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54" r:id="rId5"/>
    <p:sldMasterId id="2147483660" r:id="rId6"/>
    <p:sldMasterId id="2147483666" r:id="rId7"/>
  </p:sldMasterIdLst>
  <p:notesMasterIdLst>
    <p:notesMasterId r:id="rId254"/>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3" r:id="rId135"/>
    <p:sldId id="384" r:id="rId136"/>
    <p:sldId id="385" r:id="rId137"/>
    <p:sldId id="386" r:id="rId138"/>
    <p:sldId id="387" r:id="rId139"/>
    <p:sldId id="388" r:id="rId140"/>
    <p:sldId id="389" r:id="rId141"/>
    <p:sldId id="390" r:id="rId142"/>
    <p:sldId id="391" r:id="rId143"/>
    <p:sldId id="392" r:id="rId144"/>
    <p:sldId id="393" r:id="rId145"/>
    <p:sldId id="394" r:id="rId146"/>
    <p:sldId id="395" r:id="rId147"/>
    <p:sldId id="396" r:id="rId148"/>
    <p:sldId id="397" r:id="rId149"/>
    <p:sldId id="398" r:id="rId150"/>
    <p:sldId id="399" r:id="rId151"/>
    <p:sldId id="400" r:id="rId152"/>
    <p:sldId id="401" r:id="rId153"/>
    <p:sldId id="402" r:id="rId154"/>
    <p:sldId id="403" r:id="rId155"/>
    <p:sldId id="404" r:id="rId156"/>
    <p:sldId id="405" r:id="rId157"/>
    <p:sldId id="406" r:id="rId158"/>
    <p:sldId id="407" r:id="rId159"/>
    <p:sldId id="408" r:id="rId160"/>
    <p:sldId id="409" r:id="rId161"/>
    <p:sldId id="410" r:id="rId162"/>
    <p:sldId id="411" r:id="rId163"/>
    <p:sldId id="412" r:id="rId164"/>
    <p:sldId id="413" r:id="rId165"/>
    <p:sldId id="414" r:id="rId166"/>
    <p:sldId id="415" r:id="rId167"/>
    <p:sldId id="416" r:id="rId168"/>
    <p:sldId id="417" r:id="rId169"/>
    <p:sldId id="418" r:id="rId170"/>
    <p:sldId id="419" r:id="rId171"/>
    <p:sldId id="420" r:id="rId172"/>
    <p:sldId id="421" r:id="rId173"/>
    <p:sldId id="422" r:id="rId174"/>
    <p:sldId id="423" r:id="rId175"/>
    <p:sldId id="424" r:id="rId176"/>
    <p:sldId id="425" r:id="rId177"/>
    <p:sldId id="426" r:id="rId178"/>
    <p:sldId id="427" r:id="rId179"/>
    <p:sldId id="428" r:id="rId180"/>
    <p:sldId id="429" r:id="rId181"/>
    <p:sldId id="430" r:id="rId182"/>
    <p:sldId id="431" r:id="rId183"/>
    <p:sldId id="432" r:id="rId184"/>
    <p:sldId id="433" r:id="rId185"/>
    <p:sldId id="434" r:id="rId186"/>
    <p:sldId id="435" r:id="rId187"/>
    <p:sldId id="436" r:id="rId188"/>
    <p:sldId id="437" r:id="rId189"/>
    <p:sldId id="438" r:id="rId190"/>
    <p:sldId id="439" r:id="rId191"/>
    <p:sldId id="440" r:id="rId192"/>
    <p:sldId id="441" r:id="rId193"/>
    <p:sldId id="442" r:id="rId194"/>
    <p:sldId id="443" r:id="rId195"/>
    <p:sldId id="444" r:id="rId196"/>
    <p:sldId id="445" r:id="rId197"/>
    <p:sldId id="446" r:id="rId198"/>
    <p:sldId id="447" r:id="rId199"/>
    <p:sldId id="448" r:id="rId200"/>
    <p:sldId id="449" r:id="rId201"/>
    <p:sldId id="450" r:id="rId202"/>
    <p:sldId id="451" r:id="rId203"/>
    <p:sldId id="452" r:id="rId204"/>
    <p:sldId id="453" r:id="rId205"/>
    <p:sldId id="454" r:id="rId206"/>
    <p:sldId id="455" r:id="rId207"/>
    <p:sldId id="456" r:id="rId208"/>
    <p:sldId id="457" r:id="rId209"/>
    <p:sldId id="458" r:id="rId210"/>
    <p:sldId id="459" r:id="rId211"/>
    <p:sldId id="460" r:id="rId212"/>
    <p:sldId id="461" r:id="rId213"/>
    <p:sldId id="462" r:id="rId214"/>
    <p:sldId id="463" r:id="rId215"/>
    <p:sldId id="464" r:id="rId216"/>
    <p:sldId id="465" r:id="rId217"/>
    <p:sldId id="466" r:id="rId218"/>
    <p:sldId id="467" r:id="rId219"/>
    <p:sldId id="468" r:id="rId220"/>
    <p:sldId id="469" r:id="rId221"/>
    <p:sldId id="470" r:id="rId222"/>
    <p:sldId id="471" r:id="rId223"/>
    <p:sldId id="472" r:id="rId224"/>
    <p:sldId id="473" r:id="rId225"/>
    <p:sldId id="474" r:id="rId226"/>
    <p:sldId id="475" r:id="rId227"/>
    <p:sldId id="476" r:id="rId228"/>
    <p:sldId id="477" r:id="rId229"/>
    <p:sldId id="478" r:id="rId230"/>
    <p:sldId id="479" r:id="rId231"/>
    <p:sldId id="480" r:id="rId232"/>
    <p:sldId id="481" r:id="rId233"/>
    <p:sldId id="482" r:id="rId234"/>
    <p:sldId id="483" r:id="rId235"/>
    <p:sldId id="484" r:id="rId236"/>
    <p:sldId id="485" r:id="rId237"/>
    <p:sldId id="486" r:id="rId238"/>
    <p:sldId id="487" r:id="rId239"/>
    <p:sldId id="488" r:id="rId240"/>
    <p:sldId id="489" r:id="rId241"/>
    <p:sldId id="490" r:id="rId242"/>
    <p:sldId id="491" r:id="rId243"/>
    <p:sldId id="492" r:id="rId244"/>
    <p:sldId id="493" r:id="rId245"/>
    <p:sldId id="494" r:id="rId246"/>
    <p:sldId id="495" r:id="rId247"/>
    <p:sldId id="496" r:id="rId248"/>
    <p:sldId id="497" r:id="rId249"/>
    <p:sldId id="498" r:id="rId250"/>
    <p:sldId id="499" r:id="rId251"/>
    <p:sldId id="500" r:id="rId252"/>
    <p:sldId id="501" r:id="rId253"/>
  </p:sldIdLst>
  <p:sldSz cx="12192000" cy="6858000"/>
  <p:notesSz cx="12192000" cy="6858000"/>
  <p:embeddedFontLst>
    <p:embeddedFont>
      <p:font typeface="Arial Black" panose="020B0A04020102020204" pitchFamily="34" charset="0"/>
      <p:regular r:id="rId255"/>
      <p:bold r:id="rId256"/>
    </p:embeddedFont>
    <p:embeddedFont>
      <p:font typeface="Quattrocento Sans" panose="020B0502050000020003" pitchFamily="34" charset="0"/>
      <p:regular r:id="rId257"/>
      <p:bold r:id="rId258"/>
      <p:italic r:id="rId259"/>
      <p:boldItalic r:id="rId2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000000"/>
          </p15:clr>
        </p15:guide>
        <p15:guide id="2" pos="2160">
          <p15:clr>
            <a:srgbClr val="000000"/>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61" roundtripDataSignature="AMtx7mimEDoSQ1w/i7C0w+RcDSG5cxfAH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4F2848E-6632-47FC-9EC2-455073BD7950}">
  <a:tblStyle styleId="{F4F2848E-6632-47FC-9EC2-455073BD7950}" styleName="Table_0">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56" y="96"/>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1" Type="http://schemas.openxmlformats.org/officeDocument/2006/relationships/slide" Target="slides/slide14.xml"/><Relationship Id="rId63" Type="http://schemas.openxmlformats.org/officeDocument/2006/relationships/slide" Target="slides/slide56.xml"/><Relationship Id="rId159" Type="http://schemas.openxmlformats.org/officeDocument/2006/relationships/slide" Target="slides/slide152.xml"/><Relationship Id="rId170" Type="http://schemas.openxmlformats.org/officeDocument/2006/relationships/slide" Target="slides/slide163.xml"/><Relationship Id="rId226" Type="http://schemas.openxmlformats.org/officeDocument/2006/relationships/slide" Target="slides/slide21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53" Type="http://schemas.openxmlformats.org/officeDocument/2006/relationships/slide" Target="slides/slide46.xml"/><Relationship Id="rId74" Type="http://schemas.openxmlformats.org/officeDocument/2006/relationships/slide" Target="slides/slide67.xml"/><Relationship Id="rId128" Type="http://schemas.openxmlformats.org/officeDocument/2006/relationships/slide" Target="slides/slide121.xml"/><Relationship Id="rId149" Type="http://schemas.openxmlformats.org/officeDocument/2006/relationships/slide" Target="slides/slide142.xml"/><Relationship Id="rId5" Type="http://schemas.openxmlformats.org/officeDocument/2006/relationships/slideMaster" Target="slideMasters/slideMaster2.xml"/><Relationship Id="rId95" Type="http://schemas.openxmlformats.org/officeDocument/2006/relationships/slide" Target="slides/slide88.xml"/><Relationship Id="rId160" Type="http://schemas.openxmlformats.org/officeDocument/2006/relationships/slide" Target="slides/slide153.xml"/><Relationship Id="rId181" Type="http://schemas.openxmlformats.org/officeDocument/2006/relationships/slide" Target="slides/slide174.xml"/><Relationship Id="rId216" Type="http://schemas.openxmlformats.org/officeDocument/2006/relationships/slide" Target="slides/slide209.xml"/><Relationship Id="rId237" Type="http://schemas.openxmlformats.org/officeDocument/2006/relationships/slide" Target="slides/slide230.xml"/><Relationship Id="rId258" Type="http://schemas.openxmlformats.org/officeDocument/2006/relationships/font" Target="fonts/font4.fntdata"/><Relationship Id="rId22" Type="http://schemas.openxmlformats.org/officeDocument/2006/relationships/slide" Target="slides/slide15.xml"/><Relationship Id="rId43" Type="http://schemas.openxmlformats.org/officeDocument/2006/relationships/slide" Target="slides/slide36.xml"/><Relationship Id="rId64" Type="http://schemas.openxmlformats.org/officeDocument/2006/relationships/slide" Target="slides/slide57.xml"/><Relationship Id="rId118" Type="http://schemas.openxmlformats.org/officeDocument/2006/relationships/slide" Target="slides/slide111.xml"/><Relationship Id="rId139" Type="http://schemas.openxmlformats.org/officeDocument/2006/relationships/slide" Target="slides/slide132.xml"/><Relationship Id="rId85" Type="http://schemas.openxmlformats.org/officeDocument/2006/relationships/slide" Target="slides/slide78.xml"/><Relationship Id="rId150" Type="http://schemas.openxmlformats.org/officeDocument/2006/relationships/slide" Target="slides/slide143.xml"/><Relationship Id="rId171" Type="http://schemas.openxmlformats.org/officeDocument/2006/relationships/slide" Target="slides/slide164.xml"/><Relationship Id="rId192" Type="http://schemas.openxmlformats.org/officeDocument/2006/relationships/slide" Target="slides/slide185.xml"/><Relationship Id="rId206" Type="http://schemas.openxmlformats.org/officeDocument/2006/relationships/slide" Target="slides/slide199.xml"/><Relationship Id="rId227" Type="http://schemas.openxmlformats.org/officeDocument/2006/relationships/slide" Target="slides/slide220.xml"/><Relationship Id="rId248" Type="http://schemas.openxmlformats.org/officeDocument/2006/relationships/slide" Target="slides/slide241.xml"/><Relationship Id="rId12" Type="http://schemas.openxmlformats.org/officeDocument/2006/relationships/slide" Target="slides/slide5.xml"/><Relationship Id="rId33" Type="http://schemas.openxmlformats.org/officeDocument/2006/relationships/slide" Target="slides/slide26.xml"/><Relationship Id="rId108" Type="http://schemas.openxmlformats.org/officeDocument/2006/relationships/slide" Target="slides/slide101.xml"/><Relationship Id="rId129" Type="http://schemas.openxmlformats.org/officeDocument/2006/relationships/slide" Target="slides/slide122.xml"/><Relationship Id="rId54" Type="http://schemas.openxmlformats.org/officeDocument/2006/relationships/slide" Target="slides/slide47.xml"/><Relationship Id="rId75" Type="http://schemas.openxmlformats.org/officeDocument/2006/relationships/slide" Target="slides/slide68.xml"/><Relationship Id="rId96" Type="http://schemas.openxmlformats.org/officeDocument/2006/relationships/slide" Target="slides/slide89.xml"/><Relationship Id="rId140" Type="http://schemas.openxmlformats.org/officeDocument/2006/relationships/slide" Target="slides/slide133.xml"/><Relationship Id="rId161" Type="http://schemas.openxmlformats.org/officeDocument/2006/relationships/slide" Target="slides/slide154.xml"/><Relationship Id="rId182" Type="http://schemas.openxmlformats.org/officeDocument/2006/relationships/slide" Target="slides/slide175.xml"/><Relationship Id="rId217" Type="http://schemas.openxmlformats.org/officeDocument/2006/relationships/slide" Target="slides/slide210.xml"/><Relationship Id="rId6" Type="http://schemas.openxmlformats.org/officeDocument/2006/relationships/slideMaster" Target="slideMasters/slideMaster3.xml"/><Relationship Id="rId238" Type="http://schemas.openxmlformats.org/officeDocument/2006/relationships/slide" Target="slides/slide231.xml"/><Relationship Id="rId259" Type="http://schemas.openxmlformats.org/officeDocument/2006/relationships/font" Target="fonts/font5.fntdata"/><Relationship Id="rId23" Type="http://schemas.openxmlformats.org/officeDocument/2006/relationships/slide" Target="slides/slide16.xml"/><Relationship Id="rId119" Type="http://schemas.openxmlformats.org/officeDocument/2006/relationships/slide" Target="slides/slide112.xml"/><Relationship Id="rId44" Type="http://schemas.openxmlformats.org/officeDocument/2006/relationships/slide" Target="slides/slide37.xml"/><Relationship Id="rId65" Type="http://schemas.openxmlformats.org/officeDocument/2006/relationships/slide" Target="slides/slide58.xml"/><Relationship Id="rId86" Type="http://schemas.openxmlformats.org/officeDocument/2006/relationships/slide" Target="slides/slide79.xml"/><Relationship Id="rId130" Type="http://schemas.openxmlformats.org/officeDocument/2006/relationships/slide" Target="slides/slide123.xml"/><Relationship Id="rId151" Type="http://schemas.openxmlformats.org/officeDocument/2006/relationships/slide" Target="slides/slide144.xml"/><Relationship Id="rId172" Type="http://schemas.openxmlformats.org/officeDocument/2006/relationships/slide" Target="slides/slide165.xml"/><Relationship Id="rId193" Type="http://schemas.openxmlformats.org/officeDocument/2006/relationships/slide" Target="slides/slide186.xml"/><Relationship Id="rId207" Type="http://schemas.openxmlformats.org/officeDocument/2006/relationships/slide" Target="slides/slide200.xml"/><Relationship Id="rId228" Type="http://schemas.openxmlformats.org/officeDocument/2006/relationships/slide" Target="slides/slide221.xml"/><Relationship Id="rId249" Type="http://schemas.openxmlformats.org/officeDocument/2006/relationships/slide" Target="slides/slide242.xml"/><Relationship Id="rId13" Type="http://schemas.openxmlformats.org/officeDocument/2006/relationships/slide" Target="slides/slide6.xml"/><Relationship Id="rId109" Type="http://schemas.openxmlformats.org/officeDocument/2006/relationships/slide" Target="slides/slide102.xml"/><Relationship Id="rId260" Type="http://schemas.openxmlformats.org/officeDocument/2006/relationships/font" Target="fonts/font6.fntdata"/><Relationship Id="rId34" Type="http://schemas.openxmlformats.org/officeDocument/2006/relationships/slide" Target="slides/slide27.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20" Type="http://schemas.openxmlformats.org/officeDocument/2006/relationships/slide" Target="slides/slide113.xml"/><Relationship Id="rId141" Type="http://schemas.openxmlformats.org/officeDocument/2006/relationships/slide" Target="slides/slide134.xml"/><Relationship Id="rId7" Type="http://schemas.openxmlformats.org/officeDocument/2006/relationships/slideMaster" Target="slideMasters/slideMaster4.xml"/><Relationship Id="rId162" Type="http://schemas.openxmlformats.org/officeDocument/2006/relationships/slide" Target="slides/slide155.xml"/><Relationship Id="rId183" Type="http://schemas.openxmlformats.org/officeDocument/2006/relationships/slide" Target="slides/slide176.xml"/><Relationship Id="rId218" Type="http://schemas.openxmlformats.org/officeDocument/2006/relationships/slide" Target="slides/slide211.xml"/><Relationship Id="rId239" Type="http://schemas.openxmlformats.org/officeDocument/2006/relationships/slide" Target="slides/slide232.xml"/><Relationship Id="rId250" Type="http://schemas.openxmlformats.org/officeDocument/2006/relationships/slide" Target="slides/slide243.xml"/><Relationship Id="rId24" Type="http://schemas.openxmlformats.org/officeDocument/2006/relationships/slide" Target="slides/slide17.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31" Type="http://schemas.openxmlformats.org/officeDocument/2006/relationships/slide" Target="slides/slide124.xml"/><Relationship Id="rId152" Type="http://schemas.openxmlformats.org/officeDocument/2006/relationships/slide" Target="slides/slide145.xml"/><Relationship Id="rId173" Type="http://schemas.openxmlformats.org/officeDocument/2006/relationships/slide" Target="slides/slide166.xml"/><Relationship Id="rId194" Type="http://schemas.openxmlformats.org/officeDocument/2006/relationships/slide" Target="slides/slide187.xml"/><Relationship Id="rId208" Type="http://schemas.openxmlformats.org/officeDocument/2006/relationships/slide" Target="slides/slide201.xml"/><Relationship Id="rId229" Type="http://schemas.openxmlformats.org/officeDocument/2006/relationships/slide" Target="slides/slide222.xml"/><Relationship Id="rId240" Type="http://schemas.openxmlformats.org/officeDocument/2006/relationships/slide" Target="slides/slide233.xml"/><Relationship Id="rId261" Type="http://customschemas.google.com/relationships/presentationmetadata" Target="metadata"/><Relationship Id="rId14" Type="http://schemas.openxmlformats.org/officeDocument/2006/relationships/slide" Target="slides/slide7.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8" Type="http://schemas.openxmlformats.org/officeDocument/2006/relationships/slide" Target="slides/slide1.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163" Type="http://schemas.openxmlformats.org/officeDocument/2006/relationships/slide" Target="slides/slide156.xml"/><Relationship Id="rId184" Type="http://schemas.openxmlformats.org/officeDocument/2006/relationships/slide" Target="slides/slide177.xml"/><Relationship Id="rId219" Type="http://schemas.openxmlformats.org/officeDocument/2006/relationships/slide" Target="slides/slide212.xml"/><Relationship Id="rId230" Type="http://schemas.openxmlformats.org/officeDocument/2006/relationships/slide" Target="slides/slide223.xml"/><Relationship Id="rId251" Type="http://schemas.openxmlformats.org/officeDocument/2006/relationships/slide" Target="slides/slide244.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3" Type="http://schemas.openxmlformats.org/officeDocument/2006/relationships/slide" Target="slides/slide146.xml"/><Relationship Id="rId174" Type="http://schemas.openxmlformats.org/officeDocument/2006/relationships/slide" Target="slides/slide167.xml"/><Relationship Id="rId195" Type="http://schemas.openxmlformats.org/officeDocument/2006/relationships/slide" Target="slides/slide188.xml"/><Relationship Id="rId209" Type="http://schemas.openxmlformats.org/officeDocument/2006/relationships/slide" Target="slides/slide202.xml"/><Relationship Id="rId220" Type="http://schemas.openxmlformats.org/officeDocument/2006/relationships/slide" Target="slides/slide213.xml"/><Relationship Id="rId241" Type="http://schemas.openxmlformats.org/officeDocument/2006/relationships/slide" Target="slides/slide234.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262" Type="http://schemas.openxmlformats.org/officeDocument/2006/relationships/presProps" Target="presProps.xml"/><Relationship Id="rId78" Type="http://schemas.openxmlformats.org/officeDocument/2006/relationships/slide" Target="slides/slide71.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43" Type="http://schemas.openxmlformats.org/officeDocument/2006/relationships/slide" Target="slides/slide136.xml"/><Relationship Id="rId164" Type="http://schemas.openxmlformats.org/officeDocument/2006/relationships/slide" Target="slides/slide157.xml"/><Relationship Id="rId185" Type="http://schemas.openxmlformats.org/officeDocument/2006/relationships/slide" Target="slides/slide178.xml"/><Relationship Id="rId9" Type="http://schemas.openxmlformats.org/officeDocument/2006/relationships/slide" Target="slides/slide2.xml"/><Relationship Id="rId210" Type="http://schemas.openxmlformats.org/officeDocument/2006/relationships/slide" Target="slides/slide203.xml"/><Relationship Id="rId26" Type="http://schemas.openxmlformats.org/officeDocument/2006/relationships/slide" Target="slides/slide19.xml"/><Relationship Id="rId231" Type="http://schemas.openxmlformats.org/officeDocument/2006/relationships/slide" Target="slides/slide224.xml"/><Relationship Id="rId252" Type="http://schemas.openxmlformats.org/officeDocument/2006/relationships/slide" Target="slides/slide245.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54" Type="http://schemas.openxmlformats.org/officeDocument/2006/relationships/slide" Target="slides/slide147.xml"/><Relationship Id="rId175" Type="http://schemas.openxmlformats.org/officeDocument/2006/relationships/slide" Target="slides/slide168.xml"/><Relationship Id="rId196" Type="http://schemas.openxmlformats.org/officeDocument/2006/relationships/slide" Target="slides/slide189.xml"/><Relationship Id="rId200" Type="http://schemas.openxmlformats.org/officeDocument/2006/relationships/slide" Target="slides/slide193.xml"/><Relationship Id="rId16" Type="http://schemas.openxmlformats.org/officeDocument/2006/relationships/slide" Target="slides/slide9.xml"/><Relationship Id="rId221" Type="http://schemas.openxmlformats.org/officeDocument/2006/relationships/slide" Target="slides/slide214.xml"/><Relationship Id="rId242" Type="http://schemas.openxmlformats.org/officeDocument/2006/relationships/slide" Target="slides/slide235.xml"/><Relationship Id="rId263" Type="http://schemas.openxmlformats.org/officeDocument/2006/relationships/viewProps" Target="viewProps.xml"/><Relationship Id="rId37" Type="http://schemas.openxmlformats.org/officeDocument/2006/relationships/slide" Target="slides/slide30.xml"/><Relationship Id="rId58" Type="http://schemas.openxmlformats.org/officeDocument/2006/relationships/slide" Target="slides/slide51.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44" Type="http://schemas.openxmlformats.org/officeDocument/2006/relationships/slide" Target="slides/slide137.xml"/><Relationship Id="rId90" Type="http://schemas.openxmlformats.org/officeDocument/2006/relationships/slide" Target="slides/slide83.xml"/><Relationship Id="rId165" Type="http://schemas.openxmlformats.org/officeDocument/2006/relationships/slide" Target="slides/slide158.xml"/><Relationship Id="rId186" Type="http://schemas.openxmlformats.org/officeDocument/2006/relationships/slide" Target="slides/slide179.xml"/><Relationship Id="rId211" Type="http://schemas.openxmlformats.org/officeDocument/2006/relationships/slide" Target="slides/slide204.xml"/><Relationship Id="rId232" Type="http://schemas.openxmlformats.org/officeDocument/2006/relationships/slide" Target="slides/slide225.xml"/><Relationship Id="rId253" Type="http://schemas.openxmlformats.org/officeDocument/2006/relationships/slide" Target="slides/slide246.xml"/><Relationship Id="rId27" Type="http://schemas.openxmlformats.org/officeDocument/2006/relationships/slide" Target="slides/slide20.xml"/><Relationship Id="rId48" Type="http://schemas.openxmlformats.org/officeDocument/2006/relationships/slide" Target="slides/slide41.xml"/><Relationship Id="rId69" Type="http://schemas.openxmlformats.org/officeDocument/2006/relationships/slide" Target="slides/slide62.xml"/><Relationship Id="rId113" Type="http://schemas.openxmlformats.org/officeDocument/2006/relationships/slide" Target="slides/slide106.xml"/><Relationship Id="rId134" Type="http://schemas.openxmlformats.org/officeDocument/2006/relationships/slide" Target="slides/slide127.xml"/><Relationship Id="rId80" Type="http://schemas.openxmlformats.org/officeDocument/2006/relationships/slide" Target="slides/slide73.xml"/><Relationship Id="rId155" Type="http://schemas.openxmlformats.org/officeDocument/2006/relationships/slide" Target="slides/slide148.xml"/><Relationship Id="rId176" Type="http://schemas.openxmlformats.org/officeDocument/2006/relationships/slide" Target="slides/slide169.xml"/><Relationship Id="rId197" Type="http://schemas.openxmlformats.org/officeDocument/2006/relationships/slide" Target="slides/slide190.xml"/><Relationship Id="rId201" Type="http://schemas.openxmlformats.org/officeDocument/2006/relationships/slide" Target="slides/slide194.xml"/><Relationship Id="rId222" Type="http://schemas.openxmlformats.org/officeDocument/2006/relationships/slide" Target="slides/slide215.xml"/><Relationship Id="rId243" Type="http://schemas.openxmlformats.org/officeDocument/2006/relationships/slide" Target="slides/slide236.xml"/><Relationship Id="rId264" Type="http://schemas.openxmlformats.org/officeDocument/2006/relationships/theme" Target="theme/theme1.xml"/><Relationship Id="rId17" Type="http://schemas.openxmlformats.org/officeDocument/2006/relationships/slide" Target="slides/slide10.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24" Type="http://schemas.openxmlformats.org/officeDocument/2006/relationships/slide" Target="slides/slide117.xml"/><Relationship Id="rId70" Type="http://schemas.openxmlformats.org/officeDocument/2006/relationships/slide" Target="slides/slide63.xml"/><Relationship Id="rId91" Type="http://schemas.openxmlformats.org/officeDocument/2006/relationships/slide" Target="slides/slide84.xml"/><Relationship Id="rId145" Type="http://schemas.openxmlformats.org/officeDocument/2006/relationships/slide" Target="slides/slide138.xml"/><Relationship Id="rId166" Type="http://schemas.openxmlformats.org/officeDocument/2006/relationships/slide" Target="slides/slide159.xml"/><Relationship Id="rId187" Type="http://schemas.openxmlformats.org/officeDocument/2006/relationships/slide" Target="slides/slide180.xml"/><Relationship Id="rId1" Type="http://schemas.openxmlformats.org/officeDocument/2006/relationships/customXml" Target="../customXml/item1.xml"/><Relationship Id="rId212" Type="http://schemas.openxmlformats.org/officeDocument/2006/relationships/slide" Target="slides/slide205.xml"/><Relationship Id="rId233" Type="http://schemas.openxmlformats.org/officeDocument/2006/relationships/slide" Target="slides/slide226.xml"/><Relationship Id="rId254" Type="http://schemas.openxmlformats.org/officeDocument/2006/relationships/notesMaster" Target="notesMasters/notesMaster1.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60" Type="http://schemas.openxmlformats.org/officeDocument/2006/relationships/slide" Target="slides/slide53.xml"/><Relationship Id="rId81" Type="http://schemas.openxmlformats.org/officeDocument/2006/relationships/slide" Target="slides/slide74.xml"/><Relationship Id="rId135" Type="http://schemas.openxmlformats.org/officeDocument/2006/relationships/slide" Target="slides/slide128.xml"/><Relationship Id="rId156" Type="http://schemas.openxmlformats.org/officeDocument/2006/relationships/slide" Target="slides/slide149.xml"/><Relationship Id="rId177" Type="http://schemas.openxmlformats.org/officeDocument/2006/relationships/slide" Target="slides/slide170.xml"/><Relationship Id="rId198" Type="http://schemas.openxmlformats.org/officeDocument/2006/relationships/slide" Target="slides/slide191.xml"/><Relationship Id="rId202" Type="http://schemas.openxmlformats.org/officeDocument/2006/relationships/slide" Target="slides/slide195.xml"/><Relationship Id="rId223" Type="http://schemas.openxmlformats.org/officeDocument/2006/relationships/slide" Target="slides/slide216.xml"/><Relationship Id="rId244" Type="http://schemas.openxmlformats.org/officeDocument/2006/relationships/slide" Target="slides/slide237.xml"/><Relationship Id="rId18" Type="http://schemas.openxmlformats.org/officeDocument/2006/relationships/slide" Target="slides/slide11.xml"/><Relationship Id="rId39" Type="http://schemas.openxmlformats.org/officeDocument/2006/relationships/slide" Target="slides/slide32.xml"/><Relationship Id="rId265" Type="http://schemas.openxmlformats.org/officeDocument/2006/relationships/tableStyles" Target="tableStyles.xml"/><Relationship Id="rId50" Type="http://schemas.openxmlformats.org/officeDocument/2006/relationships/slide" Target="slides/slide43.xml"/><Relationship Id="rId104" Type="http://schemas.openxmlformats.org/officeDocument/2006/relationships/slide" Target="slides/slide97.xml"/><Relationship Id="rId125" Type="http://schemas.openxmlformats.org/officeDocument/2006/relationships/slide" Target="slides/slide118.xml"/><Relationship Id="rId146" Type="http://schemas.openxmlformats.org/officeDocument/2006/relationships/slide" Target="slides/slide139.xml"/><Relationship Id="rId167" Type="http://schemas.openxmlformats.org/officeDocument/2006/relationships/slide" Target="slides/slide160.xml"/><Relationship Id="rId188" Type="http://schemas.openxmlformats.org/officeDocument/2006/relationships/slide" Target="slides/slide181.xml"/><Relationship Id="rId71" Type="http://schemas.openxmlformats.org/officeDocument/2006/relationships/slide" Target="slides/slide64.xml"/><Relationship Id="rId92" Type="http://schemas.openxmlformats.org/officeDocument/2006/relationships/slide" Target="slides/slide85.xml"/><Relationship Id="rId213" Type="http://schemas.openxmlformats.org/officeDocument/2006/relationships/slide" Target="slides/slide206.xml"/><Relationship Id="rId234" Type="http://schemas.openxmlformats.org/officeDocument/2006/relationships/slide" Target="slides/slide227.xml"/><Relationship Id="rId2" Type="http://schemas.openxmlformats.org/officeDocument/2006/relationships/customXml" Target="../customXml/item2.xml"/><Relationship Id="rId29" Type="http://schemas.openxmlformats.org/officeDocument/2006/relationships/slide" Target="slides/slide22.xml"/><Relationship Id="rId255" Type="http://schemas.openxmlformats.org/officeDocument/2006/relationships/font" Target="fonts/font1.fntdata"/><Relationship Id="rId40" Type="http://schemas.openxmlformats.org/officeDocument/2006/relationships/slide" Target="slides/slide33.xml"/><Relationship Id="rId115" Type="http://schemas.openxmlformats.org/officeDocument/2006/relationships/slide" Target="slides/slide108.xml"/><Relationship Id="rId136" Type="http://schemas.openxmlformats.org/officeDocument/2006/relationships/slide" Target="slides/slide129.xml"/><Relationship Id="rId157" Type="http://schemas.openxmlformats.org/officeDocument/2006/relationships/slide" Target="slides/slide150.xml"/><Relationship Id="rId178" Type="http://schemas.openxmlformats.org/officeDocument/2006/relationships/slide" Target="slides/slide171.xml"/><Relationship Id="rId61" Type="http://schemas.openxmlformats.org/officeDocument/2006/relationships/slide" Target="slides/slide54.xml"/><Relationship Id="rId82" Type="http://schemas.openxmlformats.org/officeDocument/2006/relationships/slide" Target="slides/slide75.xml"/><Relationship Id="rId199" Type="http://schemas.openxmlformats.org/officeDocument/2006/relationships/slide" Target="slides/slide192.xml"/><Relationship Id="rId203" Type="http://schemas.openxmlformats.org/officeDocument/2006/relationships/slide" Target="slides/slide196.xml"/><Relationship Id="rId19" Type="http://schemas.openxmlformats.org/officeDocument/2006/relationships/slide" Target="slides/slide12.xml"/><Relationship Id="rId224" Type="http://schemas.openxmlformats.org/officeDocument/2006/relationships/slide" Target="slides/slide217.xml"/><Relationship Id="rId245" Type="http://schemas.openxmlformats.org/officeDocument/2006/relationships/slide" Target="slides/slide238.xml"/><Relationship Id="rId30" Type="http://schemas.openxmlformats.org/officeDocument/2006/relationships/slide" Target="slides/slide2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slide" Target="slides/slide140.xml"/><Relationship Id="rId168" Type="http://schemas.openxmlformats.org/officeDocument/2006/relationships/slide" Target="slides/slide16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189" Type="http://schemas.openxmlformats.org/officeDocument/2006/relationships/slide" Target="slides/slide182.xml"/><Relationship Id="rId3" Type="http://schemas.openxmlformats.org/officeDocument/2006/relationships/customXml" Target="../customXml/item3.xml"/><Relationship Id="rId214" Type="http://schemas.openxmlformats.org/officeDocument/2006/relationships/slide" Target="slides/slide207.xml"/><Relationship Id="rId235" Type="http://schemas.openxmlformats.org/officeDocument/2006/relationships/slide" Target="slides/slide228.xml"/><Relationship Id="rId256" Type="http://schemas.openxmlformats.org/officeDocument/2006/relationships/font" Target="fonts/font2.fntdata"/><Relationship Id="rId116" Type="http://schemas.openxmlformats.org/officeDocument/2006/relationships/slide" Target="slides/slide109.xml"/><Relationship Id="rId137" Type="http://schemas.openxmlformats.org/officeDocument/2006/relationships/slide" Target="slides/slide130.xml"/><Relationship Id="rId158" Type="http://schemas.openxmlformats.org/officeDocument/2006/relationships/slide" Target="slides/slide151.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179" Type="http://schemas.openxmlformats.org/officeDocument/2006/relationships/slide" Target="slides/slide172.xml"/><Relationship Id="rId190" Type="http://schemas.openxmlformats.org/officeDocument/2006/relationships/slide" Target="slides/slide183.xml"/><Relationship Id="rId204" Type="http://schemas.openxmlformats.org/officeDocument/2006/relationships/slide" Target="slides/slide197.xml"/><Relationship Id="rId225" Type="http://schemas.openxmlformats.org/officeDocument/2006/relationships/slide" Target="slides/slide218.xml"/><Relationship Id="rId246" Type="http://schemas.openxmlformats.org/officeDocument/2006/relationships/slide" Target="slides/slide239.xml"/><Relationship Id="rId106" Type="http://schemas.openxmlformats.org/officeDocument/2006/relationships/slide" Target="slides/slide99.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94" Type="http://schemas.openxmlformats.org/officeDocument/2006/relationships/slide" Target="slides/slide87.xml"/><Relationship Id="rId148" Type="http://schemas.openxmlformats.org/officeDocument/2006/relationships/slide" Target="slides/slide141.xml"/><Relationship Id="rId169" Type="http://schemas.openxmlformats.org/officeDocument/2006/relationships/slide" Target="slides/slide162.xml"/><Relationship Id="rId4" Type="http://schemas.openxmlformats.org/officeDocument/2006/relationships/slideMaster" Target="slideMasters/slideMaster1.xml"/><Relationship Id="rId180" Type="http://schemas.openxmlformats.org/officeDocument/2006/relationships/slide" Target="slides/slide173.xml"/><Relationship Id="rId215" Type="http://schemas.openxmlformats.org/officeDocument/2006/relationships/slide" Target="slides/slide208.xml"/><Relationship Id="rId236" Type="http://schemas.openxmlformats.org/officeDocument/2006/relationships/slide" Target="slides/slide229.xml"/><Relationship Id="rId257" Type="http://schemas.openxmlformats.org/officeDocument/2006/relationships/font" Target="fonts/font3.fntdata"/><Relationship Id="rId42" Type="http://schemas.openxmlformats.org/officeDocument/2006/relationships/slide" Target="slides/slide35.xml"/><Relationship Id="rId84" Type="http://schemas.openxmlformats.org/officeDocument/2006/relationships/slide" Target="slides/slide77.xml"/><Relationship Id="rId138" Type="http://schemas.openxmlformats.org/officeDocument/2006/relationships/slide" Target="slides/slide131.xml"/><Relationship Id="rId191" Type="http://schemas.openxmlformats.org/officeDocument/2006/relationships/slide" Target="slides/slide184.xml"/><Relationship Id="rId205" Type="http://schemas.openxmlformats.org/officeDocument/2006/relationships/slide" Target="slides/slide198.xml"/><Relationship Id="rId247" Type="http://schemas.openxmlformats.org/officeDocument/2006/relationships/slide" Target="slides/slide2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1219200" y="3257550"/>
            <a:ext cx="9753600" cy="30861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2ecba0c605a_0_2099: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2ecba0c605a_0_2099: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ecba0c605a_0_1743: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2ecba0c605a_0_1743: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p5: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8" name="Google Shape;668;p5: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p6: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4" name="Google Shape;674;p6: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p7: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4" name="Google Shape;684;p7: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p8: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9" name="Google Shape;689;p8: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p9: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2" name="Google Shape;722;p9: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p10: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8" name="Google Shape;728;p10: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p11: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5" name="Google Shape;735;p11: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p1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3" name="Google Shape;743;p12: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p13: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50" name="Google Shape;750;p13: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p14: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55" name="Google Shape;755;p14: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2ecba0c605a_0_1746: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2ecba0c605a_0_1746: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15: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3" name="Google Shape;763;p15: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p16: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0" name="Google Shape;770;p16: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p17: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8" name="Google Shape;778;p17: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p18: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4" name="Google Shape;784;p18: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p19: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9" name="Google Shape;799;p19: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p20: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6" name="Google Shape;806;p20: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p21: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1" name="Google Shape;811;p21: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p2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6" name="Google Shape;826;p22: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p23: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3" name="Google Shape;833;p23: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p24: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8" name="Google Shape;838;p24: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2ecba0c605a_0_1749: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2ecba0c605a_0_1749: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p25: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5" name="Google Shape;845;p25: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26: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2" name="Google Shape;852;p26: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p27: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7" name="Google Shape;857;p27: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p28: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4" name="Google Shape;864;p28: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29: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0" name="Google Shape;870;p29: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p30: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5" name="Google Shape;875;p30: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p31: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2" name="Google Shape;882;p31: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p3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8" name="Google Shape;898;p32: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p33: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5" name="Google Shape;905;p33: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p34: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2" name="Google Shape;912;p34: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2ecba0c605a_0_1752: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2ecba0c605a_0_175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p35: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7" name="Google Shape;917;p35: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p36: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3" name="Google Shape;923;p36: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p37: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8" name="Google Shape;938;p37: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Google Shape;952;p38: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3" name="Google Shape;953;p38: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p39: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1" name="Google Shape;961;p39: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p40: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3" name="Google Shape;973;p40: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p41: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3" name="Google Shape;983;p41: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p4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6" name="Google Shape;1006;p42: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g2ecba0c605a_0_619: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3" name="Google Shape;1013;g2ecba0c605a_0_619: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2ecba0c605a_0_31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8" name="Google Shape;1018;g2ecba0c605a_0_312: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2ecba0c605a_0_1755: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2ecba0c605a_0_1755: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Google Shape;1028;g2ecba0c605a_0_32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9" name="Google Shape;1029;g2ecba0c605a_0_322: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
        <p:cNvGrpSpPr/>
        <p:nvPr/>
      </p:nvGrpSpPr>
      <p:grpSpPr>
        <a:xfrm>
          <a:off x="0" y="0"/>
          <a:ext cx="0" cy="0"/>
          <a:chOff x="0" y="0"/>
          <a:chExt cx="0" cy="0"/>
        </a:xfrm>
      </p:grpSpPr>
      <p:sp>
        <p:nvSpPr>
          <p:cNvPr id="1035" name="Google Shape;1035;g2ecba0c605a_0_328: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6" name="Google Shape;1036;g2ecba0c605a_0_328: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g2ecba0c605a_0_33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1" name="Google Shape;1041;g2ecba0c605a_0_332: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g2ecba0c605a_0_339: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9" name="Google Shape;1049;g2ecba0c605a_0_339: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
        <p:cNvGrpSpPr/>
        <p:nvPr/>
      </p:nvGrpSpPr>
      <p:grpSpPr>
        <a:xfrm>
          <a:off x="0" y="0"/>
          <a:ext cx="0" cy="0"/>
          <a:chOff x="0" y="0"/>
          <a:chExt cx="0" cy="0"/>
        </a:xfrm>
      </p:grpSpPr>
      <p:sp>
        <p:nvSpPr>
          <p:cNvPr id="1054" name="Google Shape;1054;g2ecba0c605a_0_344: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5" name="Google Shape;1055;g2ecba0c605a_0_344: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Google Shape;1059;g2ecba0c605a_0_348: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0" name="Google Shape;1060;g2ecba0c605a_0_348: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6"/>
        <p:cNvGrpSpPr/>
        <p:nvPr/>
      </p:nvGrpSpPr>
      <p:grpSpPr>
        <a:xfrm>
          <a:off x="0" y="0"/>
          <a:ext cx="0" cy="0"/>
          <a:chOff x="0" y="0"/>
          <a:chExt cx="0" cy="0"/>
        </a:xfrm>
      </p:grpSpPr>
      <p:sp>
        <p:nvSpPr>
          <p:cNvPr id="1067" name="Google Shape;1067;g2ecba0c605a_0_355: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8" name="Google Shape;1068;g2ecba0c605a_0_355: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3"/>
        <p:cNvGrpSpPr/>
        <p:nvPr/>
      </p:nvGrpSpPr>
      <p:grpSpPr>
        <a:xfrm>
          <a:off x="0" y="0"/>
          <a:ext cx="0" cy="0"/>
          <a:chOff x="0" y="0"/>
          <a:chExt cx="0" cy="0"/>
        </a:xfrm>
      </p:grpSpPr>
      <p:sp>
        <p:nvSpPr>
          <p:cNvPr id="1074" name="Google Shape;1074;g2ecba0c605a_0_361: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5" name="Google Shape;1075;g2ecba0c605a_0_361: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Google Shape;1079;g2ecba0c605a_0_365: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0" name="Google Shape;1080;g2ecba0c605a_0_365: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2ecba0c605a_0_37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8" name="Google Shape;1088;g2ecba0c605a_0_372: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2ecba0c605a_0_1758: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2ecba0c605a_0_1758: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5"/>
        <p:cNvGrpSpPr/>
        <p:nvPr/>
      </p:nvGrpSpPr>
      <p:grpSpPr>
        <a:xfrm>
          <a:off x="0" y="0"/>
          <a:ext cx="0" cy="0"/>
          <a:chOff x="0" y="0"/>
          <a:chExt cx="0" cy="0"/>
        </a:xfrm>
      </p:grpSpPr>
      <p:sp>
        <p:nvSpPr>
          <p:cNvPr id="1096" name="Google Shape;1096;g2ecba0c605a_0_380: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7" name="Google Shape;1097;g2ecba0c605a_0_380: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2ecba0c605a_0_386: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4" name="Google Shape;1104;g2ecba0c605a_0_386: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9"/>
        <p:cNvGrpSpPr/>
        <p:nvPr/>
      </p:nvGrpSpPr>
      <p:grpSpPr>
        <a:xfrm>
          <a:off x="0" y="0"/>
          <a:ext cx="0" cy="0"/>
          <a:chOff x="0" y="0"/>
          <a:chExt cx="0" cy="0"/>
        </a:xfrm>
      </p:grpSpPr>
      <p:sp>
        <p:nvSpPr>
          <p:cNvPr id="1110" name="Google Shape;1110;g2ecba0c605a_0_39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11" name="Google Shape;1111;g2ecba0c605a_0_392: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p:cNvGrpSpPr/>
        <p:nvPr/>
      </p:nvGrpSpPr>
      <p:grpSpPr>
        <a:xfrm>
          <a:off x="0" y="0"/>
          <a:ext cx="0" cy="0"/>
          <a:chOff x="0" y="0"/>
          <a:chExt cx="0" cy="0"/>
        </a:xfrm>
      </p:grpSpPr>
      <p:sp>
        <p:nvSpPr>
          <p:cNvPr id="1116" name="Google Shape;1116;g2ecba0c605a_0_397: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17" name="Google Shape;1117;g2ecba0c605a_0_397: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1"/>
        <p:cNvGrpSpPr/>
        <p:nvPr/>
      </p:nvGrpSpPr>
      <p:grpSpPr>
        <a:xfrm>
          <a:off x="0" y="0"/>
          <a:ext cx="0" cy="0"/>
          <a:chOff x="0" y="0"/>
          <a:chExt cx="0" cy="0"/>
        </a:xfrm>
      </p:grpSpPr>
      <p:sp>
        <p:nvSpPr>
          <p:cNvPr id="1122" name="Google Shape;1122;g2ecba0c605a_0_40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3" name="Google Shape;1123;g2ecba0c605a_0_402: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Google Shape;1127;g2ecba0c605a_0_406: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8" name="Google Shape;1128;g2ecba0c605a_0_406: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3"/>
        <p:cNvGrpSpPr/>
        <p:nvPr/>
      </p:nvGrpSpPr>
      <p:grpSpPr>
        <a:xfrm>
          <a:off x="0" y="0"/>
          <a:ext cx="0" cy="0"/>
          <a:chOff x="0" y="0"/>
          <a:chExt cx="0" cy="0"/>
        </a:xfrm>
      </p:grpSpPr>
      <p:sp>
        <p:nvSpPr>
          <p:cNvPr id="1134" name="Google Shape;1134;g2ecba0c605a_0_41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5" name="Google Shape;1135;g2ecba0c605a_0_412: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g2ecba0c605a_0_420: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44" name="Google Shape;1144;g2ecba0c605a_0_420: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g2ecba0c605a_0_424: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49" name="Google Shape;1149;g2ecba0c605a_0_424: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4"/>
        <p:cNvGrpSpPr/>
        <p:nvPr/>
      </p:nvGrpSpPr>
      <p:grpSpPr>
        <a:xfrm>
          <a:off x="0" y="0"/>
          <a:ext cx="0" cy="0"/>
          <a:chOff x="0" y="0"/>
          <a:chExt cx="0" cy="0"/>
        </a:xfrm>
      </p:grpSpPr>
      <p:sp>
        <p:nvSpPr>
          <p:cNvPr id="1155" name="Google Shape;1155;g2ecba0c605a_0_430: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6" name="Google Shape;1156;g2ecba0c605a_0_430: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ecba0c605a_0_1761: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2ecba0c605a_0_1761: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2ecba0c605a_0_436: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3" name="Google Shape;1163;g2ecba0c605a_0_436: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g2ecba0c605a_0_441: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9" name="Google Shape;1169;g2ecba0c605a_0_441: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Google Shape;1173;g2ecba0c605a_0_445: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4" name="Google Shape;1174;g2ecba0c605a_0_445: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9"/>
        <p:cNvGrpSpPr/>
        <p:nvPr/>
      </p:nvGrpSpPr>
      <p:grpSpPr>
        <a:xfrm>
          <a:off x="0" y="0"/>
          <a:ext cx="0" cy="0"/>
          <a:chOff x="0" y="0"/>
          <a:chExt cx="0" cy="0"/>
        </a:xfrm>
      </p:grpSpPr>
      <p:sp>
        <p:nvSpPr>
          <p:cNvPr id="1180" name="Google Shape;1180;g2ecba0c605a_0_451: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1" name="Google Shape;1181;g2ecba0c605a_0_451: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Google Shape;1185;g2ecba0c605a_0_455: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6" name="Google Shape;1186;g2ecba0c605a_0_455: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1"/>
        <p:cNvGrpSpPr/>
        <p:nvPr/>
      </p:nvGrpSpPr>
      <p:grpSpPr>
        <a:xfrm>
          <a:off x="0" y="0"/>
          <a:ext cx="0" cy="0"/>
          <a:chOff x="0" y="0"/>
          <a:chExt cx="0" cy="0"/>
        </a:xfrm>
      </p:grpSpPr>
      <p:sp>
        <p:nvSpPr>
          <p:cNvPr id="1192" name="Google Shape;1192;g2ecba0c605a_0_461: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3" name="Google Shape;1193;g2ecba0c605a_0_461: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8"/>
        <p:cNvGrpSpPr/>
        <p:nvPr/>
      </p:nvGrpSpPr>
      <p:grpSpPr>
        <a:xfrm>
          <a:off x="0" y="0"/>
          <a:ext cx="0" cy="0"/>
          <a:chOff x="0" y="0"/>
          <a:chExt cx="0" cy="0"/>
        </a:xfrm>
      </p:grpSpPr>
      <p:sp>
        <p:nvSpPr>
          <p:cNvPr id="1199" name="Google Shape;1199;g2ecba0c605a_0_467: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0" name="Google Shape;1200;g2ecba0c605a_0_467: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g2ecba0c605a_0_473: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7" name="Google Shape;1207;g2ecba0c605a_0_473: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0"/>
        <p:cNvGrpSpPr/>
        <p:nvPr/>
      </p:nvGrpSpPr>
      <p:grpSpPr>
        <a:xfrm>
          <a:off x="0" y="0"/>
          <a:ext cx="0" cy="0"/>
          <a:chOff x="0" y="0"/>
          <a:chExt cx="0" cy="0"/>
        </a:xfrm>
      </p:grpSpPr>
      <p:sp>
        <p:nvSpPr>
          <p:cNvPr id="1211" name="Google Shape;1211;g2ecba0c605a_0_477: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2" name="Google Shape;1212;g2ecba0c605a_0_477: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7"/>
        <p:cNvGrpSpPr/>
        <p:nvPr/>
      </p:nvGrpSpPr>
      <p:grpSpPr>
        <a:xfrm>
          <a:off x="0" y="0"/>
          <a:ext cx="0" cy="0"/>
          <a:chOff x="0" y="0"/>
          <a:chExt cx="0" cy="0"/>
        </a:xfrm>
      </p:grpSpPr>
      <p:sp>
        <p:nvSpPr>
          <p:cNvPr id="1218" name="Google Shape;1218;g2ecba0c605a_0_483: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9" name="Google Shape;1219;g2ecba0c605a_0_483: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2ecba0c605a_0_1764: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2ecba0c605a_0_1764: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g2ecba0c605a_0_488: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25" name="Google Shape;1225;g2ecba0c605a_0_488: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
        <p:cNvGrpSpPr/>
        <p:nvPr/>
      </p:nvGrpSpPr>
      <p:grpSpPr>
        <a:xfrm>
          <a:off x="0" y="0"/>
          <a:ext cx="0" cy="0"/>
          <a:chOff x="0" y="0"/>
          <a:chExt cx="0" cy="0"/>
        </a:xfrm>
      </p:grpSpPr>
      <p:sp>
        <p:nvSpPr>
          <p:cNvPr id="1233" name="Google Shape;1233;g2ecba0c605a_0_496: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34" name="Google Shape;1234;g2ecba0c605a_0_496: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9"/>
        <p:cNvGrpSpPr/>
        <p:nvPr/>
      </p:nvGrpSpPr>
      <p:grpSpPr>
        <a:xfrm>
          <a:off x="0" y="0"/>
          <a:ext cx="0" cy="0"/>
          <a:chOff x="0" y="0"/>
          <a:chExt cx="0" cy="0"/>
        </a:xfrm>
      </p:grpSpPr>
      <p:sp>
        <p:nvSpPr>
          <p:cNvPr id="1240" name="Google Shape;1240;g2ecba0c605a_0_50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41" name="Google Shape;1241;g2ecba0c605a_0_502: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4"/>
        <p:cNvGrpSpPr/>
        <p:nvPr/>
      </p:nvGrpSpPr>
      <p:grpSpPr>
        <a:xfrm>
          <a:off x="0" y="0"/>
          <a:ext cx="0" cy="0"/>
          <a:chOff x="0" y="0"/>
          <a:chExt cx="0" cy="0"/>
        </a:xfrm>
      </p:grpSpPr>
      <p:sp>
        <p:nvSpPr>
          <p:cNvPr id="1245" name="Google Shape;1245;g2ecba0c605a_0_506: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46" name="Google Shape;1246;g2ecba0c605a_0_506: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0"/>
        <p:cNvGrpSpPr/>
        <p:nvPr/>
      </p:nvGrpSpPr>
      <p:grpSpPr>
        <a:xfrm>
          <a:off x="0" y="0"/>
          <a:ext cx="0" cy="0"/>
          <a:chOff x="0" y="0"/>
          <a:chExt cx="0" cy="0"/>
        </a:xfrm>
      </p:grpSpPr>
      <p:sp>
        <p:nvSpPr>
          <p:cNvPr id="1251" name="Google Shape;1251;g2ecba0c605a_0_511: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52" name="Google Shape;1252;g2ecba0c605a_0_511: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1"/>
        <p:cNvGrpSpPr/>
        <p:nvPr/>
      </p:nvGrpSpPr>
      <p:grpSpPr>
        <a:xfrm>
          <a:off x="0" y="0"/>
          <a:ext cx="0" cy="0"/>
          <a:chOff x="0" y="0"/>
          <a:chExt cx="0" cy="0"/>
        </a:xfrm>
      </p:grpSpPr>
      <p:sp>
        <p:nvSpPr>
          <p:cNvPr id="1262" name="Google Shape;1262;g2ecba0c605a_0_521: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63" name="Google Shape;1263;g2ecba0c605a_0_521: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6"/>
        <p:cNvGrpSpPr/>
        <p:nvPr/>
      </p:nvGrpSpPr>
      <p:grpSpPr>
        <a:xfrm>
          <a:off x="0" y="0"/>
          <a:ext cx="0" cy="0"/>
          <a:chOff x="0" y="0"/>
          <a:chExt cx="0" cy="0"/>
        </a:xfrm>
      </p:grpSpPr>
      <p:sp>
        <p:nvSpPr>
          <p:cNvPr id="1267" name="Google Shape;1267;g2ecba0c605a_0_525: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68" name="Google Shape;1268;g2ecba0c605a_0_525: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Google Shape;1276;g2ecba0c605a_0_533: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77" name="Google Shape;1277;g2ecba0c605a_0_533: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2"/>
        <p:cNvGrpSpPr/>
        <p:nvPr/>
      </p:nvGrpSpPr>
      <p:grpSpPr>
        <a:xfrm>
          <a:off x="0" y="0"/>
          <a:ext cx="0" cy="0"/>
          <a:chOff x="0" y="0"/>
          <a:chExt cx="0" cy="0"/>
        </a:xfrm>
      </p:grpSpPr>
      <p:sp>
        <p:nvSpPr>
          <p:cNvPr id="1283" name="Google Shape;1283;g2ecba0c605a_0_539: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4" name="Google Shape;1284;g2ecba0c605a_0_539: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7"/>
        <p:cNvGrpSpPr/>
        <p:nvPr/>
      </p:nvGrpSpPr>
      <p:grpSpPr>
        <a:xfrm>
          <a:off x="0" y="0"/>
          <a:ext cx="0" cy="0"/>
          <a:chOff x="0" y="0"/>
          <a:chExt cx="0" cy="0"/>
        </a:xfrm>
      </p:grpSpPr>
      <p:sp>
        <p:nvSpPr>
          <p:cNvPr id="1288" name="Google Shape;1288;g2ecba0c605a_0_543: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9" name="Google Shape;1289;g2ecba0c605a_0_543: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ecba0c605a_0_1767: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2ecba0c605a_0_1767: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3"/>
        <p:cNvGrpSpPr/>
        <p:nvPr/>
      </p:nvGrpSpPr>
      <p:grpSpPr>
        <a:xfrm>
          <a:off x="0" y="0"/>
          <a:ext cx="0" cy="0"/>
          <a:chOff x="0" y="0"/>
          <a:chExt cx="0" cy="0"/>
        </a:xfrm>
      </p:grpSpPr>
      <p:sp>
        <p:nvSpPr>
          <p:cNvPr id="1294" name="Google Shape;1294;g2ecba0c605a_0_548: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95" name="Google Shape;1295;g2ecba0c605a_0_548: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8"/>
        <p:cNvGrpSpPr/>
        <p:nvPr/>
      </p:nvGrpSpPr>
      <p:grpSpPr>
        <a:xfrm>
          <a:off x="0" y="0"/>
          <a:ext cx="0" cy="0"/>
          <a:chOff x="0" y="0"/>
          <a:chExt cx="0" cy="0"/>
        </a:xfrm>
      </p:grpSpPr>
      <p:sp>
        <p:nvSpPr>
          <p:cNvPr id="1299" name="Google Shape;1299;g2ecba0c605a_0_55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0" name="Google Shape;1300;g2ecba0c605a_0_552: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4"/>
        <p:cNvGrpSpPr/>
        <p:nvPr/>
      </p:nvGrpSpPr>
      <p:grpSpPr>
        <a:xfrm>
          <a:off x="0" y="0"/>
          <a:ext cx="0" cy="0"/>
          <a:chOff x="0" y="0"/>
          <a:chExt cx="0" cy="0"/>
        </a:xfrm>
      </p:grpSpPr>
      <p:sp>
        <p:nvSpPr>
          <p:cNvPr id="1315" name="Google Shape;1315;g2ecba0c605a_0_567: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16" name="Google Shape;1316;g2ecba0c605a_0_567: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g2ecba0c605a_0_573: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3" name="Google Shape;1323;g2ecba0c605a_0_573: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8"/>
        <p:cNvGrpSpPr/>
        <p:nvPr/>
      </p:nvGrpSpPr>
      <p:grpSpPr>
        <a:xfrm>
          <a:off x="0" y="0"/>
          <a:ext cx="0" cy="0"/>
          <a:chOff x="0" y="0"/>
          <a:chExt cx="0" cy="0"/>
        </a:xfrm>
      </p:grpSpPr>
      <p:sp>
        <p:nvSpPr>
          <p:cNvPr id="1329" name="Google Shape;1329;g2ecba0c605a_0_975: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0" name="Google Shape;1330;g2ecba0c605a_0_975: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3"/>
        <p:cNvGrpSpPr/>
        <p:nvPr/>
      </p:nvGrpSpPr>
      <p:grpSpPr>
        <a:xfrm>
          <a:off x="0" y="0"/>
          <a:ext cx="0" cy="0"/>
          <a:chOff x="0" y="0"/>
          <a:chExt cx="0" cy="0"/>
        </a:xfrm>
      </p:grpSpPr>
      <p:sp>
        <p:nvSpPr>
          <p:cNvPr id="1334" name="Google Shape;1334;g2ecba0c605a_0_799: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35" name="Google Shape;1335;g2ecba0c605a_0_799: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6"/>
        <p:cNvGrpSpPr/>
        <p:nvPr/>
      </p:nvGrpSpPr>
      <p:grpSpPr>
        <a:xfrm>
          <a:off x="0" y="0"/>
          <a:ext cx="0" cy="0"/>
          <a:chOff x="0" y="0"/>
          <a:chExt cx="0" cy="0"/>
        </a:xfrm>
      </p:grpSpPr>
      <p:sp>
        <p:nvSpPr>
          <p:cNvPr id="1347" name="Google Shape;1347;g2ecba0c605a_0_811: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8" name="Google Shape;1348;g2ecba0c605a_0_811: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3"/>
        <p:cNvGrpSpPr/>
        <p:nvPr/>
      </p:nvGrpSpPr>
      <p:grpSpPr>
        <a:xfrm>
          <a:off x="0" y="0"/>
          <a:ext cx="0" cy="0"/>
          <a:chOff x="0" y="0"/>
          <a:chExt cx="0" cy="0"/>
        </a:xfrm>
      </p:grpSpPr>
      <p:sp>
        <p:nvSpPr>
          <p:cNvPr id="1354" name="Google Shape;1354;g2ecba0c605a_0_817: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55" name="Google Shape;1355;g2ecba0c605a_0_817: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g2ecba0c605a_0_82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61" name="Google Shape;1361;g2ecba0c605a_0_822: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5"/>
        <p:cNvGrpSpPr/>
        <p:nvPr/>
      </p:nvGrpSpPr>
      <p:grpSpPr>
        <a:xfrm>
          <a:off x="0" y="0"/>
          <a:ext cx="0" cy="0"/>
          <a:chOff x="0" y="0"/>
          <a:chExt cx="0" cy="0"/>
        </a:xfrm>
      </p:grpSpPr>
      <p:sp>
        <p:nvSpPr>
          <p:cNvPr id="1366" name="Google Shape;1366;g2ecba0c605a_0_827: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67" name="Google Shape;1367;g2ecba0c605a_0_827: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2ecba0c605a_0_1770: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2ecba0c605a_0_1770: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2ecba0c605a_0_83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73" name="Google Shape;1373;g2ecba0c605a_0_832: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7"/>
        <p:cNvGrpSpPr/>
        <p:nvPr/>
      </p:nvGrpSpPr>
      <p:grpSpPr>
        <a:xfrm>
          <a:off x="0" y="0"/>
          <a:ext cx="0" cy="0"/>
          <a:chOff x="0" y="0"/>
          <a:chExt cx="0" cy="0"/>
        </a:xfrm>
      </p:grpSpPr>
      <p:sp>
        <p:nvSpPr>
          <p:cNvPr id="1378" name="Google Shape;1378;g2ecba0c605a_0_837: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79" name="Google Shape;1379;g2ecba0c605a_0_837: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3"/>
        <p:cNvGrpSpPr/>
        <p:nvPr/>
      </p:nvGrpSpPr>
      <p:grpSpPr>
        <a:xfrm>
          <a:off x="0" y="0"/>
          <a:ext cx="0" cy="0"/>
          <a:chOff x="0" y="0"/>
          <a:chExt cx="0" cy="0"/>
        </a:xfrm>
      </p:grpSpPr>
      <p:sp>
        <p:nvSpPr>
          <p:cNvPr id="1384" name="Google Shape;1384;g2ecba0c605a_0_84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5" name="Google Shape;1385;g2ecba0c605a_0_842: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9"/>
        <p:cNvGrpSpPr/>
        <p:nvPr/>
      </p:nvGrpSpPr>
      <p:grpSpPr>
        <a:xfrm>
          <a:off x="0" y="0"/>
          <a:ext cx="0" cy="0"/>
          <a:chOff x="0" y="0"/>
          <a:chExt cx="0" cy="0"/>
        </a:xfrm>
      </p:grpSpPr>
      <p:sp>
        <p:nvSpPr>
          <p:cNvPr id="1390" name="Google Shape;1390;g2ecba0c605a_0_847: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91" name="Google Shape;1391;g2ecba0c605a_0_847: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5"/>
        <p:cNvGrpSpPr/>
        <p:nvPr/>
      </p:nvGrpSpPr>
      <p:grpSpPr>
        <a:xfrm>
          <a:off x="0" y="0"/>
          <a:ext cx="0" cy="0"/>
          <a:chOff x="0" y="0"/>
          <a:chExt cx="0" cy="0"/>
        </a:xfrm>
      </p:grpSpPr>
      <p:sp>
        <p:nvSpPr>
          <p:cNvPr id="1396" name="Google Shape;1396;g2ecba0c605a_0_85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97" name="Google Shape;1397;g2ecba0c605a_0_852: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1"/>
        <p:cNvGrpSpPr/>
        <p:nvPr/>
      </p:nvGrpSpPr>
      <p:grpSpPr>
        <a:xfrm>
          <a:off x="0" y="0"/>
          <a:ext cx="0" cy="0"/>
          <a:chOff x="0" y="0"/>
          <a:chExt cx="0" cy="0"/>
        </a:xfrm>
      </p:grpSpPr>
      <p:sp>
        <p:nvSpPr>
          <p:cNvPr id="1402" name="Google Shape;1402;g2ecba0c605a_0_857: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3" name="Google Shape;1403;g2ecba0c605a_0_857: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7"/>
        <p:cNvGrpSpPr/>
        <p:nvPr/>
      </p:nvGrpSpPr>
      <p:grpSpPr>
        <a:xfrm>
          <a:off x="0" y="0"/>
          <a:ext cx="0" cy="0"/>
          <a:chOff x="0" y="0"/>
          <a:chExt cx="0" cy="0"/>
        </a:xfrm>
      </p:grpSpPr>
      <p:sp>
        <p:nvSpPr>
          <p:cNvPr id="1408" name="Google Shape;1408;g2ecba0c605a_0_86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9" name="Google Shape;1409;g2ecba0c605a_0_862: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3"/>
        <p:cNvGrpSpPr/>
        <p:nvPr/>
      </p:nvGrpSpPr>
      <p:grpSpPr>
        <a:xfrm>
          <a:off x="0" y="0"/>
          <a:ext cx="0" cy="0"/>
          <a:chOff x="0" y="0"/>
          <a:chExt cx="0" cy="0"/>
        </a:xfrm>
      </p:grpSpPr>
      <p:sp>
        <p:nvSpPr>
          <p:cNvPr id="1414" name="Google Shape;1414;g2ecba0c605a_0_867: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15" name="Google Shape;1415;g2ecba0c605a_0_867: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9"/>
        <p:cNvGrpSpPr/>
        <p:nvPr/>
      </p:nvGrpSpPr>
      <p:grpSpPr>
        <a:xfrm>
          <a:off x="0" y="0"/>
          <a:ext cx="0" cy="0"/>
          <a:chOff x="0" y="0"/>
          <a:chExt cx="0" cy="0"/>
        </a:xfrm>
      </p:grpSpPr>
      <p:sp>
        <p:nvSpPr>
          <p:cNvPr id="1420" name="Google Shape;1420;g2ecba0c605a_0_87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21" name="Google Shape;1421;g2ecba0c605a_0_872: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5"/>
        <p:cNvGrpSpPr/>
        <p:nvPr/>
      </p:nvGrpSpPr>
      <p:grpSpPr>
        <a:xfrm>
          <a:off x="0" y="0"/>
          <a:ext cx="0" cy="0"/>
          <a:chOff x="0" y="0"/>
          <a:chExt cx="0" cy="0"/>
        </a:xfrm>
      </p:grpSpPr>
      <p:sp>
        <p:nvSpPr>
          <p:cNvPr id="1426" name="Google Shape;1426;g2ecba0c605a_0_877: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27" name="Google Shape;1427;g2ecba0c605a_0_877: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ecba0c605a_0_1717: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2ecba0c605a_0_1717: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2ecba0c605a_0_1773: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2ecba0c605a_0_1773: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1"/>
        <p:cNvGrpSpPr/>
        <p:nvPr/>
      </p:nvGrpSpPr>
      <p:grpSpPr>
        <a:xfrm>
          <a:off x="0" y="0"/>
          <a:ext cx="0" cy="0"/>
          <a:chOff x="0" y="0"/>
          <a:chExt cx="0" cy="0"/>
        </a:xfrm>
      </p:grpSpPr>
      <p:sp>
        <p:nvSpPr>
          <p:cNvPr id="1432" name="Google Shape;1432;g2ecba0c605a_0_88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3" name="Google Shape;1433;g2ecba0c605a_0_882: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7"/>
        <p:cNvGrpSpPr/>
        <p:nvPr/>
      </p:nvGrpSpPr>
      <p:grpSpPr>
        <a:xfrm>
          <a:off x="0" y="0"/>
          <a:ext cx="0" cy="0"/>
          <a:chOff x="0" y="0"/>
          <a:chExt cx="0" cy="0"/>
        </a:xfrm>
      </p:grpSpPr>
      <p:sp>
        <p:nvSpPr>
          <p:cNvPr id="1438" name="Google Shape;1438;g2ecba0c605a_0_887: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9" name="Google Shape;1439;g2ecba0c605a_0_887: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2ecba0c605a_0_89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5" name="Google Shape;1445;g2ecba0c605a_0_892: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9"/>
        <p:cNvGrpSpPr/>
        <p:nvPr/>
      </p:nvGrpSpPr>
      <p:grpSpPr>
        <a:xfrm>
          <a:off x="0" y="0"/>
          <a:ext cx="0" cy="0"/>
          <a:chOff x="0" y="0"/>
          <a:chExt cx="0" cy="0"/>
        </a:xfrm>
      </p:grpSpPr>
      <p:sp>
        <p:nvSpPr>
          <p:cNvPr id="1450" name="Google Shape;1450;g2ecba0c605a_0_897: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51" name="Google Shape;1451;g2ecba0c605a_0_897: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5"/>
        <p:cNvGrpSpPr/>
        <p:nvPr/>
      </p:nvGrpSpPr>
      <p:grpSpPr>
        <a:xfrm>
          <a:off x="0" y="0"/>
          <a:ext cx="0" cy="0"/>
          <a:chOff x="0" y="0"/>
          <a:chExt cx="0" cy="0"/>
        </a:xfrm>
      </p:grpSpPr>
      <p:sp>
        <p:nvSpPr>
          <p:cNvPr id="1456" name="Google Shape;1456;g2ecba0c605a_0_90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57" name="Google Shape;1457;g2ecba0c605a_0_902: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1"/>
        <p:cNvGrpSpPr/>
        <p:nvPr/>
      </p:nvGrpSpPr>
      <p:grpSpPr>
        <a:xfrm>
          <a:off x="0" y="0"/>
          <a:ext cx="0" cy="0"/>
          <a:chOff x="0" y="0"/>
          <a:chExt cx="0" cy="0"/>
        </a:xfrm>
      </p:grpSpPr>
      <p:sp>
        <p:nvSpPr>
          <p:cNvPr id="1462" name="Google Shape;1462;g2ecba0c605a_0_907: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63" name="Google Shape;1463;g2ecba0c605a_0_907: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7"/>
        <p:cNvGrpSpPr/>
        <p:nvPr/>
      </p:nvGrpSpPr>
      <p:grpSpPr>
        <a:xfrm>
          <a:off x="0" y="0"/>
          <a:ext cx="0" cy="0"/>
          <a:chOff x="0" y="0"/>
          <a:chExt cx="0" cy="0"/>
        </a:xfrm>
      </p:grpSpPr>
      <p:sp>
        <p:nvSpPr>
          <p:cNvPr id="1468" name="Google Shape;1468;g2ecba0c605a_0_91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69" name="Google Shape;1469;g2ecba0c605a_0_912: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3"/>
        <p:cNvGrpSpPr/>
        <p:nvPr/>
      </p:nvGrpSpPr>
      <p:grpSpPr>
        <a:xfrm>
          <a:off x="0" y="0"/>
          <a:ext cx="0" cy="0"/>
          <a:chOff x="0" y="0"/>
          <a:chExt cx="0" cy="0"/>
        </a:xfrm>
      </p:grpSpPr>
      <p:sp>
        <p:nvSpPr>
          <p:cNvPr id="1474" name="Google Shape;1474;g2ecba0c605a_0_917: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75" name="Google Shape;1475;g2ecba0c605a_0_917: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9"/>
        <p:cNvGrpSpPr/>
        <p:nvPr/>
      </p:nvGrpSpPr>
      <p:grpSpPr>
        <a:xfrm>
          <a:off x="0" y="0"/>
          <a:ext cx="0" cy="0"/>
          <a:chOff x="0" y="0"/>
          <a:chExt cx="0" cy="0"/>
        </a:xfrm>
      </p:grpSpPr>
      <p:sp>
        <p:nvSpPr>
          <p:cNvPr id="1480" name="Google Shape;1480;g2ecba0c605a_0_92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1" name="Google Shape;1481;g2ecba0c605a_0_922: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5"/>
        <p:cNvGrpSpPr/>
        <p:nvPr/>
      </p:nvGrpSpPr>
      <p:grpSpPr>
        <a:xfrm>
          <a:off x="0" y="0"/>
          <a:ext cx="0" cy="0"/>
          <a:chOff x="0" y="0"/>
          <a:chExt cx="0" cy="0"/>
        </a:xfrm>
      </p:grpSpPr>
      <p:sp>
        <p:nvSpPr>
          <p:cNvPr id="1486" name="Google Shape;1486;g2ecba0c605a_0_927: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7" name="Google Shape;1487;g2ecba0c605a_0_927: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2ecba0c605a_0_1776: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2ecba0c605a_0_1776: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1"/>
        <p:cNvGrpSpPr/>
        <p:nvPr/>
      </p:nvGrpSpPr>
      <p:grpSpPr>
        <a:xfrm>
          <a:off x="0" y="0"/>
          <a:ext cx="0" cy="0"/>
          <a:chOff x="0" y="0"/>
          <a:chExt cx="0" cy="0"/>
        </a:xfrm>
      </p:grpSpPr>
      <p:sp>
        <p:nvSpPr>
          <p:cNvPr id="1492" name="Google Shape;1492;g2ecba0c605a_0_93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3" name="Google Shape;1493;g2ecba0c605a_0_932: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7"/>
        <p:cNvGrpSpPr/>
        <p:nvPr/>
      </p:nvGrpSpPr>
      <p:grpSpPr>
        <a:xfrm>
          <a:off x="0" y="0"/>
          <a:ext cx="0" cy="0"/>
          <a:chOff x="0" y="0"/>
          <a:chExt cx="0" cy="0"/>
        </a:xfrm>
      </p:grpSpPr>
      <p:sp>
        <p:nvSpPr>
          <p:cNvPr id="1498" name="Google Shape;1498;g2ecba0c605a_0_1707: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9" name="Google Shape;1499;g2ecba0c605a_0_1707: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2"/>
        <p:cNvGrpSpPr/>
        <p:nvPr/>
      </p:nvGrpSpPr>
      <p:grpSpPr>
        <a:xfrm>
          <a:off x="0" y="0"/>
          <a:ext cx="0" cy="0"/>
          <a:chOff x="0" y="0"/>
          <a:chExt cx="0" cy="0"/>
        </a:xfrm>
      </p:grpSpPr>
      <p:sp>
        <p:nvSpPr>
          <p:cNvPr id="1503" name="Google Shape;1503;g2ecba0c605a_0_1343: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04" name="Google Shape;1504;g2ecba0c605a_0_1343: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4"/>
        <p:cNvGrpSpPr/>
        <p:nvPr/>
      </p:nvGrpSpPr>
      <p:grpSpPr>
        <a:xfrm>
          <a:off x="0" y="0"/>
          <a:ext cx="0" cy="0"/>
          <a:chOff x="0" y="0"/>
          <a:chExt cx="0" cy="0"/>
        </a:xfrm>
      </p:grpSpPr>
      <p:sp>
        <p:nvSpPr>
          <p:cNvPr id="1515" name="Google Shape;1515;g2ecba0c605a_0_1354: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16" name="Google Shape;1516;g2ecba0c605a_0_1354: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4"/>
        <p:cNvGrpSpPr/>
        <p:nvPr/>
      </p:nvGrpSpPr>
      <p:grpSpPr>
        <a:xfrm>
          <a:off x="0" y="0"/>
          <a:ext cx="0" cy="0"/>
          <a:chOff x="0" y="0"/>
          <a:chExt cx="0" cy="0"/>
        </a:xfrm>
      </p:grpSpPr>
      <p:sp>
        <p:nvSpPr>
          <p:cNvPr id="1525" name="Google Shape;1525;g2ecba0c605a_0_1363: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6" name="Google Shape;1526;g2ecba0c605a_0_1363: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1"/>
        <p:cNvGrpSpPr/>
        <p:nvPr/>
      </p:nvGrpSpPr>
      <p:grpSpPr>
        <a:xfrm>
          <a:off x="0" y="0"/>
          <a:ext cx="0" cy="0"/>
          <a:chOff x="0" y="0"/>
          <a:chExt cx="0" cy="0"/>
        </a:xfrm>
      </p:grpSpPr>
      <p:sp>
        <p:nvSpPr>
          <p:cNvPr id="1532" name="Google Shape;1532;g2ecba0c605a_0_1369: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33" name="Google Shape;1533;g2ecba0c605a_0_1369: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Google Shape;1541;g2ecba0c605a_0_1377: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42" name="Google Shape;1542;g2ecba0c605a_0_1377: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0"/>
        <p:cNvGrpSpPr/>
        <p:nvPr/>
      </p:nvGrpSpPr>
      <p:grpSpPr>
        <a:xfrm>
          <a:off x="0" y="0"/>
          <a:ext cx="0" cy="0"/>
          <a:chOff x="0" y="0"/>
          <a:chExt cx="0" cy="0"/>
        </a:xfrm>
      </p:grpSpPr>
      <p:sp>
        <p:nvSpPr>
          <p:cNvPr id="1551" name="Google Shape;1551;g2ecba0c605a_0_1386: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2" name="Google Shape;1552;g2ecba0c605a_0_1386: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7"/>
        <p:cNvGrpSpPr/>
        <p:nvPr/>
      </p:nvGrpSpPr>
      <p:grpSpPr>
        <a:xfrm>
          <a:off x="0" y="0"/>
          <a:ext cx="0" cy="0"/>
          <a:chOff x="0" y="0"/>
          <a:chExt cx="0" cy="0"/>
        </a:xfrm>
      </p:grpSpPr>
      <p:sp>
        <p:nvSpPr>
          <p:cNvPr id="1558" name="Google Shape;1558;g2ecba0c605a_0_139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9" name="Google Shape;1559;g2ecba0c605a_0_1392: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4"/>
        <p:cNvGrpSpPr/>
        <p:nvPr/>
      </p:nvGrpSpPr>
      <p:grpSpPr>
        <a:xfrm>
          <a:off x="0" y="0"/>
          <a:ext cx="0" cy="0"/>
          <a:chOff x="0" y="0"/>
          <a:chExt cx="0" cy="0"/>
        </a:xfrm>
      </p:grpSpPr>
      <p:sp>
        <p:nvSpPr>
          <p:cNvPr id="1565" name="Google Shape;1565;g2ecba0c605a_0_1398: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66" name="Google Shape;1566;g2ecba0c605a_0_1398: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2ecba0c605a_0_1779: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2ecba0c605a_0_1779: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2"/>
        <p:cNvGrpSpPr/>
        <p:nvPr/>
      </p:nvGrpSpPr>
      <p:grpSpPr>
        <a:xfrm>
          <a:off x="0" y="0"/>
          <a:ext cx="0" cy="0"/>
          <a:chOff x="0" y="0"/>
          <a:chExt cx="0" cy="0"/>
        </a:xfrm>
      </p:grpSpPr>
      <p:sp>
        <p:nvSpPr>
          <p:cNvPr id="1573" name="Google Shape;1573;g2ecba0c605a_0_1405: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74" name="Google Shape;1574;g2ecba0c605a_0_1405: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1"/>
        <p:cNvGrpSpPr/>
        <p:nvPr/>
      </p:nvGrpSpPr>
      <p:grpSpPr>
        <a:xfrm>
          <a:off x="0" y="0"/>
          <a:ext cx="0" cy="0"/>
          <a:chOff x="0" y="0"/>
          <a:chExt cx="0" cy="0"/>
        </a:xfrm>
      </p:grpSpPr>
      <p:sp>
        <p:nvSpPr>
          <p:cNvPr id="1582" name="Google Shape;1582;g2ecba0c605a_0_1413: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3" name="Google Shape;1583;g2ecba0c605a_0_1413: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3"/>
        <p:cNvGrpSpPr/>
        <p:nvPr/>
      </p:nvGrpSpPr>
      <p:grpSpPr>
        <a:xfrm>
          <a:off x="0" y="0"/>
          <a:ext cx="0" cy="0"/>
          <a:chOff x="0" y="0"/>
          <a:chExt cx="0" cy="0"/>
        </a:xfrm>
      </p:grpSpPr>
      <p:sp>
        <p:nvSpPr>
          <p:cNvPr id="1604" name="Google Shape;1604;g2ecba0c605a_0_1434: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05" name="Google Shape;1605;g2ecba0c605a_0_1434: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9"/>
        <p:cNvGrpSpPr/>
        <p:nvPr/>
      </p:nvGrpSpPr>
      <p:grpSpPr>
        <a:xfrm>
          <a:off x="0" y="0"/>
          <a:ext cx="0" cy="0"/>
          <a:chOff x="0" y="0"/>
          <a:chExt cx="0" cy="0"/>
        </a:xfrm>
      </p:grpSpPr>
      <p:sp>
        <p:nvSpPr>
          <p:cNvPr id="1630" name="Google Shape;1630;g2ecba0c605a_0_1459: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31" name="Google Shape;1631;g2ecba0c605a_0_1459: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g2ecba0c605a_0_1469: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42" name="Google Shape;1642;g2ecba0c605a_0_1469: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7"/>
        <p:cNvGrpSpPr/>
        <p:nvPr/>
      </p:nvGrpSpPr>
      <p:grpSpPr>
        <a:xfrm>
          <a:off x="0" y="0"/>
          <a:ext cx="0" cy="0"/>
          <a:chOff x="0" y="0"/>
          <a:chExt cx="0" cy="0"/>
        </a:xfrm>
      </p:grpSpPr>
      <p:sp>
        <p:nvSpPr>
          <p:cNvPr id="1648" name="Google Shape;1648;g2ecba0c605a_0_1475: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49" name="Google Shape;1649;g2ecba0c605a_0_1475: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0"/>
        <p:cNvGrpSpPr/>
        <p:nvPr/>
      </p:nvGrpSpPr>
      <p:grpSpPr>
        <a:xfrm>
          <a:off x="0" y="0"/>
          <a:ext cx="0" cy="0"/>
          <a:chOff x="0" y="0"/>
          <a:chExt cx="0" cy="0"/>
        </a:xfrm>
      </p:grpSpPr>
      <p:sp>
        <p:nvSpPr>
          <p:cNvPr id="1661" name="Google Shape;1661;g2ecba0c605a_0_1487: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62" name="Google Shape;1662;g2ecba0c605a_0_1487: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6"/>
        <p:cNvGrpSpPr/>
        <p:nvPr/>
      </p:nvGrpSpPr>
      <p:grpSpPr>
        <a:xfrm>
          <a:off x="0" y="0"/>
          <a:ext cx="0" cy="0"/>
          <a:chOff x="0" y="0"/>
          <a:chExt cx="0" cy="0"/>
        </a:xfrm>
      </p:grpSpPr>
      <p:sp>
        <p:nvSpPr>
          <p:cNvPr id="1667" name="Google Shape;1667;g2ecba0c605a_0_149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68" name="Google Shape;1668;g2ecba0c605a_0_1492: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9"/>
        <p:cNvGrpSpPr/>
        <p:nvPr/>
      </p:nvGrpSpPr>
      <p:grpSpPr>
        <a:xfrm>
          <a:off x="0" y="0"/>
          <a:ext cx="0" cy="0"/>
          <a:chOff x="0" y="0"/>
          <a:chExt cx="0" cy="0"/>
        </a:xfrm>
      </p:grpSpPr>
      <p:sp>
        <p:nvSpPr>
          <p:cNvPr id="1700" name="Google Shape;1700;g2ecba0c605a_0_1524: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01" name="Google Shape;1701;g2ecba0c605a_0_1524: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1"/>
        <p:cNvGrpSpPr/>
        <p:nvPr/>
      </p:nvGrpSpPr>
      <p:grpSpPr>
        <a:xfrm>
          <a:off x="0" y="0"/>
          <a:ext cx="0" cy="0"/>
          <a:chOff x="0" y="0"/>
          <a:chExt cx="0" cy="0"/>
        </a:xfrm>
      </p:grpSpPr>
      <p:sp>
        <p:nvSpPr>
          <p:cNvPr id="1712" name="Google Shape;1712;g2ecba0c605a_0_1535: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13" name="Google Shape;1713;g2ecba0c605a_0_1535: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2ecba0c605a_0_1782: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2ecba0c605a_0_178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5"/>
        <p:cNvGrpSpPr/>
        <p:nvPr/>
      </p:nvGrpSpPr>
      <p:grpSpPr>
        <a:xfrm>
          <a:off x="0" y="0"/>
          <a:ext cx="0" cy="0"/>
          <a:chOff x="0" y="0"/>
          <a:chExt cx="0" cy="0"/>
        </a:xfrm>
      </p:grpSpPr>
      <p:sp>
        <p:nvSpPr>
          <p:cNvPr id="1726" name="Google Shape;1726;g2ecba0c605a_0_1548: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27" name="Google Shape;1727;g2ecba0c605a_0_1548: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8"/>
        <p:cNvGrpSpPr/>
        <p:nvPr/>
      </p:nvGrpSpPr>
      <p:grpSpPr>
        <a:xfrm>
          <a:off x="0" y="0"/>
          <a:ext cx="0" cy="0"/>
          <a:chOff x="0" y="0"/>
          <a:chExt cx="0" cy="0"/>
        </a:xfrm>
      </p:grpSpPr>
      <p:sp>
        <p:nvSpPr>
          <p:cNvPr id="1739" name="Google Shape;1739;g2ecba0c605a_0_1560: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40" name="Google Shape;1740;g2ecba0c605a_0_1560: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5"/>
        <p:cNvGrpSpPr/>
        <p:nvPr/>
      </p:nvGrpSpPr>
      <p:grpSpPr>
        <a:xfrm>
          <a:off x="0" y="0"/>
          <a:ext cx="0" cy="0"/>
          <a:chOff x="0" y="0"/>
          <a:chExt cx="0" cy="0"/>
        </a:xfrm>
      </p:grpSpPr>
      <p:sp>
        <p:nvSpPr>
          <p:cNvPr id="1746" name="Google Shape;1746;g2ecba0c605a_0_1566: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47" name="Google Shape;1747;g2ecba0c605a_0_1566: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0"/>
        <p:cNvGrpSpPr/>
        <p:nvPr/>
      </p:nvGrpSpPr>
      <p:grpSpPr>
        <a:xfrm>
          <a:off x="0" y="0"/>
          <a:ext cx="0" cy="0"/>
          <a:chOff x="0" y="0"/>
          <a:chExt cx="0" cy="0"/>
        </a:xfrm>
      </p:grpSpPr>
      <p:sp>
        <p:nvSpPr>
          <p:cNvPr id="1751" name="Google Shape;1751;g2ecba0c605a_0_1570: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52" name="Google Shape;1752;g2ecba0c605a_0_1570: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1"/>
        <p:cNvGrpSpPr/>
        <p:nvPr/>
      </p:nvGrpSpPr>
      <p:grpSpPr>
        <a:xfrm>
          <a:off x="0" y="0"/>
          <a:ext cx="0" cy="0"/>
          <a:chOff x="0" y="0"/>
          <a:chExt cx="0" cy="0"/>
        </a:xfrm>
      </p:grpSpPr>
      <p:sp>
        <p:nvSpPr>
          <p:cNvPr id="1762" name="Google Shape;1762;g2ecba0c605a_0_1580: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63" name="Google Shape;1763;g2ecba0c605a_0_1580: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9"/>
        <p:cNvGrpSpPr/>
        <p:nvPr/>
      </p:nvGrpSpPr>
      <p:grpSpPr>
        <a:xfrm>
          <a:off x="0" y="0"/>
          <a:ext cx="0" cy="0"/>
          <a:chOff x="0" y="0"/>
          <a:chExt cx="0" cy="0"/>
        </a:xfrm>
      </p:grpSpPr>
      <p:sp>
        <p:nvSpPr>
          <p:cNvPr id="1770" name="Google Shape;1770;g2ecba0c605a_0_1587: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71" name="Google Shape;1771;g2ecba0c605a_0_1587: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6"/>
        <p:cNvGrpSpPr/>
        <p:nvPr/>
      </p:nvGrpSpPr>
      <p:grpSpPr>
        <a:xfrm>
          <a:off x="0" y="0"/>
          <a:ext cx="0" cy="0"/>
          <a:chOff x="0" y="0"/>
          <a:chExt cx="0" cy="0"/>
        </a:xfrm>
      </p:grpSpPr>
      <p:sp>
        <p:nvSpPr>
          <p:cNvPr id="1777" name="Google Shape;1777;g2ecba0c605a_0_1593: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78" name="Google Shape;1778;g2ecba0c605a_0_1593: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3"/>
        <p:cNvGrpSpPr/>
        <p:nvPr/>
      </p:nvGrpSpPr>
      <p:grpSpPr>
        <a:xfrm>
          <a:off x="0" y="0"/>
          <a:ext cx="0" cy="0"/>
          <a:chOff x="0" y="0"/>
          <a:chExt cx="0" cy="0"/>
        </a:xfrm>
      </p:grpSpPr>
      <p:sp>
        <p:nvSpPr>
          <p:cNvPr id="1784" name="Google Shape;1784;g2ecba0c605a_0_1599: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85" name="Google Shape;1785;g2ecba0c605a_0_1599: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3"/>
        <p:cNvGrpSpPr/>
        <p:nvPr/>
      </p:nvGrpSpPr>
      <p:grpSpPr>
        <a:xfrm>
          <a:off x="0" y="0"/>
          <a:ext cx="0" cy="0"/>
          <a:chOff x="0" y="0"/>
          <a:chExt cx="0" cy="0"/>
        </a:xfrm>
      </p:grpSpPr>
      <p:sp>
        <p:nvSpPr>
          <p:cNvPr id="1794" name="Google Shape;1794;g2ecba0c605a_0_1608: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95" name="Google Shape;1795;g2ecba0c605a_0_1608: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2"/>
        <p:cNvGrpSpPr/>
        <p:nvPr/>
      </p:nvGrpSpPr>
      <p:grpSpPr>
        <a:xfrm>
          <a:off x="0" y="0"/>
          <a:ext cx="0" cy="0"/>
          <a:chOff x="0" y="0"/>
          <a:chExt cx="0" cy="0"/>
        </a:xfrm>
      </p:grpSpPr>
      <p:sp>
        <p:nvSpPr>
          <p:cNvPr id="1803" name="Google Shape;1803;g2ecba0c605a_0_1616: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04" name="Google Shape;1804;g2ecba0c605a_0_1616: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2ecba0c605a_0_1785: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2ecba0c605a_0_1785: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0"/>
        <p:cNvGrpSpPr/>
        <p:nvPr/>
      </p:nvGrpSpPr>
      <p:grpSpPr>
        <a:xfrm>
          <a:off x="0" y="0"/>
          <a:ext cx="0" cy="0"/>
          <a:chOff x="0" y="0"/>
          <a:chExt cx="0" cy="0"/>
        </a:xfrm>
      </p:grpSpPr>
      <p:sp>
        <p:nvSpPr>
          <p:cNvPr id="1811" name="Google Shape;1811;g2ecba0c605a_0_1623: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12" name="Google Shape;1812;g2ecba0c605a_0_1623: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8"/>
        <p:cNvGrpSpPr/>
        <p:nvPr/>
      </p:nvGrpSpPr>
      <p:grpSpPr>
        <a:xfrm>
          <a:off x="0" y="0"/>
          <a:ext cx="0" cy="0"/>
          <a:chOff x="0" y="0"/>
          <a:chExt cx="0" cy="0"/>
        </a:xfrm>
      </p:grpSpPr>
      <p:sp>
        <p:nvSpPr>
          <p:cNvPr id="1819" name="Google Shape;1819;g2ecba0c605a_0_1630: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20" name="Google Shape;1820;g2ecba0c605a_0_1630: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8"/>
        <p:cNvGrpSpPr/>
        <p:nvPr/>
      </p:nvGrpSpPr>
      <p:grpSpPr>
        <a:xfrm>
          <a:off x="0" y="0"/>
          <a:ext cx="0" cy="0"/>
          <a:chOff x="0" y="0"/>
          <a:chExt cx="0" cy="0"/>
        </a:xfrm>
      </p:grpSpPr>
      <p:sp>
        <p:nvSpPr>
          <p:cNvPr id="1829" name="Google Shape;1829;g2ecba0c605a_0_1639: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30" name="Google Shape;1830;g2ecba0c605a_0_1639: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0"/>
        <p:cNvGrpSpPr/>
        <p:nvPr/>
      </p:nvGrpSpPr>
      <p:grpSpPr>
        <a:xfrm>
          <a:off x="0" y="0"/>
          <a:ext cx="0" cy="0"/>
          <a:chOff x="0" y="0"/>
          <a:chExt cx="0" cy="0"/>
        </a:xfrm>
      </p:grpSpPr>
      <p:sp>
        <p:nvSpPr>
          <p:cNvPr id="1841" name="Google Shape;1841;g2ecba0c605a_0_1650: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42" name="Google Shape;1842;g2ecba0c605a_0_1650: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7"/>
        <p:cNvGrpSpPr/>
        <p:nvPr/>
      </p:nvGrpSpPr>
      <p:grpSpPr>
        <a:xfrm>
          <a:off x="0" y="0"/>
          <a:ext cx="0" cy="0"/>
          <a:chOff x="0" y="0"/>
          <a:chExt cx="0" cy="0"/>
        </a:xfrm>
      </p:grpSpPr>
      <p:sp>
        <p:nvSpPr>
          <p:cNvPr id="1848" name="Google Shape;1848;g2ecba0c605a_0_1656: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49" name="Google Shape;1849;g2ecba0c605a_0_1656: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4"/>
        <p:cNvGrpSpPr/>
        <p:nvPr/>
      </p:nvGrpSpPr>
      <p:grpSpPr>
        <a:xfrm>
          <a:off x="0" y="0"/>
          <a:ext cx="0" cy="0"/>
          <a:chOff x="0" y="0"/>
          <a:chExt cx="0" cy="0"/>
        </a:xfrm>
      </p:grpSpPr>
      <p:sp>
        <p:nvSpPr>
          <p:cNvPr id="1855" name="Google Shape;1855;g2ecba0c605a_0_166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56" name="Google Shape;1856;g2ecba0c605a_0_1662: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0"/>
        <p:cNvGrpSpPr/>
        <p:nvPr/>
      </p:nvGrpSpPr>
      <p:grpSpPr>
        <a:xfrm>
          <a:off x="0" y="0"/>
          <a:ext cx="0" cy="0"/>
          <a:chOff x="0" y="0"/>
          <a:chExt cx="0" cy="0"/>
        </a:xfrm>
      </p:grpSpPr>
      <p:sp>
        <p:nvSpPr>
          <p:cNvPr id="1861" name="Google Shape;1861;g2ecba0c605a_0_1667: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62" name="Google Shape;1862;g2ecba0c605a_0_1667: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2ecba0c605a_0_1788: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2ecba0c605a_0_1788: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2ecba0c605a_0_1791: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2ecba0c605a_0_1791: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2ecba0c605a_0_1794: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2ecba0c605a_0_1794: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2ecba0c605a_0_1797: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2ecba0c605a_0_1797: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ecba0c605a_0_1800: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2ecba0c605a_0_1800: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ecba0c605a_0_1722: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2ecba0c605a_0_172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2ecba0c605a_0_1803: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2ecba0c605a_0_1803: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2ecba0c605a_0_1806: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2ecba0c605a_0_1806: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2ecba0c605a_0_1809: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2ecba0c605a_0_1809: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2ecba0c605a_0_1812: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2ecba0c605a_0_181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2ecba0c605a_0_1815: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2ecba0c605a_0_1815: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2ecba0c605a_0_1818: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2ecba0c605a_0_1818: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2ecba0c605a_0_1821: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2ecba0c605a_0_1821: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2ecba0c605a_0_1824: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2ecba0c605a_0_1824: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2ecba0c605a_0_1827: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2ecba0c605a_0_1827: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2ecba0c605a_0_1830: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2ecba0c605a_0_1830: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2ecba0c605a_0_1725: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2ecba0c605a_0_1725: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2ecba0c605a_0_1833: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2ecba0c605a_0_1833: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2ecba0c605a_0_1836: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2ecba0c605a_0_1836: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2ecba0c605a_0_1839: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2ecba0c605a_0_1839: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2ecba0c605a_0_1842: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2ecba0c605a_0_184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2ecba0c605a_0_1711: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2ecba0c605a_0_1711: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2ecba0c605a_0_1896: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2ecba0c605a_0_1896: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ecba0c605a_0_1899: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2ecba0c605a_0_1899: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2ecba0c605a_0_1902: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2ecba0c605a_0_190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ecba0c605a_0_1905: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2ecba0c605a_0_1905: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2ecba0c605a_0_1908: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2ecba0c605a_0_1908: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ecba0c605a_0_1728: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2ecba0c605a_0_1728: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2ecba0c605a_0_1911: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2ecba0c605a_0_1911: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2ecba0c605a_0_1914: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2ecba0c605a_0_1914: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2ecba0c605a_0_1917: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2ecba0c605a_0_1917: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2ecba0c605a_0_1920: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2ecba0c605a_0_1920: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2ecba0c605a_0_1923: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2ecba0c605a_0_1923: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2ecba0c605a_0_1926: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2ecba0c605a_0_1926: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2ecba0c605a_0_1929: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2ecba0c605a_0_1929: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2ecba0c605a_0_1932: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2ecba0c605a_0_193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2ecba0c605a_0_1935: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2ecba0c605a_0_1935: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2ecba0c605a_0_1938: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2ecba0c605a_0_1938: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2ecba0c605a_0_1731: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2ecba0c605a_0_1731: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2ecba0c605a_0_1941: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2ecba0c605a_0_1941: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2ecba0c605a_0_1944: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2ecba0c605a_0_1944: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2ecba0c605a_0_1947: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2ecba0c605a_0_1947: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2ecba0c605a_0_1950: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2ecba0c605a_0_1950: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2ecba0c605a_0_1953: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2ecba0c605a_0_1953: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2ecba0c605a_0_1956: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2ecba0c605a_0_1956: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2ecba0c605a_0_1959: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2ecba0c605a_0_1959: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2ecba0c605a_0_1962: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2ecba0c605a_0_196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2ecba0c605a_0_1965: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2ecba0c605a_0_1965: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2ecba0c605a_0_1968: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2ecba0c605a_0_1968: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2ecba0c605a_0_1734: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2ecba0c605a_0_1734: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2ecba0c605a_0_1971: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2ecba0c605a_0_1971: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2ecba0c605a_0_1974: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2ecba0c605a_0_1974: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2ecba0c605a_0_1977: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2ecba0c605a_0_1977: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2ecba0c605a_0_2008: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2ecba0c605a_0_2008: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2ecba0c605a_0_2012: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 name="Google Shape;524;g2ecba0c605a_0_201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2ecba0c605a_0_2015: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2ecba0c605a_0_2015: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2ecba0c605a_0_2018: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2ecba0c605a_0_2018: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2ecba0c605a_0_2021: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2ecba0c605a_0_2021: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2ecba0c605a_0_2024: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2ecba0c605a_0_2024: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2ecba0c605a_0_2027: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2ecba0c605a_0_2027: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ecba0c605a_0_1737: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2ecba0c605a_0_1737: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2ecba0c605a_0_2030: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2ecba0c605a_0_2030: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2ecba0c605a_0_2033: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 name="Google Shape;559;g2ecba0c605a_0_2033: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2ecba0c605a_0_2036: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2ecba0c605a_0_2036: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2ecba0c605a_0_2039: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2ecba0c605a_0_2039: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2ecba0c605a_0_2042: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4" name="Google Shape;574;g2ecba0c605a_0_204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2ecba0c605a_0_2045: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9" name="Google Shape;579;g2ecba0c605a_0_2045: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2ecba0c605a_0_2048: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2ecba0c605a_0_2048: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2ecba0c605a_0_2051: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2ecba0c605a_0_2051: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2ecba0c605a_0_2054: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 name="Google Shape;594;g2ecba0c605a_0_2054: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2ecba0c605a_0_2057: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2ecba0c605a_0_2057: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ecba0c605a_0_1740: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2ecba0c605a_0_1740: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2ecba0c605a_0_2060: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2ecba0c605a_0_2060: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2ecba0c605a_0_2063: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2ecba0c605a_0_2063: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2ecba0c605a_0_2066: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2ecba0c605a_0_2066: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2ecba0c605a_0_2069: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9" name="Google Shape;619;g2ecba0c605a_0_2069: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2ecba0c605a_0_2072: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4" name="Google Shape;624;g2ecba0c605a_0_207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2ecba0c605a_0_1892: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2ecba0c605a_0_189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1: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4" name="Google Shape;634;p1: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4" name="Google Shape;644;p2: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p3: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4" name="Google Shape;654;p3: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p4: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1" name="Google Shape;661;p4: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
        <p:cNvGrpSpPr/>
        <p:nvPr/>
      </p:nvGrpSpPr>
      <p:grpSpPr>
        <a:xfrm>
          <a:off x="0" y="0"/>
          <a:ext cx="0" cy="0"/>
          <a:chOff x="0" y="0"/>
          <a:chExt cx="0" cy="0"/>
        </a:xfrm>
      </p:grpSpPr>
      <p:sp>
        <p:nvSpPr>
          <p:cNvPr id="13" name="Google Shape;13;p44"/>
          <p:cNvSpPr txBox="1">
            <a:spLocks noGrp="1"/>
          </p:cNvSpPr>
          <p:nvPr>
            <p:ph type="title"/>
          </p:nvPr>
        </p:nvSpPr>
        <p:spPr>
          <a:xfrm>
            <a:off x="778452" y="222101"/>
            <a:ext cx="10635094" cy="1096645"/>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4400" b="0" i="0">
                <a:solidFill>
                  <a:srgbClr val="C12C2E"/>
                </a:solidFill>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44"/>
          <p:cNvSpPr txBox="1">
            <a:spLocks noGrp="1"/>
          </p:cNvSpPr>
          <p:nvPr>
            <p:ph type="body" idx="1"/>
          </p:nvPr>
        </p:nvSpPr>
        <p:spPr>
          <a:xfrm>
            <a:off x="916939" y="1449730"/>
            <a:ext cx="10334625" cy="431419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sz="2400" b="0" i="0">
                <a:solidFill>
                  <a:schemeClr val="dk1"/>
                </a:solidFill>
                <a:latin typeface="Calibri"/>
                <a:ea typeface="Calibri"/>
                <a:cs typeface="Calibri"/>
                <a:sym typeface="Calibri"/>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5" name="Google Shape;15;p44"/>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44"/>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4"/>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spAutoFit/>
          </a:bodyPr>
          <a:lstStyle>
            <a:lvl1pPr lvl="0" indent="0" algn="r">
              <a:spcBef>
                <a:spcPts val="0"/>
              </a:spcBef>
              <a:buNone/>
              <a:defRPr>
                <a:solidFill>
                  <a:srgbClr val="888888"/>
                </a:solidFill>
              </a:defRPr>
            </a:lvl1pPr>
            <a:lvl2pPr lvl="1" indent="0" algn="r">
              <a:spcBef>
                <a:spcPts val="0"/>
              </a:spcBef>
              <a:buNone/>
              <a:defRPr>
                <a:solidFill>
                  <a:srgbClr val="888888"/>
                </a:solidFill>
              </a:defRPr>
            </a:lvl2pPr>
            <a:lvl3pPr lvl="2" indent="0" algn="r">
              <a:spcBef>
                <a:spcPts val="0"/>
              </a:spcBef>
              <a:buNone/>
              <a:defRPr>
                <a:solidFill>
                  <a:srgbClr val="888888"/>
                </a:solidFill>
              </a:defRPr>
            </a:lvl3pPr>
            <a:lvl4pPr lvl="3" indent="0" algn="r">
              <a:spcBef>
                <a:spcPts val="0"/>
              </a:spcBef>
              <a:buNone/>
              <a:defRPr>
                <a:solidFill>
                  <a:srgbClr val="888888"/>
                </a:solidFill>
              </a:defRPr>
            </a:lvl4pPr>
            <a:lvl5pPr lvl="4" indent="0" algn="r">
              <a:spcBef>
                <a:spcPts val="0"/>
              </a:spcBef>
              <a:buNone/>
              <a:defRPr>
                <a:solidFill>
                  <a:srgbClr val="888888"/>
                </a:solidFill>
              </a:defRPr>
            </a:lvl5pPr>
            <a:lvl6pPr lvl="5" indent="0" algn="r">
              <a:spcBef>
                <a:spcPts val="0"/>
              </a:spcBef>
              <a:buNone/>
              <a:defRPr>
                <a:solidFill>
                  <a:srgbClr val="888888"/>
                </a:solidFill>
              </a:defRPr>
            </a:lvl6pPr>
            <a:lvl7pPr lvl="6" indent="0" algn="r">
              <a:spcBef>
                <a:spcPts val="0"/>
              </a:spcBef>
              <a:buNone/>
              <a:defRPr>
                <a:solidFill>
                  <a:srgbClr val="888888"/>
                </a:solidFill>
              </a:defRPr>
            </a:lvl7pPr>
            <a:lvl8pPr lvl="7" indent="0" algn="r">
              <a:spcBef>
                <a:spcPts val="0"/>
              </a:spcBef>
              <a:buNone/>
              <a:defRPr>
                <a:solidFill>
                  <a:srgbClr val="888888"/>
                </a:solidFill>
              </a:defRPr>
            </a:lvl8pPr>
            <a:lvl9pPr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78"/>
        <p:cNvGrpSpPr/>
        <p:nvPr/>
      </p:nvGrpSpPr>
      <p:grpSpPr>
        <a:xfrm>
          <a:off x="0" y="0"/>
          <a:ext cx="0" cy="0"/>
          <a:chOff x="0" y="0"/>
          <a:chExt cx="0" cy="0"/>
        </a:xfrm>
      </p:grpSpPr>
      <p:sp>
        <p:nvSpPr>
          <p:cNvPr id="79" name="Google Shape;79;g2ecba0c605a_0_613"/>
          <p:cNvSpPr txBox="1">
            <a:spLocks noGrp="1"/>
          </p:cNvSpPr>
          <p:nvPr>
            <p:ph type="ctrTitle"/>
          </p:nvPr>
        </p:nvSpPr>
        <p:spPr>
          <a:xfrm>
            <a:off x="914400" y="2125980"/>
            <a:ext cx="10363200" cy="14403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sz="5000" b="1" i="0">
                <a:solidFill>
                  <a:srgbClr val="C12C2E"/>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0" name="Google Shape;80;g2ecba0c605a_0_613"/>
          <p:cNvSpPr txBox="1">
            <a:spLocks noGrp="1"/>
          </p:cNvSpPr>
          <p:nvPr>
            <p:ph type="subTitle" idx="1"/>
          </p:nvPr>
        </p:nvSpPr>
        <p:spPr>
          <a:xfrm>
            <a:off x="1828800" y="3840480"/>
            <a:ext cx="8534400" cy="17145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sz="2400" b="0" i="0">
                <a:solidFill>
                  <a:schemeClr val="dk1"/>
                </a:solidFill>
                <a:latin typeface="Calibri"/>
                <a:ea typeface="Calibri"/>
                <a:cs typeface="Calibri"/>
                <a:sym typeface="Calibri"/>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1" name="Google Shape;81;g2ecba0c605a_0_613"/>
          <p:cNvSpPr txBox="1">
            <a:spLocks noGrp="1"/>
          </p:cNvSpPr>
          <p:nvPr>
            <p:ph type="ftr" idx="11"/>
          </p:nvPr>
        </p:nvSpPr>
        <p:spPr>
          <a:xfrm>
            <a:off x="4145280" y="6377940"/>
            <a:ext cx="3901500" cy="342900"/>
          </a:xfrm>
          <a:prstGeom prst="rect">
            <a:avLst/>
          </a:prstGeom>
          <a:noFill/>
          <a:ln>
            <a:noFill/>
          </a:ln>
        </p:spPr>
        <p:txBody>
          <a:bodyPr spcFirstLastPara="1" wrap="square" lIns="0" tIns="0" rIns="0" bIns="0" anchor="t" anchorCtr="0">
            <a:spAutoFit/>
          </a:bodyPr>
          <a:lstStyle>
            <a:lvl1pPr lvl="0" algn="ctr" rtl="0">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2" name="Google Shape;82;g2ecba0c605a_0_613"/>
          <p:cNvSpPr txBox="1">
            <a:spLocks noGrp="1"/>
          </p:cNvSpPr>
          <p:nvPr>
            <p:ph type="dt" idx="10"/>
          </p:nvPr>
        </p:nvSpPr>
        <p:spPr>
          <a:xfrm>
            <a:off x="609600" y="6377940"/>
            <a:ext cx="2804100" cy="3429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3" name="Google Shape;83;g2ecba0c605a_0_613"/>
          <p:cNvSpPr txBox="1">
            <a:spLocks noGrp="1"/>
          </p:cNvSpPr>
          <p:nvPr>
            <p:ph type="sldNum" idx="12"/>
          </p:nvPr>
        </p:nvSpPr>
        <p:spPr>
          <a:xfrm>
            <a:off x="8778240" y="6377940"/>
            <a:ext cx="2804100" cy="277200"/>
          </a:xfrm>
          <a:prstGeom prst="rect">
            <a:avLst/>
          </a:prstGeom>
          <a:noFill/>
          <a:ln>
            <a:noFill/>
          </a:ln>
        </p:spPr>
        <p:txBody>
          <a:bodyPr spcFirstLastPara="1" wrap="square" lIns="0" tIns="0" rIns="0" bIns="0" anchor="t" anchorCtr="0">
            <a:spAutoFit/>
          </a:bodyPr>
          <a:lstStyle>
            <a:lvl1pPr lvl="0" indent="0" algn="r" rtl="0">
              <a:spcBef>
                <a:spcPts val="0"/>
              </a:spcBef>
              <a:buNone/>
              <a:defRPr>
                <a:solidFill>
                  <a:srgbClr val="888888"/>
                </a:solidFill>
              </a:defRPr>
            </a:lvl1pPr>
            <a:lvl2pPr lvl="1" indent="0" algn="r" rtl="0">
              <a:spcBef>
                <a:spcPts val="0"/>
              </a:spcBef>
              <a:buNone/>
              <a:defRPr>
                <a:solidFill>
                  <a:srgbClr val="888888"/>
                </a:solidFill>
              </a:defRPr>
            </a:lvl2pPr>
            <a:lvl3pPr lvl="2" indent="0" algn="r" rtl="0">
              <a:spcBef>
                <a:spcPts val="0"/>
              </a:spcBef>
              <a:buNone/>
              <a:defRPr>
                <a:solidFill>
                  <a:srgbClr val="888888"/>
                </a:solidFill>
              </a:defRPr>
            </a:lvl3pPr>
            <a:lvl4pPr lvl="3" indent="0" algn="r" rtl="0">
              <a:spcBef>
                <a:spcPts val="0"/>
              </a:spcBef>
              <a:buNone/>
              <a:defRPr>
                <a:solidFill>
                  <a:srgbClr val="888888"/>
                </a:solidFill>
              </a:defRPr>
            </a:lvl4pPr>
            <a:lvl5pPr lvl="4" indent="0" algn="r" rtl="0">
              <a:spcBef>
                <a:spcPts val="0"/>
              </a:spcBef>
              <a:buNone/>
              <a:defRPr>
                <a:solidFill>
                  <a:srgbClr val="888888"/>
                </a:solidFill>
              </a:defRPr>
            </a:lvl5pPr>
            <a:lvl6pPr lvl="5" indent="0" algn="r" rtl="0">
              <a:spcBef>
                <a:spcPts val="0"/>
              </a:spcBef>
              <a:buNone/>
              <a:defRPr>
                <a:solidFill>
                  <a:srgbClr val="888888"/>
                </a:solidFill>
              </a:defRPr>
            </a:lvl6pPr>
            <a:lvl7pPr lvl="6" indent="0" algn="r" rtl="0">
              <a:spcBef>
                <a:spcPts val="0"/>
              </a:spcBef>
              <a:buNone/>
              <a:defRPr>
                <a:solidFill>
                  <a:srgbClr val="888888"/>
                </a:solidFill>
              </a:defRPr>
            </a:lvl7pPr>
            <a:lvl8pPr lvl="7" indent="0" algn="r" rtl="0">
              <a:spcBef>
                <a:spcPts val="0"/>
              </a:spcBef>
              <a:buNone/>
              <a:defRPr>
                <a:solidFill>
                  <a:srgbClr val="888888"/>
                </a:solidFill>
              </a:defRPr>
            </a:lvl8pPr>
            <a:lvl9pPr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1"/>
        <p:cNvGrpSpPr/>
        <p:nvPr/>
      </p:nvGrpSpPr>
      <p:grpSpPr>
        <a:xfrm>
          <a:off x="0" y="0"/>
          <a:ext cx="0" cy="0"/>
          <a:chOff x="0" y="0"/>
          <a:chExt cx="0" cy="0"/>
        </a:xfrm>
      </p:grpSpPr>
      <p:sp>
        <p:nvSpPr>
          <p:cNvPr id="92" name="Google Shape;92;g2ecba0c605a_0_944"/>
          <p:cNvSpPr txBox="1">
            <a:spLocks noGrp="1"/>
          </p:cNvSpPr>
          <p:nvPr>
            <p:ph type="title"/>
          </p:nvPr>
        </p:nvSpPr>
        <p:spPr>
          <a:xfrm>
            <a:off x="546416" y="413612"/>
            <a:ext cx="11024100" cy="6966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sz="4400" b="0" i="0">
                <a:solidFill>
                  <a:srgbClr val="C50814"/>
                </a:solidFill>
                <a:latin typeface="Arial Black"/>
                <a:ea typeface="Arial Black"/>
                <a:cs typeface="Arial Black"/>
                <a:sym typeface="Arial Black"/>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3" name="Google Shape;93;g2ecba0c605a_0_944"/>
          <p:cNvSpPr txBox="1">
            <a:spLocks noGrp="1"/>
          </p:cNvSpPr>
          <p:nvPr>
            <p:ph type="body" idx="1"/>
          </p:nvPr>
        </p:nvSpPr>
        <p:spPr>
          <a:xfrm>
            <a:off x="759382" y="1189752"/>
            <a:ext cx="10673100" cy="4621500"/>
          </a:xfrm>
          <a:prstGeom prst="rect">
            <a:avLst/>
          </a:prstGeom>
          <a:noFill/>
          <a:ln>
            <a:noFill/>
          </a:ln>
        </p:spPr>
        <p:txBody>
          <a:bodyPr spcFirstLastPara="1" wrap="square" lIns="0" tIns="0" rIns="0" bIns="0" anchor="t" anchorCtr="0">
            <a:spAutoFit/>
          </a:bodyPr>
          <a:lstStyle>
            <a:lvl1pPr marL="457200" lvl="0" indent="-228600" algn="l" rtl="0">
              <a:spcBef>
                <a:spcPts val="0"/>
              </a:spcBef>
              <a:spcAft>
                <a:spcPts val="0"/>
              </a:spcAft>
              <a:buSzPts val="1400"/>
              <a:buNone/>
              <a:defRPr sz="3100" b="0" i="0">
                <a:solidFill>
                  <a:srgbClr val="333333"/>
                </a:solidFill>
                <a:latin typeface="Calibri"/>
                <a:ea typeface="Calibri"/>
                <a:cs typeface="Calibri"/>
                <a:sym typeface="Calibri"/>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94" name="Google Shape;94;g2ecba0c605a_0_944"/>
          <p:cNvSpPr txBox="1">
            <a:spLocks noGrp="1"/>
          </p:cNvSpPr>
          <p:nvPr>
            <p:ph type="ftr" idx="11"/>
          </p:nvPr>
        </p:nvSpPr>
        <p:spPr>
          <a:xfrm>
            <a:off x="4145280" y="6377940"/>
            <a:ext cx="3901500" cy="342900"/>
          </a:xfrm>
          <a:prstGeom prst="rect">
            <a:avLst/>
          </a:prstGeom>
          <a:noFill/>
          <a:ln>
            <a:noFill/>
          </a:ln>
        </p:spPr>
        <p:txBody>
          <a:bodyPr spcFirstLastPara="1" wrap="square" lIns="0" tIns="0" rIns="0" bIns="0" anchor="t" anchorCtr="0">
            <a:spAutoFit/>
          </a:bodyPr>
          <a:lstStyle>
            <a:lvl1pPr lvl="0" algn="ctr" rtl="0">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5" name="Google Shape;95;g2ecba0c605a_0_944"/>
          <p:cNvSpPr txBox="1">
            <a:spLocks noGrp="1"/>
          </p:cNvSpPr>
          <p:nvPr>
            <p:ph type="dt" idx="10"/>
          </p:nvPr>
        </p:nvSpPr>
        <p:spPr>
          <a:xfrm>
            <a:off x="609600" y="6377940"/>
            <a:ext cx="2804100" cy="3429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6" name="Google Shape;96;g2ecba0c605a_0_944"/>
          <p:cNvSpPr txBox="1">
            <a:spLocks noGrp="1"/>
          </p:cNvSpPr>
          <p:nvPr>
            <p:ph type="sldNum" idx="12"/>
          </p:nvPr>
        </p:nvSpPr>
        <p:spPr>
          <a:xfrm>
            <a:off x="8778240" y="6377940"/>
            <a:ext cx="2804100" cy="277200"/>
          </a:xfrm>
          <a:prstGeom prst="rect">
            <a:avLst/>
          </a:prstGeom>
          <a:noFill/>
          <a:ln>
            <a:noFill/>
          </a:ln>
        </p:spPr>
        <p:txBody>
          <a:bodyPr spcFirstLastPara="1" wrap="square" lIns="0" tIns="0" rIns="0" bIns="0" anchor="t" anchorCtr="0">
            <a:spAutoFit/>
          </a:bodyPr>
          <a:lstStyle>
            <a:lvl1pPr lvl="0" indent="0" algn="r" rtl="0">
              <a:spcBef>
                <a:spcPts val="0"/>
              </a:spcBef>
              <a:buNone/>
              <a:defRPr>
                <a:solidFill>
                  <a:srgbClr val="888888"/>
                </a:solidFill>
              </a:defRPr>
            </a:lvl1pPr>
            <a:lvl2pPr lvl="1" indent="0" algn="r" rtl="0">
              <a:spcBef>
                <a:spcPts val="0"/>
              </a:spcBef>
              <a:buNone/>
              <a:defRPr>
                <a:solidFill>
                  <a:srgbClr val="888888"/>
                </a:solidFill>
              </a:defRPr>
            </a:lvl2pPr>
            <a:lvl3pPr lvl="2" indent="0" algn="r" rtl="0">
              <a:spcBef>
                <a:spcPts val="0"/>
              </a:spcBef>
              <a:buNone/>
              <a:defRPr>
                <a:solidFill>
                  <a:srgbClr val="888888"/>
                </a:solidFill>
              </a:defRPr>
            </a:lvl3pPr>
            <a:lvl4pPr lvl="3" indent="0" algn="r" rtl="0">
              <a:spcBef>
                <a:spcPts val="0"/>
              </a:spcBef>
              <a:buNone/>
              <a:defRPr>
                <a:solidFill>
                  <a:srgbClr val="888888"/>
                </a:solidFill>
              </a:defRPr>
            </a:lvl4pPr>
            <a:lvl5pPr lvl="4" indent="0" algn="r" rtl="0">
              <a:spcBef>
                <a:spcPts val="0"/>
              </a:spcBef>
              <a:buNone/>
              <a:defRPr>
                <a:solidFill>
                  <a:srgbClr val="888888"/>
                </a:solidFill>
              </a:defRPr>
            </a:lvl5pPr>
            <a:lvl6pPr lvl="5" indent="0" algn="r" rtl="0">
              <a:spcBef>
                <a:spcPts val="0"/>
              </a:spcBef>
              <a:buNone/>
              <a:defRPr>
                <a:solidFill>
                  <a:srgbClr val="888888"/>
                </a:solidFill>
              </a:defRPr>
            </a:lvl6pPr>
            <a:lvl7pPr lvl="6" indent="0" algn="r" rtl="0">
              <a:spcBef>
                <a:spcPts val="0"/>
              </a:spcBef>
              <a:buNone/>
              <a:defRPr>
                <a:solidFill>
                  <a:srgbClr val="888888"/>
                </a:solidFill>
              </a:defRPr>
            </a:lvl7pPr>
            <a:lvl8pPr lvl="7" indent="0" algn="r" rtl="0">
              <a:spcBef>
                <a:spcPts val="0"/>
              </a:spcBef>
              <a:buNone/>
              <a:defRPr>
                <a:solidFill>
                  <a:srgbClr val="888888"/>
                </a:solidFill>
              </a:defRPr>
            </a:lvl8pPr>
            <a:lvl9pPr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Only">
  <p:cSld name="Title Only">
    <p:bg>
      <p:bgPr>
        <a:solidFill>
          <a:schemeClr val="lt1"/>
        </a:solidFill>
        <a:effectLst/>
      </p:bgPr>
    </p:bg>
    <p:spTree>
      <p:nvGrpSpPr>
        <p:cNvPr id="1" name="Shape 97"/>
        <p:cNvGrpSpPr/>
        <p:nvPr/>
      </p:nvGrpSpPr>
      <p:grpSpPr>
        <a:xfrm>
          <a:off x="0" y="0"/>
          <a:ext cx="0" cy="0"/>
          <a:chOff x="0" y="0"/>
          <a:chExt cx="0" cy="0"/>
        </a:xfrm>
      </p:grpSpPr>
      <p:pic>
        <p:nvPicPr>
          <p:cNvPr id="98" name="Google Shape;98;g2ecba0c605a_0_950"/>
          <p:cNvPicPr preferRelativeResize="0"/>
          <p:nvPr/>
        </p:nvPicPr>
        <p:blipFill rotWithShape="1">
          <a:blip r:embed="rId2">
            <a:alphaModFix/>
          </a:blip>
          <a:srcRect/>
          <a:stretch/>
        </p:blipFill>
        <p:spPr>
          <a:xfrm>
            <a:off x="5385816" y="0"/>
            <a:ext cx="6806182" cy="6858000"/>
          </a:xfrm>
          <a:prstGeom prst="rect">
            <a:avLst/>
          </a:prstGeom>
          <a:noFill/>
          <a:ln>
            <a:noFill/>
          </a:ln>
        </p:spPr>
      </p:pic>
      <p:sp>
        <p:nvSpPr>
          <p:cNvPr id="99" name="Google Shape;99;g2ecba0c605a_0_950"/>
          <p:cNvSpPr/>
          <p:nvPr/>
        </p:nvSpPr>
        <p:spPr>
          <a:xfrm>
            <a:off x="0" y="0"/>
            <a:ext cx="9469120" cy="6858000"/>
          </a:xfrm>
          <a:custGeom>
            <a:avLst/>
            <a:gdLst/>
            <a:ahLst/>
            <a:cxnLst/>
            <a:rect l="l" t="t" r="r" b="b"/>
            <a:pathLst>
              <a:path w="9469120" h="6858000" extrusionOk="0">
                <a:moveTo>
                  <a:pt x="6291757" y="0"/>
                </a:moveTo>
                <a:lnTo>
                  <a:pt x="0" y="0"/>
                </a:lnTo>
                <a:lnTo>
                  <a:pt x="0" y="6857441"/>
                </a:lnTo>
                <a:lnTo>
                  <a:pt x="2043188" y="6857441"/>
                </a:lnTo>
                <a:lnTo>
                  <a:pt x="2042934" y="6858000"/>
                </a:lnTo>
                <a:lnTo>
                  <a:pt x="9468612" y="6858000"/>
                </a:lnTo>
                <a:lnTo>
                  <a:pt x="6291757" y="0"/>
                </a:lnTo>
                <a:close/>
              </a:path>
            </a:pathLst>
          </a:custGeom>
          <a:solidFill>
            <a:srgbClr val="FDFDFD">
              <a:alpha val="69800"/>
            </a:srgbClr>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00" name="Google Shape;100;g2ecba0c605a_0_950"/>
          <p:cNvSpPr/>
          <p:nvPr/>
        </p:nvSpPr>
        <p:spPr>
          <a:xfrm>
            <a:off x="-3" y="0"/>
            <a:ext cx="8656320" cy="6858000"/>
          </a:xfrm>
          <a:custGeom>
            <a:avLst/>
            <a:gdLst/>
            <a:ahLst/>
            <a:cxnLst/>
            <a:rect l="l" t="t" r="r" b="b"/>
            <a:pathLst>
              <a:path w="8656320" h="6858000" extrusionOk="0">
                <a:moveTo>
                  <a:pt x="5480215" y="0"/>
                </a:moveTo>
                <a:lnTo>
                  <a:pt x="578967" y="0"/>
                </a:lnTo>
                <a:lnTo>
                  <a:pt x="578967" y="482"/>
                </a:lnTo>
                <a:lnTo>
                  <a:pt x="0" y="482"/>
                </a:lnTo>
                <a:lnTo>
                  <a:pt x="0" y="6858000"/>
                </a:lnTo>
                <a:lnTo>
                  <a:pt x="578967" y="6858000"/>
                </a:lnTo>
                <a:lnTo>
                  <a:pt x="578967" y="6857441"/>
                </a:lnTo>
                <a:lnTo>
                  <a:pt x="1232662" y="6857441"/>
                </a:lnTo>
                <a:lnTo>
                  <a:pt x="1232408" y="6858000"/>
                </a:lnTo>
                <a:lnTo>
                  <a:pt x="8656319" y="6858000"/>
                </a:lnTo>
                <a:lnTo>
                  <a:pt x="5480215" y="0"/>
                </a:lnTo>
                <a:close/>
              </a:path>
            </a:pathLst>
          </a:custGeom>
          <a:solidFill>
            <a:srgbClr val="FDFDFD"/>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01" name="Google Shape;101;g2ecba0c605a_0_950"/>
          <p:cNvSpPr txBox="1">
            <a:spLocks noGrp="1"/>
          </p:cNvSpPr>
          <p:nvPr>
            <p:ph type="title"/>
          </p:nvPr>
        </p:nvSpPr>
        <p:spPr>
          <a:xfrm>
            <a:off x="546416" y="413612"/>
            <a:ext cx="11024100" cy="6966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sz="4400" b="0" i="0">
                <a:solidFill>
                  <a:srgbClr val="C50814"/>
                </a:solidFill>
                <a:latin typeface="Arial Black"/>
                <a:ea typeface="Arial Black"/>
                <a:cs typeface="Arial Black"/>
                <a:sym typeface="Arial Black"/>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2" name="Google Shape;102;g2ecba0c605a_0_950"/>
          <p:cNvSpPr txBox="1">
            <a:spLocks noGrp="1"/>
          </p:cNvSpPr>
          <p:nvPr>
            <p:ph type="ftr" idx="11"/>
          </p:nvPr>
        </p:nvSpPr>
        <p:spPr>
          <a:xfrm>
            <a:off x="4145280" y="6377940"/>
            <a:ext cx="3901500" cy="342900"/>
          </a:xfrm>
          <a:prstGeom prst="rect">
            <a:avLst/>
          </a:prstGeom>
          <a:noFill/>
          <a:ln>
            <a:noFill/>
          </a:ln>
        </p:spPr>
        <p:txBody>
          <a:bodyPr spcFirstLastPara="1" wrap="square" lIns="0" tIns="0" rIns="0" bIns="0" anchor="t" anchorCtr="0">
            <a:spAutoFit/>
          </a:bodyPr>
          <a:lstStyle>
            <a:lvl1pPr lvl="0" algn="ctr" rtl="0">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3" name="Google Shape;103;g2ecba0c605a_0_950"/>
          <p:cNvSpPr txBox="1">
            <a:spLocks noGrp="1"/>
          </p:cNvSpPr>
          <p:nvPr>
            <p:ph type="dt" idx="10"/>
          </p:nvPr>
        </p:nvSpPr>
        <p:spPr>
          <a:xfrm>
            <a:off x="609600" y="6377940"/>
            <a:ext cx="2804100" cy="3429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4" name="Google Shape;104;g2ecba0c605a_0_950"/>
          <p:cNvSpPr txBox="1">
            <a:spLocks noGrp="1"/>
          </p:cNvSpPr>
          <p:nvPr>
            <p:ph type="sldNum" idx="12"/>
          </p:nvPr>
        </p:nvSpPr>
        <p:spPr>
          <a:xfrm>
            <a:off x="8778240" y="6377940"/>
            <a:ext cx="2804100" cy="277200"/>
          </a:xfrm>
          <a:prstGeom prst="rect">
            <a:avLst/>
          </a:prstGeom>
          <a:noFill/>
          <a:ln>
            <a:noFill/>
          </a:ln>
        </p:spPr>
        <p:txBody>
          <a:bodyPr spcFirstLastPara="1" wrap="square" lIns="0" tIns="0" rIns="0" bIns="0" anchor="t" anchorCtr="0">
            <a:spAutoFit/>
          </a:bodyPr>
          <a:lstStyle>
            <a:lvl1pPr lvl="0" indent="0" algn="r" rtl="0">
              <a:spcBef>
                <a:spcPts val="0"/>
              </a:spcBef>
              <a:buNone/>
              <a:defRPr>
                <a:solidFill>
                  <a:srgbClr val="888888"/>
                </a:solidFill>
              </a:defRPr>
            </a:lvl1pPr>
            <a:lvl2pPr lvl="1" indent="0" algn="r" rtl="0">
              <a:spcBef>
                <a:spcPts val="0"/>
              </a:spcBef>
              <a:buNone/>
              <a:defRPr>
                <a:solidFill>
                  <a:srgbClr val="888888"/>
                </a:solidFill>
              </a:defRPr>
            </a:lvl2pPr>
            <a:lvl3pPr lvl="2" indent="0" algn="r" rtl="0">
              <a:spcBef>
                <a:spcPts val="0"/>
              </a:spcBef>
              <a:buNone/>
              <a:defRPr>
                <a:solidFill>
                  <a:srgbClr val="888888"/>
                </a:solidFill>
              </a:defRPr>
            </a:lvl3pPr>
            <a:lvl4pPr lvl="3" indent="0" algn="r" rtl="0">
              <a:spcBef>
                <a:spcPts val="0"/>
              </a:spcBef>
              <a:buNone/>
              <a:defRPr>
                <a:solidFill>
                  <a:srgbClr val="888888"/>
                </a:solidFill>
              </a:defRPr>
            </a:lvl4pPr>
            <a:lvl5pPr lvl="4" indent="0" algn="r" rtl="0">
              <a:spcBef>
                <a:spcPts val="0"/>
              </a:spcBef>
              <a:buNone/>
              <a:defRPr>
                <a:solidFill>
                  <a:srgbClr val="888888"/>
                </a:solidFill>
              </a:defRPr>
            </a:lvl5pPr>
            <a:lvl6pPr lvl="5" indent="0" algn="r" rtl="0">
              <a:spcBef>
                <a:spcPts val="0"/>
              </a:spcBef>
              <a:buNone/>
              <a:defRPr>
                <a:solidFill>
                  <a:srgbClr val="888888"/>
                </a:solidFill>
              </a:defRPr>
            </a:lvl6pPr>
            <a:lvl7pPr lvl="6" indent="0" algn="r" rtl="0">
              <a:spcBef>
                <a:spcPts val="0"/>
              </a:spcBef>
              <a:buNone/>
              <a:defRPr>
                <a:solidFill>
                  <a:srgbClr val="888888"/>
                </a:solidFill>
              </a:defRPr>
            </a:lvl7pPr>
            <a:lvl8pPr lvl="7" indent="0" algn="r" rtl="0">
              <a:spcBef>
                <a:spcPts val="0"/>
              </a:spcBef>
              <a:buNone/>
              <a:defRPr>
                <a:solidFill>
                  <a:srgbClr val="888888"/>
                </a:solidFill>
              </a:defRPr>
            </a:lvl8pPr>
            <a:lvl9pPr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05"/>
        <p:cNvGrpSpPr/>
        <p:nvPr/>
      </p:nvGrpSpPr>
      <p:grpSpPr>
        <a:xfrm>
          <a:off x="0" y="0"/>
          <a:ext cx="0" cy="0"/>
          <a:chOff x="0" y="0"/>
          <a:chExt cx="0" cy="0"/>
        </a:xfrm>
      </p:grpSpPr>
      <p:sp>
        <p:nvSpPr>
          <p:cNvPr id="106" name="Google Shape;106;g2ecba0c605a_0_958"/>
          <p:cNvSpPr txBox="1">
            <a:spLocks noGrp="1"/>
          </p:cNvSpPr>
          <p:nvPr>
            <p:ph type="ctrTitle"/>
          </p:nvPr>
        </p:nvSpPr>
        <p:spPr>
          <a:xfrm>
            <a:off x="914400" y="2125980"/>
            <a:ext cx="10363200" cy="14403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sz="4400" b="0" i="0">
                <a:solidFill>
                  <a:srgbClr val="C50814"/>
                </a:solidFill>
                <a:latin typeface="Arial Black"/>
                <a:ea typeface="Arial Black"/>
                <a:cs typeface="Arial Black"/>
                <a:sym typeface="Arial Black"/>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7" name="Google Shape;107;g2ecba0c605a_0_958"/>
          <p:cNvSpPr txBox="1">
            <a:spLocks noGrp="1"/>
          </p:cNvSpPr>
          <p:nvPr>
            <p:ph type="subTitle" idx="1"/>
          </p:nvPr>
        </p:nvSpPr>
        <p:spPr>
          <a:xfrm>
            <a:off x="1828800" y="3840480"/>
            <a:ext cx="8534400" cy="17145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sz="3100" b="0" i="0">
                <a:solidFill>
                  <a:srgbClr val="333333"/>
                </a:solidFill>
                <a:latin typeface="Calibri"/>
                <a:ea typeface="Calibri"/>
                <a:cs typeface="Calibri"/>
                <a:sym typeface="Calibri"/>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8" name="Google Shape;108;g2ecba0c605a_0_958"/>
          <p:cNvSpPr txBox="1">
            <a:spLocks noGrp="1"/>
          </p:cNvSpPr>
          <p:nvPr>
            <p:ph type="ftr" idx="11"/>
          </p:nvPr>
        </p:nvSpPr>
        <p:spPr>
          <a:xfrm>
            <a:off x="4145280" y="6377940"/>
            <a:ext cx="3901500" cy="342900"/>
          </a:xfrm>
          <a:prstGeom prst="rect">
            <a:avLst/>
          </a:prstGeom>
          <a:noFill/>
          <a:ln>
            <a:noFill/>
          </a:ln>
        </p:spPr>
        <p:txBody>
          <a:bodyPr spcFirstLastPara="1" wrap="square" lIns="0" tIns="0" rIns="0" bIns="0" anchor="t" anchorCtr="0">
            <a:spAutoFit/>
          </a:bodyPr>
          <a:lstStyle>
            <a:lvl1pPr lvl="0" algn="ctr" rtl="0">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9" name="Google Shape;109;g2ecba0c605a_0_958"/>
          <p:cNvSpPr txBox="1">
            <a:spLocks noGrp="1"/>
          </p:cNvSpPr>
          <p:nvPr>
            <p:ph type="dt" idx="10"/>
          </p:nvPr>
        </p:nvSpPr>
        <p:spPr>
          <a:xfrm>
            <a:off x="609600" y="6377940"/>
            <a:ext cx="2804100" cy="3429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0" name="Google Shape;110;g2ecba0c605a_0_958"/>
          <p:cNvSpPr txBox="1">
            <a:spLocks noGrp="1"/>
          </p:cNvSpPr>
          <p:nvPr>
            <p:ph type="sldNum" idx="12"/>
          </p:nvPr>
        </p:nvSpPr>
        <p:spPr>
          <a:xfrm>
            <a:off x="8778240" y="6377940"/>
            <a:ext cx="2804100" cy="277200"/>
          </a:xfrm>
          <a:prstGeom prst="rect">
            <a:avLst/>
          </a:prstGeom>
          <a:noFill/>
          <a:ln>
            <a:noFill/>
          </a:ln>
        </p:spPr>
        <p:txBody>
          <a:bodyPr spcFirstLastPara="1" wrap="square" lIns="0" tIns="0" rIns="0" bIns="0" anchor="t" anchorCtr="0">
            <a:spAutoFit/>
          </a:bodyPr>
          <a:lstStyle>
            <a:lvl1pPr lvl="0" indent="0" algn="r" rtl="0">
              <a:spcBef>
                <a:spcPts val="0"/>
              </a:spcBef>
              <a:buNone/>
              <a:defRPr>
                <a:solidFill>
                  <a:srgbClr val="888888"/>
                </a:solidFill>
              </a:defRPr>
            </a:lvl1pPr>
            <a:lvl2pPr lvl="1" indent="0" algn="r" rtl="0">
              <a:spcBef>
                <a:spcPts val="0"/>
              </a:spcBef>
              <a:buNone/>
              <a:defRPr>
                <a:solidFill>
                  <a:srgbClr val="888888"/>
                </a:solidFill>
              </a:defRPr>
            </a:lvl2pPr>
            <a:lvl3pPr lvl="2" indent="0" algn="r" rtl="0">
              <a:spcBef>
                <a:spcPts val="0"/>
              </a:spcBef>
              <a:buNone/>
              <a:defRPr>
                <a:solidFill>
                  <a:srgbClr val="888888"/>
                </a:solidFill>
              </a:defRPr>
            </a:lvl3pPr>
            <a:lvl4pPr lvl="3" indent="0" algn="r" rtl="0">
              <a:spcBef>
                <a:spcPts val="0"/>
              </a:spcBef>
              <a:buNone/>
              <a:defRPr>
                <a:solidFill>
                  <a:srgbClr val="888888"/>
                </a:solidFill>
              </a:defRPr>
            </a:lvl4pPr>
            <a:lvl5pPr lvl="4" indent="0" algn="r" rtl="0">
              <a:spcBef>
                <a:spcPts val="0"/>
              </a:spcBef>
              <a:buNone/>
              <a:defRPr>
                <a:solidFill>
                  <a:srgbClr val="888888"/>
                </a:solidFill>
              </a:defRPr>
            </a:lvl5pPr>
            <a:lvl6pPr lvl="5" indent="0" algn="r" rtl="0">
              <a:spcBef>
                <a:spcPts val="0"/>
              </a:spcBef>
              <a:buNone/>
              <a:defRPr>
                <a:solidFill>
                  <a:srgbClr val="888888"/>
                </a:solidFill>
              </a:defRPr>
            </a:lvl6pPr>
            <a:lvl7pPr lvl="6" indent="0" algn="r" rtl="0">
              <a:spcBef>
                <a:spcPts val="0"/>
              </a:spcBef>
              <a:buNone/>
              <a:defRPr>
                <a:solidFill>
                  <a:srgbClr val="888888"/>
                </a:solidFill>
              </a:defRPr>
            </a:lvl7pPr>
            <a:lvl8pPr lvl="7" indent="0" algn="r" rtl="0">
              <a:spcBef>
                <a:spcPts val="0"/>
              </a:spcBef>
              <a:buNone/>
              <a:defRPr>
                <a:solidFill>
                  <a:srgbClr val="888888"/>
                </a:solidFill>
              </a:defRPr>
            </a:lvl8pPr>
            <a:lvl9pPr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11"/>
        <p:cNvGrpSpPr/>
        <p:nvPr/>
      </p:nvGrpSpPr>
      <p:grpSpPr>
        <a:xfrm>
          <a:off x="0" y="0"/>
          <a:ext cx="0" cy="0"/>
          <a:chOff x="0" y="0"/>
          <a:chExt cx="0" cy="0"/>
        </a:xfrm>
      </p:grpSpPr>
      <p:sp>
        <p:nvSpPr>
          <p:cNvPr id="112" name="Google Shape;112;g2ecba0c605a_0_964"/>
          <p:cNvSpPr txBox="1">
            <a:spLocks noGrp="1"/>
          </p:cNvSpPr>
          <p:nvPr>
            <p:ph type="title"/>
          </p:nvPr>
        </p:nvSpPr>
        <p:spPr>
          <a:xfrm>
            <a:off x="546416" y="413612"/>
            <a:ext cx="11024100" cy="6966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sz="4400" b="0" i="0">
                <a:solidFill>
                  <a:srgbClr val="C50814"/>
                </a:solidFill>
                <a:latin typeface="Arial Black"/>
                <a:ea typeface="Arial Black"/>
                <a:cs typeface="Arial Black"/>
                <a:sym typeface="Arial Black"/>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3" name="Google Shape;113;g2ecba0c605a_0_964"/>
          <p:cNvSpPr txBox="1">
            <a:spLocks noGrp="1"/>
          </p:cNvSpPr>
          <p:nvPr>
            <p:ph type="body" idx="1"/>
          </p:nvPr>
        </p:nvSpPr>
        <p:spPr>
          <a:xfrm>
            <a:off x="609600" y="1577340"/>
            <a:ext cx="5303400" cy="4526400"/>
          </a:xfrm>
          <a:prstGeom prst="rect">
            <a:avLst/>
          </a:prstGeom>
          <a:noFill/>
          <a:ln>
            <a:noFill/>
          </a:ln>
        </p:spPr>
        <p:txBody>
          <a:bodyPr spcFirstLastPara="1" wrap="square" lIns="0" tIns="0" rIns="0" bIns="0" anchor="t" anchorCtr="0">
            <a:sp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14" name="Google Shape;114;g2ecba0c605a_0_964"/>
          <p:cNvSpPr txBox="1">
            <a:spLocks noGrp="1"/>
          </p:cNvSpPr>
          <p:nvPr>
            <p:ph type="body" idx="2"/>
          </p:nvPr>
        </p:nvSpPr>
        <p:spPr>
          <a:xfrm>
            <a:off x="6278880" y="1577340"/>
            <a:ext cx="5303400" cy="4526400"/>
          </a:xfrm>
          <a:prstGeom prst="rect">
            <a:avLst/>
          </a:prstGeom>
          <a:noFill/>
          <a:ln>
            <a:noFill/>
          </a:ln>
        </p:spPr>
        <p:txBody>
          <a:bodyPr spcFirstLastPara="1" wrap="square" lIns="0" tIns="0" rIns="0" bIns="0" anchor="t" anchorCtr="0">
            <a:sp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15" name="Google Shape;115;g2ecba0c605a_0_964"/>
          <p:cNvSpPr txBox="1">
            <a:spLocks noGrp="1"/>
          </p:cNvSpPr>
          <p:nvPr>
            <p:ph type="ftr" idx="11"/>
          </p:nvPr>
        </p:nvSpPr>
        <p:spPr>
          <a:xfrm>
            <a:off x="4145280" y="6377940"/>
            <a:ext cx="3901500" cy="342900"/>
          </a:xfrm>
          <a:prstGeom prst="rect">
            <a:avLst/>
          </a:prstGeom>
          <a:noFill/>
          <a:ln>
            <a:noFill/>
          </a:ln>
        </p:spPr>
        <p:txBody>
          <a:bodyPr spcFirstLastPara="1" wrap="square" lIns="0" tIns="0" rIns="0" bIns="0" anchor="t" anchorCtr="0">
            <a:spAutoFit/>
          </a:bodyPr>
          <a:lstStyle>
            <a:lvl1pPr lvl="0" algn="ctr" rtl="0">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6" name="Google Shape;116;g2ecba0c605a_0_964"/>
          <p:cNvSpPr txBox="1">
            <a:spLocks noGrp="1"/>
          </p:cNvSpPr>
          <p:nvPr>
            <p:ph type="dt" idx="10"/>
          </p:nvPr>
        </p:nvSpPr>
        <p:spPr>
          <a:xfrm>
            <a:off x="609600" y="6377940"/>
            <a:ext cx="2804100" cy="3429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7" name="Google Shape;117;g2ecba0c605a_0_964"/>
          <p:cNvSpPr txBox="1">
            <a:spLocks noGrp="1"/>
          </p:cNvSpPr>
          <p:nvPr>
            <p:ph type="sldNum" idx="12"/>
          </p:nvPr>
        </p:nvSpPr>
        <p:spPr>
          <a:xfrm>
            <a:off x="8778240" y="6377940"/>
            <a:ext cx="2804100" cy="277200"/>
          </a:xfrm>
          <a:prstGeom prst="rect">
            <a:avLst/>
          </a:prstGeom>
          <a:noFill/>
          <a:ln>
            <a:noFill/>
          </a:ln>
        </p:spPr>
        <p:txBody>
          <a:bodyPr spcFirstLastPara="1" wrap="square" lIns="0" tIns="0" rIns="0" bIns="0" anchor="t" anchorCtr="0">
            <a:spAutoFit/>
          </a:bodyPr>
          <a:lstStyle>
            <a:lvl1pPr lvl="0" indent="0" algn="r" rtl="0">
              <a:spcBef>
                <a:spcPts val="0"/>
              </a:spcBef>
              <a:buNone/>
              <a:defRPr>
                <a:solidFill>
                  <a:srgbClr val="888888"/>
                </a:solidFill>
              </a:defRPr>
            </a:lvl1pPr>
            <a:lvl2pPr lvl="1" indent="0" algn="r" rtl="0">
              <a:spcBef>
                <a:spcPts val="0"/>
              </a:spcBef>
              <a:buNone/>
              <a:defRPr>
                <a:solidFill>
                  <a:srgbClr val="888888"/>
                </a:solidFill>
              </a:defRPr>
            </a:lvl2pPr>
            <a:lvl3pPr lvl="2" indent="0" algn="r" rtl="0">
              <a:spcBef>
                <a:spcPts val="0"/>
              </a:spcBef>
              <a:buNone/>
              <a:defRPr>
                <a:solidFill>
                  <a:srgbClr val="888888"/>
                </a:solidFill>
              </a:defRPr>
            </a:lvl3pPr>
            <a:lvl4pPr lvl="3" indent="0" algn="r" rtl="0">
              <a:spcBef>
                <a:spcPts val="0"/>
              </a:spcBef>
              <a:buNone/>
              <a:defRPr>
                <a:solidFill>
                  <a:srgbClr val="888888"/>
                </a:solidFill>
              </a:defRPr>
            </a:lvl4pPr>
            <a:lvl5pPr lvl="4" indent="0" algn="r" rtl="0">
              <a:spcBef>
                <a:spcPts val="0"/>
              </a:spcBef>
              <a:buNone/>
              <a:defRPr>
                <a:solidFill>
                  <a:srgbClr val="888888"/>
                </a:solidFill>
              </a:defRPr>
            </a:lvl5pPr>
            <a:lvl6pPr lvl="5" indent="0" algn="r" rtl="0">
              <a:spcBef>
                <a:spcPts val="0"/>
              </a:spcBef>
              <a:buNone/>
              <a:defRPr>
                <a:solidFill>
                  <a:srgbClr val="888888"/>
                </a:solidFill>
              </a:defRPr>
            </a:lvl6pPr>
            <a:lvl7pPr lvl="6" indent="0" algn="r" rtl="0">
              <a:spcBef>
                <a:spcPts val="0"/>
              </a:spcBef>
              <a:buNone/>
              <a:defRPr>
                <a:solidFill>
                  <a:srgbClr val="888888"/>
                </a:solidFill>
              </a:defRPr>
            </a:lvl7pPr>
            <a:lvl8pPr lvl="7" indent="0" algn="r" rtl="0">
              <a:spcBef>
                <a:spcPts val="0"/>
              </a:spcBef>
              <a:buNone/>
              <a:defRPr>
                <a:solidFill>
                  <a:srgbClr val="888888"/>
                </a:solidFill>
              </a:defRPr>
            </a:lvl8pPr>
            <a:lvl9pPr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18"/>
        <p:cNvGrpSpPr/>
        <p:nvPr/>
      </p:nvGrpSpPr>
      <p:grpSpPr>
        <a:xfrm>
          <a:off x="0" y="0"/>
          <a:ext cx="0" cy="0"/>
          <a:chOff x="0" y="0"/>
          <a:chExt cx="0" cy="0"/>
        </a:xfrm>
      </p:grpSpPr>
      <p:sp>
        <p:nvSpPr>
          <p:cNvPr id="119" name="Google Shape;119;g2ecba0c605a_0_971"/>
          <p:cNvSpPr txBox="1">
            <a:spLocks noGrp="1"/>
          </p:cNvSpPr>
          <p:nvPr>
            <p:ph type="ftr" idx="11"/>
          </p:nvPr>
        </p:nvSpPr>
        <p:spPr>
          <a:xfrm>
            <a:off x="4145280" y="6377940"/>
            <a:ext cx="3901500" cy="342900"/>
          </a:xfrm>
          <a:prstGeom prst="rect">
            <a:avLst/>
          </a:prstGeom>
          <a:noFill/>
          <a:ln>
            <a:noFill/>
          </a:ln>
        </p:spPr>
        <p:txBody>
          <a:bodyPr spcFirstLastPara="1" wrap="square" lIns="0" tIns="0" rIns="0" bIns="0" anchor="t" anchorCtr="0">
            <a:spAutoFit/>
          </a:bodyPr>
          <a:lstStyle>
            <a:lvl1pPr lvl="0" algn="ctr" rtl="0">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0" name="Google Shape;120;g2ecba0c605a_0_971"/>
          <p:cNvSpPr txBox="1">
            <a:spLocks noGrp="1"/>
          </p:cNvSpPr>
          <p:nvPr>
            <p:ph type="dt" idx="10"/>
          </p:nvPr>
        </p:nvSpPr>
        <p:spPr>
          <a:xfrm>
            <a:off x="609600" y="6377940"/>
            <a:ext cx="2804100" cy="3429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1" name="Google Shape;121;g2ecba0c605a_0_971"/>
          <p:cNvSpPr txBox="1">
            <a:spLocks noGrp="1"/>
          </p:cNvSpPr>
          <p:nvPr>
            <p:ph type="sldNum" idx="12"/>
          </p:nvPr>
        </p:nvSpPr>
        <p:spPr>
          <a:xfrm>
            <a:off x="8778240" y="6377940"/>
            <a:ext cx="2804100" cy="277200"/>
          </a:xfrm>
          <a:prstGeom prst="rect">
            <a:avLst/>
          </a:prstGeom>
          <a:noFill/>
          <a:ln>
            <a:noFill/>
          </a:ln>
        </p:spPr>
        <p:txBody>
          <a:bodyPr spcFirstLastPara="1" wrap="square" lIns="0" tIns="0" rIns="0" bIns="0" anchor="t" anchorCtr="0">
            <a:spAutoFit/>
          </a:bodyPr>
          <a:lstStyle>
            <a:lvl1pPr lvl="0" indent="0" algn="r" rtl="0">
              <a:spcBef>
                <a:spcPts val="0"/>
              </a:spcBef>
              <a:buNone/>
              <a:defRPr>
                <a:solidFill>
                  <a:srgbClr val="888888"/>
                </a:solidFill>
              </a:defRPr>
            </a:lvl1pPr>
            <a:lvl2pPr lvl="1" indent="0" algn="r" rtl="0">
              <a:spcBef>
                <a:spcPts val="0"/>
              </a:spcBef>
              <a:buNone/>
              <a:defRPr>
                <a:solidFill>
                  <a:srgbClr val="888888"/>
                </a:solidFill>
              </a:defRPr>
            </a:lvl2pPr>
            <a:lvl3pPr lvl="2" indent="0" algn="r" rtl="0">
              <a:spcBef>
                <a:spcPts val="0"/>
              </a:spcBef>
              <a:buNone/>
              <a:defRPr>
                <a:solidFill>
                  <a:srgbClr val="888888"/>
                </a:solidFill>
              </a:defRPr>
            </a:lvl3pPr>
            <a:lvl4pPr lvl="3" indent="0" algn="r" rtl="0">
              <a:spcBef>
                <a:spcPts val="0"/>
              </a:spcBef>
              <a:buNone/>
              <a:defRPr>
                <a:solidFill>
                  <a:srgbClr val="888888"/>
                </a:solidFill>
              </a:defRPr>
            </a:lvl4pPr>
            <a:lvl5pPr lvl="4" indent="0" algn="r" rtl="0">
              <a:spcBef>
                <a:spcPts val="0"/>
              </a:spcBef>
              <a:buNone/>
              <a:defRPr>
                <a:solidFill>
                  <a:srgbClr val="888888"/>
                </a:solidFill>
              </a:defRPr>
            </a:lvl5pPr>
            <a:lvl6pPr lvl="5" indent="0" algn="r" rtl="0">
              <a:spcBef>
                <a:spcPts val="0"/>
              </a:spcBef>
              <a:buNone/>
              <a:defRPr>
                <a:solidFill>
                  <a:srgbClr val="888888"/>
                </a:solidFill>
              </a:defRPr>
            </a:lvl6pPr>
            <a:lvl7pPr lvl="6" indent="0" algn="r" rtl="0">
              <a:spcBef>
                <a:spcPts val="0"/>
              </a:spcBef>
              <a:buNone/>
              <a:defRPr>
                <a:solidFill>
                  <a:srgbClr val="888888"/>
                </a:solidFill>
              </a:defRPr>
            </a:lvl7pPr>
            <a:lvl8pPr lvl="7" indent="0" algn="r" rtl="0">
              <a:spcBef>
                <a:spcPts val="0"/>
              </a:spcBef>
              <a:buNone/>
              <a:defRPr>
                <a:solidFill>
                  <a:srgbClr val="888888"/>
                </a:solidFill>
              </a:defRPr>
            </a:lvl8pPr>
            <a:lvl9pPr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8"/>
        <p:cNvGrpSpPr/>
        <p:nvPr/>
      </p:nvGrpSpPr>
      <p:grpSpPr>
        <a:xfrm>
          <a:off x="0" y="0"/>
          <a:ext cx="0" cy="0"/>
          <a:chOff x="0" y="0"/>
          <a:chExt cx="0" cy="0"/>
        </a:xfrm>
      </p:grpSpPr>
      <p:sp>
        <p:nvSpPr>
          <p:cNvPr id="129" name="Google Shape;129;g2ecba0c605a_0_1679"/>
          <p:cNvSpPr txBox="1">
            <a:spLocks noGrp="1"/>
          </p:cNvSpPr>
          <p:nvPr>
            <p:ph type="title"/>
          </p:nvPr>
        </p:nvSpPr>
        <p:spPr>
          <a:xfrm>
            <a:off x="916939" y="341598"/>
            <a:ext cx="10358100" cy="12420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sz="4200" b="0" i="0">
                <a:solidFill>
                  <a:srgbClr val="AC151B"/>
                </a:solidFill>
                <a:latin typeface="Arial Black"/>
                <a:ea typeface="Arial Black"/>
                <a:cs typeface="Arial Black"/>
                <a:sym typeface="Arial Black"/>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0" name="Google Shape;130;g2ecba0c605a_0_1679"/>
          <p:cNvSpPr txBox="1">
            <a:spLocks noGrp="1"/>
          </p:cNvSpPr>
          <p:nvPr>
            <p:ph type="body" idx="1"/>
          </p:nvPr>
        </p:nvSpPr>
        <p:spPr>
          <a:xfrm>
            <a:off x="916534" y="1950210"/>
            <a:ext cx="10316100" cy="4307700"/>
          </a:xfrm>
          <a:prstGeom prst="rect">
            <a:avLst/>
          </a:prstGeom>
          <a:noFill/>
          <a:ln>
            <a:noFill/>
          </a:ln>
        </p:spPr>
        <p:txBody>
          <a:bodyPr spcFirstLastPara="1" wrap="square" lIns="0" tIns="0" rIns="0" bIns="0" anchor="t" anchorCtr="0">
            <a:spAutoFit/>
          </a:bodyPr>
          <a:lstStyle>
            <a:lvl1pPr marL="457200" lvl="0" indent="-228600" algn="l" rtl="0">
              <a:spcBef>
                <a:spcPts val="0"/>
              </a:spcBef>
              <a:spcAft>
                <a:spcPts val="0"/>
              </a:spcAft>
              <a:buSzPts val="1400"/>
              <a:buNone/>
              <a:defRPr sz="1600" b="1" i="0">
                <a:solidFill>
                  <a:schemeClr val="dk1"/>
                </a:solidFill>
                <a:latin typeface="Calibri"/>
                <a:ea typeface="Calibri"/>
                <a:cs typeface="Calibri"/>
                <a:sym typeface="Calibri"/>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31" name="Google Shape;131;g2ecba0c605a_0_1679"/>
          <p:cNvSpPr txBox="1">
            <a:spLocks noGrp="1"/>
          </p:cNvSpPr>
          <p:nvPr>
            <p:ph type="ftr" idx="11"/>
          </p:nvPr>
        </p:nvSpPr>
        <p:spPr>
          <a:xfrm>
            <a:off x="4145280" y="6377940"/>
            <a:ext cx="3901500" cy="342900"/>
          </a:xfrm>
          <a:prstGeom prst="rect">
            <a:avLst/>
          </a:prstGeom>
          <a:noFill/>
          <a:ln>
            <a:noFill/>
          </a:ln>
        </p:spPr>
        <p:txBody>
          <a:bodyPr spcFirstLastPara="1" wrap="square" lIns="0" tIns="0" rIns="0" bIns="0" anchor="t" anchorCtr="0">
            <a:spAutoFit/>
          </a:bodyPr>
          <a:lstStyle>
            <a:lvl1pPr lvl="0" algn="ctr" rtl="0">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2" name="Google Shape;132;g2ecba0c605a_0_1679"/>
          <p:cNvSpPr txBox="1">
            <a:spLocks noGrp="1"/>
          </p:cNvSpPr>
          <p:nvPr>
            <p:ph type="dt" idx="10"/>
          </p:nvPr>
        </p:nvSpPr>
        <p:spPr>
          <a:xfrm>
            <a:off x="609600" y="6377940"/>
            <a:ext cx="2804100" cy="3429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3" name="Google Shape;133;g2ecba0c605a_0_1679"/>
          <p:cNvSpPr txBox="1">
            <a:spLocks noGrp="1"/>
          </p:cNvSpPr>
          <p:nvPr>
            <p:ph type="sldNum" idx="12"/>
          </p:nvPr>
        </p:nvSpPr>
        <p:spPr>
          <a:xfrm>
            <a:off x="8778240" y="6377940"/>
            <a:ext cx="2804100" cy="277200"/>
          </a:xfrm>
          <a:prstGeom prst="rect">
            <a:avLst/>
          </a:prstGeom>
          <a:noFill/>
          <a:ln>
            <a:noFill/>
          </a:ln>
        </p:spPr>
        <p:txBody>
          <a:bodyPr spcFirstLastPara="1" wrap="square" lIns="0" tIns="0" rIns="0" bIns="0" anchor="t" anchorCtr="0">
            <a:spAutoFit/>
          </a:bodyPr>
          <a:lstStyle>
            <a:lvl1pPr lvl="0" indent="0" algn="r" rtl="0">
              <a:spcBef>
                <a:spcPts val="0"/>
              </a:spcBef>
              <a:buNone/>
              <a:defRPr>
                <a:solidFill>
                  <a:srgbClr val="888888"/>
                </a:solidFill>
              </a:defRPr>
            </a:lvl1pPr>
            <a:lvl2pPr lvl="1" indent="0" algn="r" rtl="0">
              <a:spcBef>
                <a:spcPts val="0"/>
              </a:spcBef>
              <a:buNone/>
              <a:defRPr>
                <a:solidFill>
                  <a:srgbClr val="888888"/>
                </a:solidFill>
              </a:defRPr>
            </a:lvl2pPr>
            <a:lvl3pPr lvl="2" indent="0" algn="r" rtl="0">
              <a:spcBef>
                <a:spcPts val="0"/>
              </a:spcBef>
              <a:buNone/>
              <a:defRPr>
                <a:solidFill>
                  <a:srgbClr val="888888"/>
                </a:solidFill>
              </a:defRPr>
            </a:lvl3pPr>
            <a:lvl4pPr lvl="3" indent="0" algn="r" rtl="0">
              <a:spcBef>
                <a:spcPts val="0"/>
              </a:spcBef>
              <a:buNone/>
              <a:defRPr>
                <a:solidFill>
                  <a:srgbClr val="888888"/>
                </a:solidFill>
              </a:defRPr>
            </a:lvl4pPr>
            <a:lvl5pPr lvl="4" indent="0" algn="r" rtl="0">
              <a:spcBef>
                <a:spcPts val="0"/>
              </a:spcBef>
              <a:buNone/>
              <a:defRPr>
                <a:solidFill>
                  <a:srgbClr val="888888"/>
                </a:solidFill>
              </a:defRPr>
            </a:lvl5pPr>
            <a:lvl6pPr lvl="5" indent="0" algn="r" rtl="0">
              <a:spcBef>
                <a:spcPts val="0"/>
              </a:spcBef>
              <a:buNone/>
              <a:defRPr>
                <a:solidFill>
                  <a:srgbClr val="888888"/>
                </a:solidFill>
              </a:defRPr>
            </a:lvl6pPr>
            <a:lvl7pPr lvl="6" indent="0" algn="r" rtl="0">
              <a:spcBef>
                <a:spcPts val="0"/>
              </a:spcBef>
              <a:buNone/>
              <a:defRPr>
                <a:solidFill>
                  <a:srgbClr val="888888"/>
                </a:solidFill>
              </a:defRPr>
            </a:lvl7pPr>
            <a:lvl8pPr lvl="7" indent="0" algn="r" rtl="0">
              <a:spcBef>
                <a:spcPts val="0"/>
              </a:spcBef>
              <a:buNone/>
              <a:defRPr>
                <a:solidFill>
                  <a:srgbClr val="888888"/>
                </a:solidFill>
              </a:defRPr>
            </a:lvl8pPr>
            <a:lvl9pPr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34"/>
        <p:cNvGrpSpPr/>
        <p:nvPr/>
      </p:nvGrpSpPr>
      <p:grpSpPr>
        <a:xfrm>
          <a:off x="0" y="0"/>
          <a:ext cx="0" cy="0"/>
          <a:chOff x="0" y="0"/>
          <a:chExt cx="0" cy="0"/>
        </a:xfrm>
      </p:grpSpPr>
      <p:sp>
        <p:nvSpPr>
          <p:cNvPr id="135" name="Google Shape;135;g2ecba0c605a_0_1685"/>
          <p:cNvSpPr txBox="1">
            <a:spLocks noGrp="1"/>
          </p:cNvSpPr>
          <p:nvPr>
            <p:ph type="ftr" idx="11"/>
          </p:nvPr>
        </p:nvSpPr>
        <p:spPr>
          <a:xfrm>
            <a:off x="4145280" y="6377940"/>
            <a:ext cx="3901500" cy="342900"/>
          </a:xfrm>
          <a:prstGeom prst="rect">
            <a:avLst/>
          </a:prstGeom>
          <a:noFill/>
          <a:ln>
            <a:noFill/>
          </a:ln>
        </p:spPr>
        <p:txBody>
          <a:bodyPr spcFirstLastPara="1" wrap="square" lIns="0" tIns="0" rIns="0" bIns="0" anchor="t" anchorCtr="0">
            <a:spAutoFit/>
          </a:bodyPr>
          <a:lstStyle>
            <a:lvl1pPr lvl="0" algn="ctr" rtl="0">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6" name="Google Shape;136;g2ecba0c605a_0_1685"/>
          <p:cNvSpPr txBox="1">
            <a:spLocks noGrp="1"/>
          </p:cNvSpPr>
          <p:nvPr>
            <p:ph type="dt" idx="10"/>
          </p:nvPr>
        </p:nvSpPr>
        <p:spPr>
          <a:xfrm>
            <a:off x="609600" y="6377940"/>
            <a:ext cx="2804100" cy="3429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7" name="Google Shape;137;g2ecba0c605a_0_1685"/>
          <p:cNvSpPr txBox="1">
            <a:spLocks noGrp="1"/>
          </p:cNvSpPr>
          <p:nvPr>
            <p:ph type="sldNum" idx="12"/>
          </p:nvPr>
        </p:nvSpPr>
        <p:spPr>
          <a:xfrm>
            <a:off x="8778240" y="6377940"/>
            <a:ext cx="2804100" cy="277200"/>
          </a:xfrm>
          <a:prstGeom prst="rect">
            <a:avLst/>
          </a:prstGeom>
          <a:noFill/>
          <a:ln>
            <a:noFill/>
          </a:ln>
        </p:spPr>
        <p:txBody>
          <a:bodyPr spcFirstLastPara="1" wrap="square" lIns="0" tIns="0" rIns="0" bIns="0" anchor="t" anchorCtr="0">
            <a:spAutoFit/>
          </a:bodyPr>
          <a:lstStyle>
            <a:lvl1pPr lvl="0" indent="0" algn="r" rtl="0">
              <a:spcBef>
                <a:spcPts val="0"/>
              </a:spcBef>
              <a:buNone/>
              <a:defRPr>
                <a:solidFill>
                  <a:srgbClr val="888888"/>
                </a:solidFill>
              </a:defRPr>
            </a:lvl1pPr>
            <a:lvl2pPr lvl="1" indent="0" algn="r" rtl="0">
              <a:spcBef>
                <a:spcPts val="0"/>
              </a:spcBef>
              <a:buNone/>
              <a:defRPr>
                <a:solidFill>
                  <a:srgbClr val="888888"/>
                </a:solidFill>
              </a:defRPr>
            </a:lvl2pPr>
            <a:lvl3pPr lvl="2" indent="0" algn="r" rtl="0">
              <a:spcBef>
                <a:spcPts val="0"/>
              </a:spcBef>
              <a:buNone/>
              <a:defRPr>
                <a:solidFill>
                  <a:srgbClr val="888888"/>
                </a:solidFill>
              </a:defRPr>
            </a:lvl3pPr>
            <a:lvl4pPr lvl="3" indent="0" algn="r" rtl="0">
              <a:spcBef>
                <a:spcPts val="0"/>
              </a:spcBef>
              <a:buNone/>
              <a:defRPr>
                <a:solidFill>
                  <a:srgbClr val="888888"/>
                </a:solidFill>
              </a:defRPr>
            </a:lvl4pPr>
            <a:lvl5pPr lvl="4" indent="0" algn="r" rtl="0">
              <a:spcBef>
                <a:spcPts val="0"/>
              </a:spcBef>
              <a:buNone/>
              <a:defRPr>
                <a:solidFill>
                  <a:srgbClr val="888888"/>
                </a:solidFill>
              </a:defRPr>
            </a:lvl5pPr>
            <a:lvl6pPr lvl="5" indent="0" algn="r" rtl="0">
              <a:spcBef>
                <a:spcPts val="0"/>
              </a:spcBef>
              <a:buNone/>
              <a:defRPr>
                <a:solidFill>
                  <a:srgbClr val="888888"/>
                </a:solidFill>
              </a:defRPr>
            </a:lvl6pPr>
            <a:lvl7pPr lvl="6" indent="0" algn="r" rtl="0">
              <a:spcBef>
                <a:spcPts val="0"/>
              </a:spcBef>
              <a:buNone/>
              <a:defRPr>
                <a:solidFill>
                  <a:srgbClr val="888888"/>
                </a:solidFill>
              </a:defRPr>
            </a:lvl7pPr>
            <a:lvl8pPr lvl="7" indent="0" algn="r" rtl="0">
              <a:spcBef>
                <a:spcPts val="0"/>
              </a:spcBef>
              <a:buNone/>
              <a:defRPr>
                <a:solidFill>
                  <a:srgbClr val="888888"/>
                </a:solidFill>
              </a:defRPr>
            </a:lvl8pPr>
            <a:lvl9pPr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38"/>
        <p:cNvGrpSpPr/>
        <p:nvPr/>
      </p:nvGrpSpPr>
      <p:grpSpPr>
        <a:xfrm>
          <a:off x="0" y="0"/>
          <a:ext cx="0" cy="0"/>
          <a:chOff x="0" y="0"/>
          <a:chExt cx="0" cy="0"/>
        </a:xfrm>
      </p:grpSpPr>
      <p:sp>
        <p:nvSpPr>
          <p:cNvPr id="139" name="Google Shape;139;g2ecba0c605a_0_1689"/>
          <p:cNvSpPr txBox="1">
            <a:spLocks noGrp="1"/>
          </p:cNvSpPr>
          <p:nvPr>
            <p:ph type="title"/>
          </p:nvPr>
        </p:nvSpPr>
        <p:spPr>
          <a:xfrm>
            <a:off x="916939" y="341598"/>
            <a:ext cx="10358100" cy="12420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sz="4200" b="0" i="0">
                <a:solidFill>
                  <a:srgbClr val="AC151B"/>
                </a:solidFill>
                <a:latin typeface="Arial Black"/>
                <a:ea typeface="Arial Black"/>
                <a:cs typeface="Arial Black"/>
                <a:sym typeface="Arial Black"/>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0" name="Google Shape;140;g2ecba0c605a_0_1689"/>
          <p:cNvSpPr txBox="1">
            <a:spLocks noGrp="1"/>
          </p:cNvSpPr>
          <p:nvPr>
            <p:ph type="body" idx="1"/>
          </p:nvPr>
        </p:nvSpPr>
        <p:spPr>
          <a:xfrm>
            <a:off x="644651" y="1185672"/>
            <a:ext cx="5293500" cy="4284300"/>
          </a:xfrm>
          <a:prstGeom prst="rect">
            <a:avLst/>
          </a:prstGeom>
          <a:noFill/>
          <a:ln>
            <a:noFill/>
          </a:ln>
        </p:spPr>
        <p:txBody>
          <a:bodyPr spcFirstLastPara="1" wrap="square" lIns="0" tIns="0" rIns="0" bIns="0" anchor="t" anchorCtr="0">
            <a:spAutoFit/>
          </a:bodyPr>
          <a:lstStyle>
            <a:lvl1pPr marL="457200" lvl="0" indent="-228600" algn="l" rtl="0">
              <a:spcBef>
                <a:spcPts val="0"/>
              </a:spcBef>
              <a:spcAft>
                <a:spcPts val="0"/>
              </a:spcAft>
              <a:buSzPts val="1400"/>
              <a:buNone/>
              <a:defRPr b="0" i="0">
                <a:solidFill>
                  <a:schemeClr val="dk1"/>
                </a:solidFill>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41" name="Google Shape;141;g2ecba0c605a_0_1689"/>
          <p:cNvSpPr txBox="1">
            <a:spLocks noGrp="1"/>
          </p:cNvSpPr>
          <p:nvPr>
            <p:ph type="body" idx="2"/>
          </p:nvPr>
        </p:nvSpPr>
        <p:spPr>
          <a:xfrm>
            <a:off x="6278880" y="1577340"/>
            <a:ext cx="5303400" cy="4526400"/>
          </a:xfrm>
          <a:prstGeom prst="rect">
            <a:avLst/>
          </a:prstGeom>
          <a:noFill/>
          <a:ln>
            <a:noFill/>
          </a:ln>
        </p:spPr>
        <p:txBody>
          <a:bodyPr spcFirstLastPara="1" wrap="square" lIns="0" tIns="0" rIns="0" bIns="0" anchor="t" anchorCtr="0">
            <a:sp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42" name="Google Shape;142;g2ecba0c605a_0_1689"/>
          <p:cNvSpPr txBox="1">
            <a:spLocks noGrp="1"/>
          </p:cNvSpPr>
          <p:nvPr>
            <p:ph type="ftr" idx="11"/>
          </p:nvPr>
        </p:nvSpPr>
        <p:spPr>
          <a:xfrm>
            <a:off x="4145280" y="6377940"/>
            <a:ext cx="3901500" cy="342900"/>
          </a:xfrm>
          <a:prstGeom prst="rect">
            <a:avLst/>
          </a:prstGeom>
          <a:noFill/>
          <a:ln>
            <a:noFill/>
          </a:ln>
        </p:spPr>
        <p:txBody>
          <a:bodyPr spcFirstLastPara="1" wrap="square" lIns="0" tIns="0" rIns="0" bIns="0" anchor="t" anchorCtr="0">
            <a:spAutoFit/>
          </a:bodyPr>
          <a:lstStyle>
            <a:lvl1pPr lvl="0" algn="ctr" rtl="0">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3" name="Google Shape;143;g2ecba0c605a_0_1689"/>
          <p:cNvSpPr txBox="1">
            <a:spLocks noGrp="1"/>
          </p:cNvSpPr>
          <p:nvPr>
            <p:ph type="dt" idx="10"/>
          </p:nvPr>
        </p:nvSpPr>
        <p:spPr>
          <a:xfrm>
            <a:off x="609600" y="6377940"/>
            <a:ext cx="2804100" cy="3429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4" name="Google Shape;144;g2ecba0c605a_0_1689"/>
          <p:cNvSpPr txBox="1">
            <a:spLocks noGrp="1"/>
          </p:cNvSpPr>
          <p:nvPr>
            <p:ph type="sldNum" idx="12"/>
          </p:nvPr>
        </p:nvSpPr>
        <p:spPr>
          <a:xfrm>
            <a:off x="8778240" y="6377940"/>
            <a:ext cx="2804100" cy="277200"/>
          </a:xfrm>
          <a:prstGeom prst="rect">
            <a:avLst/>
          </a:prstGeom>
          <a:noFill/>
          <a:ln>
            <a:noFill/>
          </a:ln>
        </p:spPr>
        <p:txBody>
          <a:bodyPr spcFirstLastPara="1" wrap="square" lIns="0" tIns="0" rIns="0" bIns="0" anchor="t" anchorCtr="0">
            <a:spAutoFit/>
          </a:bodyPr>
          <a:lstStyle>
            <a:lvl1pPr lvl="0" indent="0" algn="r" rtl="0">
              <a:spcBef>
                <a:spcPts val="0"/>
              </a:spcBef>
              <a:buNone/>
              <a:defRPr>
                <a:solidFill>
                  <a:srgbClr val="888888"/>
                </a:solidFill>
              </a:defRPr>
            </a:lvl1pPr>
            <a:lvl2pPr lvl="1" indent="0" algn="r" rtl="0">
              <a:spcBef>
                <a:spcPts val="0"/>
              </a:spcBef>
              <a:buNone/>
              <a:defRPr>
                <a:solidFill>
                  <a:srgbClr val="888888"/>
                </a:solidFill>
              </a:defRPr>
            </a:lvl2pPr>
            <a:lvl3pPr lvl="2" indent="0" algn="r" rtl="0">
              <a:spcBef>
                <a:spcPts val="0"/>
              </a:spcBef>
              <a:buNone/>
              <a:defRPr>
                <a:solidFill>
                  <a:srgbClr val="888888"/>
                </a:solidFill>
              </a:defRPr>
            </a:lvl3pPr>
            <a:lvl4pPr lvl="3" indent="0" algn="r" rtl="0">
              <a:spcBef>
                <a:spcPts val="0"/>
              </a:spcBef>
              <a:buNone/>
              <a:defRPr>
                <a:solidFill>
                  <a:srgbClr val="888888"/>
                </a:solidFill>
              </a:defRPr>
            </a:lvl4pPr>
            <a:lvl5pPr lvl="4" indent="0" algn="r" rtl="0">
              <a:spcBef>
                <a:spcPts val="0"/>
              </a:spcBef>
              <a:buNone/>
              <a:defRPr>
                <a:solidFill>
                  <a:srgbClr val="888888"/>
                </a:solidFill>
              </a:defRPr>
            </a:lvl5pPr>
            <a:lvl6pPr lvl="5" indent="0" algn="r" rtl="0">
              <a:spcBef>
                <a:spcPts val="0"/>
              </a:spcBef>
              <a:buNone/>
              <a:defRPr>
                <a:solidFill>
                  <a:srgbClr val="888888"/>
                </a:solidFill>
              </a:defRPr>
            </a:lvl6pPr>
            <a:lvl7pPr lvl="6" indent="0" algn="r" rtl="0">
              <a:spcBef>
                <a:spcPts val="0"/>
              </a:spcBef>
              <a:buNone/>
              <a:defRPr>
                <a:solidFill>
                  <a:srgbClr val="888888"/>
                </a:solidFill>
              </a:defRPr>
            </a:lvl7pPr>
            <a:lvl8pPr lvl="7" indent="0" algn="r" rtl="0">
              <a:spcBef>
                <a:spcPts val="0"/>
              </a:spcBef>
              <a:buNone/>
              <a:defRPr>
                <a:solidFill>
                  <a:srgbClr val="888888"/>
                </a:solidFill>
              </a:defRPr>
            </a:lvl8pPr>
            <a:lvl9pPr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45"/>
        <p:cNvGrpSpPr/>
        <p:nvPr/>
      </p:nvGrpSpPr>
      <p:grpSpPr>
        <a:xfrm>
          <a:off x="0" y="0"/>
          <a:ext cx="0" cy="0"/>
          <a:chOff x="0" y="0"/>
          <a:chExt cx="0" cy="0"/>
        </a:xfrm>
      </p:grpSpPr>
      <p:sp>
        <p:nvSpPr>
          <p:cNvPr id="146" name="Google Shape;146;g2ecba0c605a_0_1696"/>
          <p:cNvSpPr txBox="1">
            <a:spLocks noGrp="1"/>
          </p:cNvSpPr>
          <p:nvPr>
            <p:ph type="title"/>
          </p:nvPr>
        </p:nvSpPr>
        <p:spPr>
          <a:xfrm>
            <a:off x="916939" y="341598"/>
            <a:ext cx="10358100" cy="12420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sz="4200" b="0" i="0">
                <a:solidFill>
                  <a:srgbClr val="AC151B"/>
                </a:solidFill>
                <a:latin typeface="Arial Black"/>
                <a:ea typeface="Arial Black"/>
                <a:cs typeface="Arial Black"/>
                <a:sym typeface="Arial Black"/>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7" name="Google Shape;147;g2ecba0c605a_0_1696"/>
          <p:cNvSpPr txBox="1">
            <a:spLocks noGrp="1"/>
          </p:cNvSpPr>
          <p:nvPr>
            <p:ph type="ftr" idx="11"/>
          </p:nvPr>
        </p:nvSpPr>
        <p:spPr>
          <a:xfrm>
            <a:off x="4145280" y="6377940"/>
            <a:ext cx="3901500" cy="342900"/>
          </a:xfrm>
          <a:prstGeom prst="rect">
            <a:avLst/>
          </a:prstGeom>
          <a:noFill/>
          <a:ln>
            <a:noFill/>
          </a:ln>
        </p:spPr>
        <p:txBody>
          <a:bodyPr spcFirstLastPara="1" wrap="square" lIns="0" tIns="0" rIns="0" bIns="0" anchor="t" anchorCtr="0">
            <a:spAutoFit/>
          </a:bodyPr>
          <a:lstStyle>
            <a:lvl1pPr lvl="0" algn="ctr" rtl="0">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8" name="Google Shape;148;g2ecba0c605a_0_1696"/>
          <p:cNvSpPr txBox="1">
            <a:spLocks noGrp="1"/>
          </p:cNvSpPr>
          <p:nvPr>
            <p:ph type="dt" idx="10"/>
          </p:nvPr>
        </p:nvSpPr>
        <p:spPr>
          <a:xfrm>
            <a:off x="609600" y="6377940"/>
            <a:ext cx="2804100" cy="3429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9" name="Google Shape;149;g2ecba0c605a_0_1696"/>
          <p:cNvSpPr txBox="1">
            <a:spLocks noGrp="1"/>
          </p:cNvSpPr>
          <p:nvPr>
            <p:ph type="sldNum" idx="12"/>
          </p:nvPr>
        </p:nvSpPr>
        <p:spPr>
          <a:xfrm>
            <a:off x="8778240" y="6377940"/>
            <a:ext cx="2804100" cy="277200"/>
          </a:xfrm>
          <a:prstGeom prst="rect">
            <a:avLst/>
          </a:prstGeom>
          <a:noFill/>
          <a:ln>
            <a:noFill/>
          </a:ln>
        </p:spPr>
        <p:txBody>
          <a:bodyPr spcFirstLastPara="1" wrap="square" lIns="0" tIns="0" rIns="0" bIns="0" anchor="t" anchorCtr="0">
            <a:spAutoFit/>
          </a:bodyPr>
          <a:lstStyle>
            <a:lvl1pPr lvl="0" indent="0" algn="r" rtl="0">
              <a:spcBef>
                <a:spcPts val="0"/>
              </a:spcBef>
              <a:buNone/>
              <a:defRPr>
                <a:solidFill>
                  <a:srgbClr val="888888"/>
                </a:solidFill>
              </a:defRPr>
            </a:lvl1pPr>
            <a:lvl2pPr lvl="1" indent="0" algn="r" rtl="0">
              <a:spcBef>
                <a:spcPts val="0"/>
              </a:spcBef>
              <a:buNone/>
              <a:defRPr>
                <a:solidFill>
                  <a:srgbClr val="888888"/>
                </a:solidFill>
              </a:defRPr>
            </a:lvl2pPr>
            <a:lvl3pPr lvl="2" indent="0" algn="r" rtl="0">
              <a:spcBef>
                <a:spcPts val="0"/>
              </a:spcBef>
              <a:buNone/>
              <a:defRPr>
                <a:solidFill>
                  <a:srgbClr val="888888"/>
                </a:solidFill>
              </a:defRPr>
            </a:lvl3pPr>
            <a:lvl4pPr lvl="3" indent="0" algn="r" rtl="0">
              <a:spcBef>
                <a:spcPts val="0"/>
              </a:spcBef>
              <a:buNone/>
              <a:defRPr>
                <a:solidFill>
                  <a:srgbClr val="888888"/>
                </a:solidFill>
              </a:defRPr>
            </a:lvl4pPr>
            <a:lvl5pPr lvl="4" indent="0" algn="r" rtl="0">
              <a:spcBef>
                <a:spcPts val="0"/>
              </a:spcBef>
              <a:buNone/>
              <a:defRPr>
                <a:solidFill>
                  <a:srgbClr val="888888"/>
                </a:solidFill>
              </a:defRPr>
            </a:lvl5pPr>
            <a:lvl6pPr lvl="5" indent="0" algn="r" rtl="0">
              <a:spcBef>
                <a:spcPts val="0"/>
              </a:spcBef>
              <a:buNone/>
              <a:defRPr>
                <a:solidFill>
                  <a:srgbClr val="888888"/>
                </a:solidFill>
              </a:defRPr>
            </a:lvl6pPr>
            <a:lvl7pPr lvl="6" indent="0" algn="r" rtl="0">
              <a:spcBef>
                <a:spcPts val="0"/>
              </a:spcBef>
              <a:buNone/>
              <a:defRPr>
                <a:solidFill>
                  <a:srgbClr val="888888"/>
                </a:solidFill>
              </a:defRPr>
            </a:lvl7pPr>
            <a:lvl8pPr lvl="7" indent="0" algn="r" rtl="0">
              <a:spcBef>
                <a:spcPts val="0"/>
              </a:spcBef>
              <a:buNone/>
              <a:defRPr>
                <a:solidFill>
                  <a:srgbClr val="888888"/>
                </a:solidFill>
              </a:defRPr>
            </a:lvl8pPr>
            <a:lvl9pPr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Only">
  <p:cSld name="Title Only">
    <p:bg>
      <p:bgPr>
        <a:solidFill>
          <a:schemeClr val="lt1"/>
        </a:solidFill>
        <a:effectLst/>
      </p:bgPr>
    </p:bg>
    <p:spTree>
      <p:nvGrpSpPr>
        <p:cNvPr id="1" name="Shape 18"/>
        <p:cNvGrpSpPr/>
        <p:nvPr/>
      </p:nvGrpSpPr>
      <p:grpSpPr>
        <a:xfrm>
          <a:off x="0" y="0"/>
          <a:ext cx="0" cy="0"/>
          <a:chOff x="0" y="0"/>
          <a:chExt cx="0" cy="0"/>
        </a:xfrm>
      </p:grpSpPr>
      <p:pic>
        <p:nvPicPr>
          <p:cNvPr id="19" name="Google Shape;19;p45"/>
          <p:cNvPicPr preferRelativeResize="0"/>
          <p:nvPr/>
        </p:nvPicPr>
        <p:blipFill rotWithShape="1">
          <a:blip r:embed="rId2">
            <a:alphaModFix/>
          </a:blip>
          <a:srcRect/>
          <a:stretch/>
        </p:blipFill>
        <p:spPr>
          <a:xfrm>
            <a:off x="5865901" y="0"/>
            <a:ext cx="6326098" cy="6851903"/>
          </a:xfrm>
          <a:prstGeom prst="rect">
            <a:avLst/>
          </a:prstGeom>
          <a:noFill/>
          <a:ln>
            <a:noFill/>
          </a:ln>
        </p:spPr>
      </p:pic>
      <p:pic>
        <p:nvPicPr>
          <p:cNvPr id="20" name="Google Shape;20;p45"/>
          <p:cNvPicPr preferRelativeResize="0"/>
          <p:nvPr/>
        </p:nvPicPr>
        <p:blipFill rotWithShape="1">
          <a:blip r:embed="rId3">
            <a:alphaModFix/>
          </a:blip>
          <a:srcRect/>
          <a:stretch/>
        </p:blipFill>
        <p:spPr>
          <a:xfrm>
            <a:off x="7676388" y="288036"/>
            <a:ext cx="4122419" cy="673607"/>
          </a:xfrm>
          <a:prstGeom prst="rect">
            <a:avLst/>
          </a:prstGeom>
          <a:noFill/>
          <a:ln>
            <a:noFill/>
          </a:ln>
        </p:spPr>
      </p:pic>
      <p:sp>
        <p:nvSpPr>
          <p:cNvPr id="21" name="Google Shape;21;p45"/>
          <p:cNvSpPr txBox="1">
            <a:spLocks noGrp="1"/>
          </p:cNvSpPr>
          <p:nvPr>
            <p:ph type="title"/>
          </p:nvPr>
        </p:nvSpPr>
        <p:spPr>
          <a:xfrm>
            <a:off x="778452" y="222101"/>
            <a:ext cx="10635094" cy="1096645"/>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4400" b="0" i="0">
                <a:solidFill>
                  <a:srgbClr val="C12C2E"/>
                </a:solidFill>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45"/>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5"/>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45"/>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spAutoFit/>
          </a:bodyPr>
          <a:lstStyle>
            <a:lvl1pPr lvl="0" indent="0" algn="r">
              <a:spcBef>
                <a:spcPts val="0"/>
              </a:spcBef>
              <a:buNone/>
              <a:defRPr>
                <a:solidFill>
                  <a:srgbClr val="888888"/>
                </a:solidFill>
              </a:defRPr>
            </a:lvl1pPr>
            <a:lvl2pPr lvl="1" indent="0" algn="r">
              <a:spcBef>
                <a:spcPts val="0"/>
              </a:spcBef>
              <a:buNone/>
              <a:defRPr>
                <a:solidFill>
                  <a:srgbClr val="888888"/>
                </a:solidFill>
              </a:defRPr>
            </a:lvl2pPr>
            <a:lvl3pPr lvl="2" indent="0" algn="r">
              <a:spcBef>
                <a:spcPts val="0"/>
              </a:spcBef>
              <a:buNone/>
              <a:defRPr>
                <a:solidFill>
                  <a:srgbClr val="888888"/>
                </a:solidFill>
              </a:defRPr>
            </a:lvl3pPr>
            <a:lvl4pPr lvl="3" indent="0" algn="r">
              <a:spcBef>
                <a:spcPts val="0"/>
              </a:spcBef>
              <a:buNone/>
              <a:defRPr>
                <a:solidFill>
                  <a:srgbClr val="888888"/>
                </a:solidFill>
              </a:defRPr>
            </a:lvl4pPr>
            <a:lvl5pPr lvl="4" indent="0" algn="r">
              <a:spcBef>
                <a:spcPts val="0"/>
              </a:spcBef>
              <a:buNone/>
              <a:defRPr>
                <a:solidFill>
                  <a:srgbClr val="888888"/>
                </a:solidFill>
              </a:defRPr>
            </a:lvl5pPr>
            <a:lvl6pPr lvl="5" indent="0" algn="r">
              <a:spcBef>
                <a:spcPts val="0"/>
              </a:spcBef>
              <a:buNone/>
              <a:defRPr>
                <a:solidFill>
                  <a:srgbClr val="888888"/>
                </a:solidFill>
              </a:defRPr>
            </a:lvl6pPr>
            <a:lvl7pPr lvl="6" indent="0" algn="r">
              <a:spcBef>
                <a:spcPts val="0"/>
              </a:spcBef>
              <a:buNone/>
              <a:defRPr>
                <a:solidFill>
                  <a:srgbClr val="888888"/>
                </a:solidFill>
              </a:defRPr>
            </a:lvl7pPr>
            <a:lvl8pPr lvl="7" indent="0" algn="r">
              <a:spcBef>
                <a:spcPts val="0"/>
              </a:spcBef>
              <a:buNone/>
              <a:defRPr>
                <a:solidFill>
                  <a:srgbClr val="888888"/>
                </a:solidFill>
              </a:defRPr>
            </a:lvl8pPr>
            <a:lvl9pPr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0"/>
        <p:cNvGrpSpPr/>
        <p:nvPr/>
      </p:nvGrpSpPr>
      <p:grpSpPr>
        <a:xfrm>
          <a:off x="0" y="0"/>
          <a:ext cx="0" cy="0"/>
          <a:chOff x="0" y="0"/>
          <a:chExt cx="0" cy="0"/>
        </a:xfrm>
      </p:grpSpPr>
      <p:sp>
        <p:nvSpPr>
          <p:cNvPr id="151" name="Google Shape;151;g2ecba0c605a_0_1701"/>
          <p:cNvSpPr txBox="1">
            <a:spLocks noGrp="1"/>
          </p:cNvSpPr>
          <p:nvPr>
            <p:ph type="ctrTitle"/>
          </p:nvPr>
        </p:nvSpPr>
        <p:spPr>
          <a:xfrm>
            <a:off x="914400" y="2125980"/>
            <a:ext cx="10363200" cy="14403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sz="4200" b="0" i="0">
                <a:solidFill>
                  <a:srgbClr val="AC151B"/>
                </a:solidFill>
                <a:latin typeface="Arial Black"/>
                <a:ea typeface="Arial Black"/>
                <a:cs typeface="Arial Black"/>
                <a:sym typeface="Arial Black"/>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2" name="Google Shape;152;g2ecba0c605a_0_1701"/>
          <p:cNvSpPr txBox="1">
            <a:spLocks noGrp="1"/>
          </p:cNvSpPr>
          <p:nvPr>
            <p:ph type="subTitle" idx="1"/>
          </p:nvPr>
        </p:nvSpPr>
        <p:spPr>
          <a:xfrm>
            <a:off x="1828800" y="3840480"/>
            <a:ext cx="8534400" cy="17145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sz="1600" b="1" i="0">
                <a:solidFill>
                  <a:schemeClr val="dk1"/>
                </a:solidFill>
                <a:latin typeface="Calibri"/>
                <a:ea typeface="Calibri"/>
                <a:cs typeface="Calibri"/>
                <a:sym typeface="Calibri"/>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3" name="Google Shape;153;g2ecba0c605a_0_1701"/>
          <p:cNvSpPr txBox="1">
            <a:spLocks noGrp="1"/>
          </p:cNvSpPr>
          <p:nvPr>
            <p:ph type="ftr" idx="11"/>
          </p:nvPr>
        </p:nvSpPr>
        <p:spPr>
          <a:xfrm>
            <a:off x="4145280" y="6377940"/>
            <a:ext cx="3901500" cy="342900"/>
          </a:xfrm>
          <a:prstGeom prst="rect">
            <a:avLst/>
          </a:prstGeom>
          <a:noFill/>
          <a:ln>
            <a:noFill/>
          </a:ln>
        </p:spPr>
        <p:txBody>
          <a:bodyPr spcFirstLastPara="1" wrap="square" lIns="0" tIns="0" rIns="0" bIns="0" anchor="t" anchorCtr="0">
            <a:spAutoFit/>
          </a:bodyPr>
          <a:lstStyle>
            <a:lvl1pPr lvl="0" algn="ctr" rtl="0">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4" name="Google Shape;154;g2ecba0c605a_0_1701"/>
          <p:cNvSpPr txBox="1">
            <a:spLocks noGrp="1"/>
          </p:cNvSpPr>
          <p:nvPr>
            <p:ph type="dt" idx="10"/>
          </p:nvPr>
        </p:nvSpPr>
        <p:spPr>
          <a:xfrm>
            <a:off x="609600" y="6377940"/>
            <a:ext cx="2804100" cy="3429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5" name="Google Shape;155;g2ecba0c605a_0_1701"/>
          <p:cNvSpPr txBox="1">
            <a:spLocks noGrp="1"/>
          </p:cNvSpPr>
          <p:nvPr>
            <p:ph type="sldNum" idx="12"/>
          </p:nvPr>
        </p:nvSpPr>
        <p:spPr>
          <a:xfrm>
            <a:off x="8778240" y="6377940"/>
            <a:ext cx="2804100" cy="277200"/>
          </a:xfrm>
          <a:prstGeom prst="rect">
            <a:avLst/>
          </a:prstGeom>
          <a:noFill/>
          <a:ln>
            <a:noFill/>
          </a:ln>
        </p:spPr>
        <p:txBody>
          <a:bodyPr spcFirstLastPara="1" wrap="square" lIns="0" tIns="0" rIns="0" bIns="0" anchor="t" anchorCtr="0">
            <a:spAutoFit/>
          </a:bodyPr>
          <a:lstStyle>
            <a:lvl1pPr lvl="0" indent="0" algn="r" rtl="0">
              <a:spcBef>
                <a:spcPts val="0"/>
              </a:spcBef>
              <a:buNone/>
              <a:defRPr>
                <a:solidFill>
                  <a:srgbClr val="888888"/>
                </a:solidFill>
              </a:defRPr>
            </a:lvl1pPr>
            <a:lvl2pPr lvl="1" indent="0" algn="r" rtl="0">
              <a:spcBef>
                <a:spcPts val="0"/>
              </a:spcBef>
              <a:buNone/>
              <a:defRPr>
                <a:solidFill>
                  <a:srgbClr val="888888"/>
                </a:solidFill>
              </a:defRPr>
            </a:lvl2pPr>
            <a:lvl3pPr lvl="2" indent="0" algn="r" rtl="0">
              <a:spcBef>
                <a:spcPts val="0"/>
              </a:spcBef>
              <a:buNone/>
              <a:defRPr>
                <a:solidFill>
                  <a:srgbClr val="888888"/>
                </a:solidFill>
              </a:defRPr>
            </a:lvl3pPr>
            <a:lvl4pPr lvl="3" indent="0" algn="r" rtl="0">
              <a:spcBef>
                <a:spcPts val="0"/>
              </a:spcBef>
              <a:buNone/>
              <a:defRPr>
                <a:solidFill>
                  <a:srgbClr val="888888"/>
                </a:solidFill>
              </a:defRPr>
            </a:lvl4pPr>
            <a:lvl5pPr lvl="4" indent="0" algn="r" rtl="0">
              <a:spcBef>
                <a:spcPts val="0"/>
              </a:spcBef>
              <a:buNone/>
              <a:defRPr>
                <a:solidFill>
                  <a:srgbClr val="888888"/>
                </a:solidFill>
              </a:defRPr>
            </a:lvl5pPr>
            <a:lvl6pPr lvl="5" indent="0" algn="r" rtl="0">
              <a:spcBef>
                <a:spcPts val="0"/>
              </a:spcBef>
              <a:buNone/>
              <a:defRPr>
                <a:solidFill>
                  <a:srgbClr val="888888"/>
                </a:solidFill>
              </a:defRPr>
            </a:lvl6pPr>
            <a:lvl7pPr lvl="6" indent="0" algn="r" rtl="0">
              <a:spcBef>
                <a:spcPts val="0"/>
              </a:spcBef>
              <a:buNone/>
              <a:defRPr>
                <a:solidFill>
                  <a:srgbClr val="888888"/>
                </a:solidFill>
              </a:defRPr>
            </a:lvl7pPr>
            <a:lvl8pPr lvl="7" indent="0" algn="r" rtl="0">
              <a:spcBef>
                <a:spcPts val="0"/>
              </a:spcBef>
              <a:buNone/>
              <a:defRPr>
                <a:solidFill>
                  <a:srgbClr val="888888"/>
                </a:solidFill>
              </a:defRPr>
            </a:lvl8pPr>
            <a:lvl9pPr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5"/>
        <p:cNvGrpSpPr/>
        <p:nvPr/>
      </p:nvGrpSpPr>
      <p:grpSpPr>
        <a:xfrm>
          <a:off x="0" y="0"/>
          <a:ext cx="0" cy="0"/>
          <a:chOff x="0" y="0"/>
          <a:chExt cx="0" cy="0"/>
        </a:xfrm>
      </p:grpSpPr>
      <p:sp>
        <p:nvSpPr>
          <p:cNvPr id="26" name="Google Shape;26;p46"/>
          <p:cNvSpPr txBox="1">
            <a:spLocks noGrp="1"/>
          </p:cNvSpPr>
          <p:nvPr>
            <p:ph type="title"/>
          </p:nvPr>
        </p:nvSpPr>
        <p:spPr>
          <a:xfrm>
            <a:off x="778452" y="222101"/>
            <a:ext cx="10635094" cy="1096645"/>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4400" b="0" i="0">
                <a:solidFill>
                  <a:srgbClr val="C12C2E"/>
                </a:solidFill>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6"/>
          <p:cNvSpPr txBox="1">
            <a:spLocks noGrp="1"/>
          </p:cNvSpPr>
          <p:nvPr>
            <p:ph type="body" idx="1"/>
          </p:nvPr>
        </p:nvSpPr>
        <p:spPr>
          <a:xfrm>
            <a:off x="916938" y="1395596"/>
            <a:ext cx="5356225" cy="420116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sz="2400" b="0" i="0">
                <a:solidFill>
                  <a:schemeClr val="dk1"/>
                </a:solidFill>
                <a:latin typeface="Arial"/>
                <a:ea typeface="Arial"/>
                <a:cs typeface="Arial"/>
                <a:sym typeface="Arial"/>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8" name="Google Shape;28;p46"/>
          <p:cNvSpPr txBox="1">
            <a:spLocks noGrp="1"/>
          </p:cNvSpPr>
          <p:nvPr>
            <p:ph type="body" idx="2"/>
          </p:nvPr>
        </p:nvSpPr>
        <p:spPr>
          <a:xfrm>
            <a:off x="6435472" y="1289493"/>
            <a:ext cx="5326380" cy="417449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sz="2200" b="0" i="0">
                <a:solidFill>
                  <a:schemeClr val="dk1"/>
                </a:solidFill>
                <a:latin typeface="Calibri"/>
                <a:ea typeface="Calibri"/>
                <a:cs typeface="Calibri"/>
                <a:sym typeface="Calibri"/>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9" name="Google Shape;29;p46"/>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46"/>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46"/>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spAutoFit/>
          </a:bodyPr>
          <a:lstStyle>
            <a:lvl1pPr lvl="0" indent="0" algn="r">
              <a:spcBef>
                <a:spcPts val="0"/>
              </a:spcBef>
              <a:buNone/>
              <a:defRPr>
                <a:solidFill>
                  <a:srgbClr val="888888"/>
                </a:solidFill>
              </a:defRPr>
            </a:lvl1pPr>
            <a:lvl2pPr lvl="1" indent="0" algn="r">
              <a:spcBef>
                <a:spcPts val="0"/>
              </a:spcBef>
              <a:buNone/>
              <a:defRPr>
                <a:solidFill>
                  <a:srgbClr val="888888"/>
                </a:solidFill>
              </a:defRPr>
            </a:lvl2pPr>
            <a:lvl3pPr lvl="2" indent="0" algn="r">
              <a:spcBef>
                <a:spcPts val="0"/>
              </a:spcBef>
              <a:buNone/>
              <a:defRPr>
                <a:solidFill>
                  <a:srgbClr val="888888"/>
                </a:solidFill>
              </a:defRPr>
            </a:lvl3pPr>
            <a:lvl4pPr lvl="3" indent="0" algn="r">
              <a:spcBef>
                <a:spcPts val="0"/>
              </a:spcBef>
              <a:buNone/>
              <a:defRPr>
                <a:solidFill>
                  <a:srgbClr val="888888"/>
                </a:solidFill>
              </a:defRPr>
            </a:lvl4pPr>
            <a:lvl5pPr lvl="4" indent="0" algn="r">
              <a:spcBef>
                <a:spcPts val="0"/>
              </a:spcBef>
              <a:buNone/>
              <a:defRPr>
                <a:solidFill>
                  <a:srgbClr val="888888"/>
                </a:solidFill>
              </a:defRPr>
            </a:lvl5pPr>
            <a:lvl6pPr lvl="5" indent="0" algn="r">
              <a:spcBef>
                <a:spcPts val="0"/>
              </a:spcBef>
              <a:buNone/>
              <a:defRPr>
                <a:solidFill>
                  <a:srgbClr val="888888"/>
                </a:solidFill>
              </a:defRPr>
            </a:lvl6pPr>
            <a:lvl7pPr lvl="6" indent="0" algn="r">
              <a:spcBef>
                <a:spcPts val="0"/>
              </a:spcBef>
              <a:buNone/>
              <a:defRPr>
                <a:solidFill>
                  <a:srgbClr val="888888"/>
                </a:solidFill>
              </a:defRPr>
            </a:lvl7pPr>
            <a:lvl8pPr lvl="7" indent="0" algn="r">
              <a:spcBef>
                <a:spcPts val="0"/>
              </a:spcBef>
              <a:buNone/>
              <a:defRPr>
                <a:solidFill>
                  <a:srgbClr val="888888"/>
                </a:solidFill>
              </a:defRPr>
            </a:lvl8pPr>
            <a:lvl9pPr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Blank">
  <p:cSld name="Blank">
    <p:bg>
      <p:bgPr>
        <a:solidFill>
          <a:schemeClr val="lt1"/>
        </a:solidFill>
        <a:effectLst/>
      </p:bgPr>
    </p:bg>
    <p:spTree>
      <p:nvGrpSpPr>
        <p:cNvPr id="1" name="Shape 32"/>
        <p:cNvGrpSpPr/>
        <p:nvPr/>
      </p:nvGrpSpPr>
      <p:grpSpPr>
        <a:xfrm>
          <a:off x="0" y="0"/>
          <a:ext cx="0" cy="0"/>
          <a:chOff x="0" y="0"/>
          <a:chExt cx="0" cy="0"/>
        </a:xfrm>
      </p:grpSpPr>
      <p:pic>
        <p:nvPicPr>
          <p:cNvPr id="33" name="Google Shape;33;p47"/>
          <p:cNvPicPr preferRelativeResize="0"/>
          <p:nvPr/>
        </p:nvPicPr>
        <p:blipFill rotWithShape="1">
          <a:blip r:embed="rId2">
            <a:alphaModFix/>
          </a:blip>
          <a:srcRect/>
          <a:stretch/>
        </p:blipFill>
        <p:spPr>
          <a:xfrm>
            <a:off x="5865901" y="0"/>
            <a:ext cx="6326098" cy="6851903"/>
          </a:xfrm>
          <a:prstGeom prst="rect">
            <a:avLst/>
          </a:prstGeom>
          <a:noFill/>
          <a:ln>
            <a:noFill/>
          </a:ln>
        </p:spPr>
      </p:pic>
      <p:pic>
        <p:nvPicPr>
          <p:cNvPr id="34" name="Google Shape;34;p47"/>
          <p:cNvPicPr preferRelativeResize="0"/>
          <p:nvPr/>
        </p:nvPicPr>
        <p:blipFill rotWithShape="1">
          <a:blip r:embed="rId3">
            <a:alphaModFix/>
          </a:blip>
          <a:srcRect/>
          <a:stretch/>
        </p:blipFill>
        <p:spPr>
          <a:xfrm>
            <a:off x="7676388" y="288036"/>
            <a:ext cx="4122419" cy="673607"/>
          </a:xfrm>
          <a:prstGeom prst="rect">
            <a:avLst/>
          </a:prstGeom>
          <a:noFill/>
          <a:ln>
            <a:noFill/>
          </a:ln>
        </p:spPr>
      </p:pic>
      <p:sp>
        <p:nvSpPr>
          <p:cNvPr id="35" name="Google Shape;35;p47"/>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47"/>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47"/>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spAutoFit/>
          </a:bodyPr>
          <a:lstStyle>
            <a:lvl1pPr lvl="0" indent="0" algn="r">
              <a:spcBef>
                <a:spcPts val="0"/>
              </a:spcBef>
              <a:buNone/>
              <a:defRPr>
                <a:solidFill>
                  <a:srgbClr val="888888"/>
                </a:solidFill>
              </a:defRPr>
            </a:lvl1pPr>
            <a:lvl2pPr lvl="1" indent="0" algn="r">
              <a:spcBef>
                <a:spcPts val="0"/>
              </a:spcBef>
              <a:buNone/>
              <a:defRPr>
                <a:solidFill>
                  <a:srgbClr val="888888"/>
                </a:solidFill>
              </a:defRPr>
            </a:lvl2pPr>
            <a:lvl3pPr lvl="2" indent="0" algn="r">
              <a:spcBef>
                <a:spcPts val="0"/>
              </a:spcBef>
              <a:buNone/>
              <a:defRPr>
                <a:solidFill>
                  <a:srgbClr val="888888"/>
                </a:solidFill>
              </a:defRPr>
            </a:lvl3pPr>
            <a:lvl4pPr lvl="3" indent="0" algn="r">
              <a:spcBef>
                <a:spcPts val="0"/>
              </a:spcBef>
              <a:buNone/>
              <a:defRPr>
                <a:solidFill>
                  <a:srgbClr val="888888"/>
                </a:solidFill>
              </a:defRPr>
            </a:lvl4pPr>
            <a:lvl5pPr lvl="4" indent="0" algn="r">
              <a:spcBef>
                <a:spcPts val="0"/>
              </a:spcBef>
              <a:buNone/>
              <a:defRPr>
                <a:solidFill>
                  <a:srgbClr val="888888"/>
                </a:solidFill>
              </a:defRPr>
            </a:lvl5pPr>
            <a:lvl6pPr lvl="5" indent="0" algn="r">
              <a:spcBef>
                <a:spcPts val="0"/>
              </a:spcBef>
              <a:buNone/>
              <a:defRPr>
                <a:solidFill>
                  <a:srgbClr val="888888"/>
                </a:solidFill>
              </a:defRPr>
            </a:lvl6pPr>
            <a:lvl7pPr lvl="6" indent="0" algn="r">
              <a:spcBef>
                <a:spcPts val="0"/>
              </a:spcBef>
              <a:buNone/>
              <a:defRPr>
                <a:solidFill>
                  <a:srgbClr val="888888"/>
                </a:solidFill>
              </a:defRPr>
            </a:lvl7pPr>
            <a:lvl8pPr lvl="7" indent="0" algn="r">
              <a:spcBef>
                <a:spcPts val="0"/>
              </a:spcBef>
              <a:buNone/>
              <a:defRPr>
                <a:solidFill>
                  <a:srgbClr val="888888"/>
                </a:solidFill>
              </a:defRPr>
            </a:lvl8pPr>
            <a:lvl9pPr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8"/>
        <p:cNvGrpSpPr/>
        <p:nvPr/>
      </p:nvGrpSpPr>
      <p:grpSpPr>
        <a:xfrm>
          <a:off x="0" y="0"/>
          <a:ext cx="0" cy="0"/>
          <a:chOff x="0" y="0"/>
          <a:chExt cx="0" cy="0"/>
        </a:xfrm>
      </p:grpSpPr>
      <p:sp>
        <p:nvSpPr>
          <p:cNvPr id="39" name="Google Shape;39;p48"/>
          <p:cNvSpPr txBox="1">
            <a:spLocks noGrp="1"/>
          </p:cNvSpPr>
          <p:nvPr>
            <p:ph type="ctrTitle"/>
          </p:nvPr>
        </p:nvSpPr>
        <p:spPr>
          <a:xfrm>
            <a:off x="914400" y="2125980"/>
            <a:ext cx="10363200" cy="144018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4400" b="0" i="0">
                <a:solidFill>
                  <a:srgbClr val="C12C2E"/>
                </a:solidFill>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48"/>
          <p:cNvSpPr txBox="1">
            <a:spLocks noGrp="1"/>
          </p:cNvSpPr>
          <p:nvPr>
            <p:ph type="subTitle" idx="1"/>
          </p:nvPr>
        </p:nvSpPr>
        <p:spPr>
          <a:xfrm>
            <a:off x="1828800" y="3840480"/>
            <a:ext cx="8534400" cy="17145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2400" b="0" i="0">
                <a:solidFill>
                  <a:schemeClr val="dk1"/>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48"/>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48"/>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48"/>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spAutoFit/>
          </a:bodyPr>
          <a:lstStyle>
            <a:lvl1pPr lvl="0" indent="0" algn="r">
              <a:spcBef>
                <a:spcPts val="0"/>
              </a:spcBef>
              <a:buNone/>
              <a:defRPr>
                <a:solidFill>
                  <a:srgbClr val="888888"/>
                </a:solidFill>
              </a:defRPr>
            </a:lvl1pPr>
            <a:lvl2pPr lvl="1" indent="0" algn="r">
              <a:spcBef>
                <a:spcPts val="0"/>
              </a:spcBef>
              <a:buNone/>
              <a:defRPr>
                <a:solidFill>
                  <a:srgbClr val="888888"/>
                </a:solidFill>
              </a:defRPr>
            </a:lvl2pPr>
            <a:lvl3pPr lvl="2" indent="0" algn="r">
              <a:spcBef>
                <a:spcPts val="0"/>
              </a:spcBef>
              <a:buNone/>
              <a:defRPr>
                <a:solidFill>
                  <a:srgbClr val="888888"/>
                </a:solidFill>
              </a:defRPr>
            </a:lvl3pPr>
            <a:lvl4pPr lvl="3" indent="0" algn="r">
              <a:spcBef>
                <a:spcPts val="0"/>
              </a:spcBef>
              <a:buNone/>
              <a:defRPr>
                <a:solidFill>
                  <a:srgbClr val="888888"/>
                </a:solidFill>
              </a:defRPr>
            </a:lvl4pPr>
            <a:lvl5pPr lvl="4" indent="0" algn="r">
              <a:spcBef>
                <a:spcPts val="0"/>
              </a:spcBef>
              <a:buNone/>
              <a:defRPr>
                <a:solidFill>
                  <a:srgbClr val="888888"/>
                </a:solidFill>
              </a:defRPr>
            </a:lvl5pPr>
            <a:lvl6pPr lvl="5" indent="0" algn="r">
              <a:spcBef>
                <a:spcPts val="0"/>
              </a:spcBef>
              <a:buNone/>
              <a:defRPr>
                <a:solidFill>
                  <a:srgbClr val="888888"/>
                </a:solidFill>
              </a:defRPr>
            </a:lvl6pPr>
            <a:lvl7pPr lvl="6" indent="0" algn="r">
              <a:spcBef>
                <a:spcPts val="0"/>
              </a:spcBef>
              <a:buNone/>
              <a:defRPr>
                <a:solidFill>
                  <a:srgbClr val="888888"/>
                </a:solidFill>
              </a:defRPr>
            </a:lvl7pPr>
            <a:lvl8pPr lvl="7" indent="0" algn="r">
              <a:spcBef>
                <a:spcPts val="0"/>
              </a:spcBef>
              <a:buNone/>
              <a:defRPr>
                <a:solidFill>
                  <a:srgbClr val="888888"/>
                </a:solidFill>
              </a:defRPr>
            </a:lvl8pPr>
            <a:lvl9pPr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1"/>
        <p:cNvGrpSpPr/>
        <p:nvPr/>
      </p:nvGrpSpPr>
      <p:grpSpPr>
        <a:xfrm>
          <a:off x="0" y="0"/>
          <a:ext cx="0" cy="0"/>
          <a:chOff x="0" y="0"/>
          <a:chExt cx="0" cy="0"/>
        </a:xfrm>
      </p:grpSpPr>
      <p:sp>
        <p:nvSpPr>
          <p:cNvPr id="52" name="Google Shape;52;g2ecba0c605a_0_586"/>
          <p:cNvSpPr txBox="1">
            <a:spLocks noGrp="1"/>
          </p:cNvSpPr>
          <p:nvPr>
            <p:ph type="title"/>
          </p:nvPr>
        </p:nvSpPr>
        <p:spPr>
          <a:xfrm>
            <a:off x="916924" y="308070"/>
            <a:ext cx="10358100" cy="13005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sz="5000" b="1" i="0">
                <a:solidFill>
                  <a:srgbClr val="C12C2E"/>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3" name="Google Shape;53;g2ecba0c605a_0_586"/>
          <p:cNvSpPr txBox="1">
            <a:spLocks noGrp="1"/>
          </p:cNvSpPr>
          <p:nvPr>
            <p:ph type="body" idx="1"/>
          </p:nvPr>
        </p:nvSpPr>
        <p:spPr>
          <a:xfrm>
            <a:off x="916924" y="1838812"/>
            <a:ext cx="10264200" cy="3686100"/>
          </a:xfrm>
          <a:prstGeom prst="rect">
            <a:avLst/>
          </a:prstGeom>
          <a:noFill/>
          <a:ln>
            <a:noFill/>
          </a:ln>
        </p:spPr>
        <p:txBody>
          <a:bodyPr spcFirstLastPara="1" wrap="square" lIns="0" tIns="0" rIns="0" bIns="0" anchor="t" anchorCtr="0">
            <a:spAutoFit/>
          </a:bodyPr>
          <a:lstStyle>
            <a:lvl1pPr marL="457200" lvl="0" indent="-228600" algn="l" rtl="0">
              <a:spcBef>
                <a:spcPts val="0"/>
              </a:spcBef>
              <a:spcAft>
                <a:spcPts val="0"/>
              </a:spcAft>
              <a:buSzPts val="1400"/>
              <a:buNone/>
              <a:defRPr sz="2400" b="0" i="0">
                <a:solidFill>
                  <a:schemeClr val="dk1"/>
                </a:solidFill>
                <a:latin typeface="Calibri"/>
                <a:ea typeface="Calibri"/>
                <a:cs typeface="Calibri"/>
                <a:sym typeface="Calibri"/>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54" name="Google Shape;54;g2ecba0c605a_0_586"/>
          <p:cNvSpPr txBox="1">
            <a:spLocks noGrp="1"/>
          </p:cNvSpPr>
          <p:nvPr>
            <p:ph type="ftr" idx="11"/>
          </p:nvPr>
        </p:nvSpPr>
        <p:spPr>
          <a:xfrm>
            <a:off x="4145280" y="6377940"/>
            <a:ext cx="3901500" cy="342900"/>
          </a:xfrm>
          <a:prstGeom prst="rect">
            <a:avLst/>
          </a:prstGeom>
          <a:noFill/>
          <a:ln>
            <a:noFill/>
          </a:ln>
        </p:spPr>
        <p:txBody>
          <a:bodyPr spcFirstLastPara="1" wrap="square" lIns="0" tIns="0" rIns="0" bIns="0" anchor="t" anchorCtr="0">
            <a:spAutoFit/>
          </a:bodyPr>
          <a:lstStyle>
            <a:lvl1pPr lvl="0" algn="ctr" rtl="0">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5" name="Google Shape;55;g2ecba0c605a_0_586"/>
          <p:cNvSpPr txBox="1">
            <a:spLocks noGrp="1"/>
          </p:cNvSpPr>
          <p:nvPr>
            <p:ph type="dt" idx="10"/>
          </p:nvPr>
        </p:nvSpPr>
        <p:spPr>
          <a:xfrm>
            <a:off x="609600" y="6377940"/>
            <a:ext cx="2804100" cy="3429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6" name="Google Shape;56;g2ecba0c605a_0_586"/>
          <p:cNvSpPr txBox="1">
            <a:spLocks noGrp="1"/>
          </p:cNvSpPr>
          <p:nvPr>
            <p:ph type="sldNum" idx="12"/>
          </p:nvPr>
        </p:nvSpPr>
        <p:spPr>
          <a:xfrm>
            <a:off x="8778240" y="6377940"/>
            <a:ext cx="2804100" cy="277200"/>
          </a:xfrm>
          <a:prstGeom prst="rect">
            <a:avLst/>
          </a:prstGeom>
          <a:noFill/>
          <a:ln>
            <a:noFill/>
          </a:ln>
        </p:spPr>
        <p:txBody>
          <a:bodyPr spcFirstLastPara="1" wrap="square" lIns="0" tIns="0" rIns="0" bIns="0" anchor="t" anchorCtr="0">
            <a:spAutoFit/>
          </a:bodyPr>
          <a:lstStyle>
            <a:lvl1pPr lvl="0" indent="0" algn="r" rtl="0">
              <a:spcBef>
                <a:spcPts val="0"/>
              </a:spcBef>
              <a:buNone/>
              <a:defRPr>
                <a:solidFill>
                  <a:srgbClr val="888888"/>
                </a:solidFill>
              </a:defRPr>
            </a:lvl1pPr>
            <a:lvl2pPr lvl="1" indent="0" algn="r" rtl="0">
              <a:spcBef>
                <a:spcPts val="0"/>
              </a:spcBef>
              <a:buNone/>
              <a:defRPr>
                <a:solidFill>
                  <a:srgbClr val="888888"/>
                </a:solidFill>
              </a:defRPr>
            </a:lvl2pPr>
            <a:lvl3pPr lvl="2" indent="0" algn="r" rtl="0">
              <a:spcBef>
                <a:spcPts val="0"/>
              </a:spcBef>
              <a:buNone/>
              <a:defRPr>
                <a:solidFill>
                  <a:srgbClr val="888888"/>
                </a:solidFill>
              </a:defRPr>
            </a:lvl3pPr>
            <a:lvl4pPr lvl="3" indent="0" algn="r" rtl="0">
              <a:spcBef>
                <a:spcPts val="0"/>
              </a:spcBef>
              <a:buNone/>
              <a:defRPr>
                <a:solidFill>
                  <a:srgbClr val="888888"/>
                </a:solidFill>
              </a:defRPr>
            </a:lvl4pPr>
            <a:lvl5pPr lvl="4" indent="0" algn="r" rtl="0">
              <a:spcBef>
                <a:spcPts val="0"/>
              </a:spcBef>
              <a:buNone/>
              <a:defRPr>
                <a:solidFill>
                  <a:srgbClr val="888888"/>
                </a:solidFill>
              </a:defRPr>
            </a:lvl5pPr>
            <a:lvl6pPr lvl="5" indent="0" algn="r" rtl="0">
              <a:spcBef>
                <a:spcPts val="0"/>
              </a:spcBef>
              <a:buNone/>
              <a:defRPr>
                <a:solidFill>
                  <a:srgbClr val="888888"/>
                </a:solidFill>
              </a:defRPr>
            </a:lvl6pPr>
            <a:lvl7pPr lvl="6" indent="0" algn="r" rtl="0">
              <a:spcBef>
                <a:spcPts val="0"/>
              </a:spcBef>
              <a:buNone/>
              <a:defRPr>
                <a:solidFill>
                  <a:srgbClr val="888888"/>
                </a:solidFill>
              </a:defRPr>
            </a:lvl7pPr>
            <a:lvl8pPr lvl="7" indent="0" algn="r" rtl="0">
              <a:spcBef>
                <a:spcPts val="0"/>
              </a:spcBef>
              <a:buNone/>
              <a:defRPr>
                <a:solidFill>
                  <a:srgbClr val="888888"/>
                </a:solidFill>
              </a:defRPr>
            </a:lvl8pPr>
            <a:lvl9pPr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le Only">
  <p:cSld name="Title Only">
    <p:bg>
      <p:bgPr>
        <a:solidFill>
          <a:schemeClr val="lt1"/>
        </a:solidFill>
        <a:effectLst/>
      </p:bgPr>
    </p:bg>
    <p:spTree>
      <p:nvGrpSpPr>
        <p:cNvPr id="1" name="Shape 57"/>
        <p:cNvGrpSpPr/>
        <p:nvPr/>
      </p:nvGrpSpPr>
      <p:grpSpPr>
        <a:xfrm>
          <a:off x="0" y="0"/>
          <a:ext cx="0" cy="0"/>
          <a:chOff x="0" y="0"/>
          <a:chExt cx="0" cy="0"/>
        </a:xfrm>
      </p:grpSpPr>
      <p:pic>
        <p:nvPicPr>
          <p:cNvPr id="58" name="Google Shape;58;g2ecba0c605a_0_592"/>
          <p:cNvPicPr preferRelativeResize="0"/>
          <p:nvPr/>
        </p:nvPicPr>
        <p:blipFill rotWithShape="1">
          <a:blip r:embed="rId2">
            <a:alphaModFix/>
          </a:blip>
          <a:srcRect/>
          <a:stretch/>
        </p:blipFill>
        <p:spPr>
          <a:xfrm>
            <a:off x="5340095" y="0"/>
            <a:ext cx="6851902" cy="6851902"/>
          </a:xfrm>
          <a:prstGeom prst="rect">
            <a:avLst/>
          </a:prstGeom>
          <a:noFill/>
          <a:ln>
            <a:noFill/>
          </a:ln>
        </p:spPr>
      </p:pic>
      <p:pic>
        <p:nvPicPr>
          <p:cNvPr id="59" name="Google Shape;59;g2ecba0c605a_0_592"/>
          <p:cNvPicPr preferRelativeResize="0"/>
          <p:nvPr/>
        </p:nvPicPr>
        <p:blipFill rotWithShape="1">
          <a:blip r:embed="rId3">
            <a:alphaModFix/>
          </a:blip>
          <a:srcRect/>
          <a:stretch/>
        </p:blipFill>
        <p:spPr>
          <a:xfrm>
            <a:off x="7676388" y="288036"/>
            <a:ext cx="4122419" cy="673607"/>
          </a:xfrm>
          <a:prstGeom prst="rect">
            <a:avLst/>
          </a:prstGeom>
          <a:noFill/>
          <a:ln>
            <a:noFill/>
          </a:ln>
        </p:spPr>
      </p:pic>
      <p:sp>
        <p:nvSpPr>
          <p:cNvPr id="60" name="Google Shape;60;g2ecba0c605a_0_592"/>
          <p:cNvSpPr txBox="1">
            <a:spLocks noGrp="1"/>
          </p:cNvSpPr>
          <p:nvPr>
            <p:ph type="title"/>
          </p:nvPr>
        </p:nvSpPr>
        <p:spPr>
          <a:xfrm>
            <a:off x="916924" y="308070"/>
            <a:ext cx="10358100" cy="13005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sz="5000" b="1" i="0">
                <a:solidFill>
                  <a:srgbClr val="C12C2E"/>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1" name="Google Shape;61;g2ecba0c605a_0_592"/>
          <p:cNvSpPr txBox="1">
            <a:spLocks noGrp="1"/>
          </p:cNvSpPr>
          <p:nvPr>
            <p:ph type="ftr" idx="11"/>
          </p:nvPr>
        </p:nvSpPr>
        <p:spPr>
          <a:xfrm>
            <a:off x="4145280" y="6377940"/>
            <a:ext cx="3901500" cy="342900"/>
          </a:xfrm>
          <a:prstGeom prst="rect">
            <a:avLst/>
          </a:prstGeom>
          <a:noFill/>
          <a:ln>
            <a:noFill/>
          </a:ln>
        </p:spPr>
        <p:txBody>
          <a:bodyPr spcFirstLastPara="1" wrap="square" lIns="0" tIns="0" rIns="0" bIns="0" anchor="t" anchorCtr="0">
            <a:spAutoFit/>
          </a:bodyPr>
          <a:lstStyle>
            <a:lvl1pPr lvl="0" algn="ctr" rtl="0">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2" name="Google Shape;62;g2ecba0c605a_0_592"/>
          <p:cNvSpPr txBox="1">
            <a:spLocks noGrp="1"/>
          </p:cNvSpPr>
          <p:nvPr>
            <p:ph type="dt" idx="10"/>
          </p:nvPr>
        </p:nvSpPr>
        <p:spPr>
          <a:xfrm>
            <a:off x="609600" y="6377940"/>
            <a:ext cx="2804100" cy="3429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3" name="Google Shape;63;g2ecba0c605a_0_592"/>
          <p:cNvSpPr txBox="1">
            <a:spLocks noGrp="1"/>
          </p:cNvSpPr>
          <p:nvPr>
            <p:ph type="sldNum" idx="12"/>
          </p:nvPr>
        </p:nvSpPr>
        <p:spPr>
          <a:xfrm>
            <a:off x="8778240" y="6377940"/>
            <a:ext cx="2804100" cy="277200"/>
          </a:xfrm>
          <a:prstGeom prst="rect">
            <a:avLst/>
          </a:prstGeom>
          <a:noFill/>
          <a:ln>
            <a:noFill/>
          </a:ln>
        </p:spPr>
        <p:txBody>
          <a:bodyPr spcFirstLastPara="1" wrap="square" lIns="0" tIns="0" rIns="0" bIns="0" anchor="t" anchorCtr="0">
            <a:spAutoFit/>
          </a:bodyPr>
          <a:lstStyle>
            <a:lvl1pPr lvl="0" indent="0" algn="r" rtl="0">
              <a:spcBef>
                <a:spcPts val="0"/>
              </a:spcBef>
              <a:buNone/>
              <a:defRPr>
                <a:solidFill>
                  <a:srgbClr val="888888"/>
                </a:solidFill>
              </a:defRPr>
            </a:lvl1pPr>
            <a:lvl2pPr lvl="1" indent="0" algn="r" rtl="0">
              <a:spcBef>
                <a:spcPts val="0"/>
              </a:spcBef>
              <a:buNone/>
              <a:defRPr>
                <a:solidFill>
                  <a:srgbClr val="888888"/>
                </a:solidFill>
              </a:defRPr>
            </a:lvl2pPr>
            <a:lvl3pPr lvl="2" indent="0" algn="r" rtl="0">
              <a:spcBef>
                <a:spcPts val="0"/>
              </a:spcBef>
              <a:buNone/>
              <a:defRPr>
                <a:solidFill>
                  <a:srgbClr val="888888"/>
                </a:solidFill>
              </a:defRPr>
            </a:lvl3pPr>
            <a:lvl4pPr lvl="3" indent="0" algn="r" rtl="0">
              <a:spcBef>
                <a:spcPts val="0"/>
              </a:spcBef>
              <a:buNone/>
              <a:defRPr>
                <a:solidFill>
                  <a:srgbClr val="888888"/>
                </a:solidFill>
              </a:defRPr>
            </a:lvl4pPr>
            <a:lvl5pPr lvl="4" indent="0" algn="r" rtl="0">
              <a:spcBef>
                <a:spcPts val="0"/>
              </a:spcBef>
              <a:buNone/>
              <a:defRPr>
                <a:solidFill>
                  <a:srgbClr val="888888"/>
                </a:solidFill>
              </a:defRPr>
            </a:lvl5pPr>
            <a:lvl6pPr lvl="5" indent="0" algn="r" rtl="0">
              <a:spcBef>
                <a:spcPts val="0"/>
              </a:spcBef>
              <a:buNone/>
              <a:defRPr>
                <a:solidFill>
                  <a:srgbClr val="888888"/>
                </a:solidFill>
              </a:defRPr>
            </a:lvl6pPr>
            <a:lvl7pPr lvl="6" indent="0" algn="r" rtl="0">
              <a:spcBef>
                <a:spcPts val="0"/>
              </a:spcBef>
              <a:buNone/>
              <a:defRPr>
                <a:solidFill>
                  <a:srgbClr val="888888"/>
                </a:solidFill>
              </a:defRPr>
            </a:lvl7pPr>
            <a:lvl8pPr lvl="7" indent="0" algn="r" rtl="0">
              <a:spcBef>
                <a:spcPts val="0"/>
              </a:spcBef>
              <a:buNone/>
              <a:defRPr>
                <a:solidFill>
                  <a:srgbClr val="888888"/>
                </a:solidFill>
              </a:defRPr>
            </a:lvl8pPr>
            <a:lvl9pPr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64"/>
        <p:cNvGrpSpPr/>
        <p:nvPr/>
      </p:nvGrpSpPr>
      <p:grpSpPr>
        <a:xfrm>
          <a:off x="0" y="0"/>
          <a:ext cx="0" cy="0"/>
          <a:chOff x="0" y="0"/>
          <a:chExt cx="0" cy="0"/>
        </a:xfrm>
      </p:grpSpPr>
      <p:sp>
        <p:nvSpPr>
          <p:cNvPr id="65" name="Google Shape;65;g2ecba0c605a_0_599"/>
          <p:cNvSpPr txBox="1">
            <a:spLocks noGrp="1"/>
          </p:cNvSpPr>
          <p:nvPr>
            <p:ph type="ftr" idx="11"/>
          </p:nvPr>
        </p:nvSpPr>
        <p:spPr>
          <a:xfrm>
            <a:off x="4145280" y="6377940"/>
            <a:ext cx="3901500" cy="342900"/>
          </a:xfrm>
          <a:prstGeom prst="rect">
            <a:avLst/>
          </a:prstGeom>
          <a:noFill/>
          <a:ln>
            <a:noFill/>
          </a:ln>
        </p:spPr>
        <p:txBody>
          <a:bodyPr spcFirstLastPara="1" wrap="square" lIns="0" tIns="0" rIns="0" bIns="0" anchor="t" anchorCtr="0">
            <a:spAutoFit/>
          </a:bodyPr>
          <a:lstStyle>
            <a:lvl1pPr lvl="0" algn="ctr" rtl="0">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6" name="Google Shape;66;g2ecba0c605a_0_599"/>
          <p:cNvSpPr txBox="1">
            <a:spLocks noGrp="1"/>
          </p:cNvSpPr>
          <p:nvPr>
            <p:ph type="dt" idx="10"/>
          </p:nvPr>
        </p:nvSpPr>
        <p:spPr>
          <a:xfrm>
            <a:off x="609600" y="6377940"/>
            <a:ext cx="2804100" cy="3429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7" name="Google Shape;67;g2ecba0c605a_0_599"/>
          <p:cNvSpPr txBox="1">
            <a:spLocks noGrp="1"/>
          </p:cNvSpPr>
          <p:nvPr>
            <p:ph type="sldNum" idx="12"/>
          </p:nvPr>
        </p:nvSpPr>
        <p:spPr>
          <a:xfrm>
            <a:off x="8778240" y="6377940"/>
            <a:ext cx="2804100" cy="277200"/>
          </a:xfrm>
          <a:prstGeom prst="rect">
            <a:avLst/>
          </a:prstGeom>
          <a:noFill/>
          <a:ln>
            <a:noFill/>
          </a:ln>
        </p:spPr>
        <p:txBody>
          <a:bodyPr spcFirstLastPara="1" wrap="square" lIns="0" tIns="0" rIns="0" bIns="0" anchor="t" anchorCtr="0">
            <a:spAutoFit/>
          </a:bodyPr>
          <a:lstStyle>
            <a:lvl1pPr lvl="0" indent="0" algn="r" rtl="0">
              <a:spcBef>
                <a:spcPts val="0"/>
              </a:spcBef>
              <a:buNone/>
              <a:defRPr>
                <a:solidFill>
                  <a:srgbClr val="888888"/>
                </a:solidFill>
              </a:defRPr>
            </a:lvl1pPr>
            <a:lvl2pPr lvl="1" indent="0" algn="r" rtl="0">
              <a:spcBef>
                <a:spcPts val="0"/>
              </a:spcBef>
              <a:buNone/>
              <a:defRPr>
                <a:solidFill>
                  <a:srgbClr val="888888"/>
                </a:solidFill>
              </a:defRPr>
            </a:lvl2pPr>
            <a:lvl3pPr lvl="2" indent="0" algn="r" rtl="0">
              <a:spcBef>
                <a:spcPts val="0"/>
              </a:spcBef>
              <a:buNone/>
              <a:defRPr>
                <a:solidFill>
                  <a:srgbClr val="888888"/>
                </a:solidFill>
              </a:defRPr>
            </a:lvl3pPr>
            <a:lvl4pPr lvl="3" indent="0" algn="r" rtl="0">
              <a:spcBef>
                <a:spcPts val="0"/>
              </a:spcBef>
              <a:buNone/>
              <a:defRPr>
                <a:solidFill>
                  <a:srgbClr val="888888"/>
                </a:solidFill>
              </a:defRPr>
            </a:lvl4pPr>
            <a:lvl5pPr lvl="4" indent="0" algn="r" rtl="0">
              <a:spcBef>
                <a:spcPts val="0"/>
              </a:spcBef>
              <a:buNone/>
              <a:defRPr>
                <a:solidFill>
                  <a:srgbClr val="888888"/>
                </a:solidFill>
              </a:defRPr>
            </a:lvl5pPr>
            <a:lvl6pPr lvl="5" indent="0" algn="r" rtl="0">
              <a:spcBef>
                <a:spcPts val="0"/>
              </a:spcBef>
              <a:buNone/>
              <a:defRPr>
                <a:solidFill>
                  <a:srgbClr val="888888"/>
                </a:solidFill>
              </a:defRPr>
            </a:lvl6pPr>
            <a:lvl7pPr lvl="6" indent="0" algn="r" rtl="0">
              <a:spcBef>
                <a:spcPts val="0"/>
              </a:spcBef>
              <a:buNone/>
              <a:defRPr>
                <a:solidFill>
                  <a:srgbClr val="888888"/>
                </a:solidFill>
              </a:defRPr>
            </a:lvl7pPr>
            <a:lvl8pPr lvl="7" indent="0" algn="r" rtl="0">
              <a:spcBef>
                <a:spcPts val="0"/>
              </a:spcBef>
              <a:buNone/>
              <a:defRPr>
                <a:solidFill>
                  <a:srgbClr val="888888"/>
                </a:solidFill>
              </a:defRPr>
            </a:lvl8pPr>
            <a:lvl9pPr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wo Content">
  <p:cSld name="Two Content">
    <p:bg>
      <p:bgPr>
        <a:solidFill>
          <a:schemeClr val="lt1"/>
        </a:solidFill>
        <a:effectLst/>
      </p:bgPr>
    </p:bg>
    <p:spTree>
      <p:nvGrpSpPr>
        <p:cNvPr id="1" name="Shape 68"/>
        <p:cNvGrpSpPr/>
        <p:nvPr/>
      </p:nvGrpSpPr>
      <p:grpSpPr>
        <a:xfrm>
          <a:off x="0" y="0"/>
          <a:ext cx="0" cy="0"/>
          <a:chOff x="0" y="0"/>
          <a:chExt cx="0" cy="0"/>
        </a:xfrm>
      </p:grpSpPr>
      <p:pic>
        <p:nvPicPr>
          <p:cNvPr id="69" name="Google Shape;69;g2ecba0c605a_0_603"/>
          <p:cNvPicPr preferRelativeResize="0"/>
          <p:nvPr/>
        </p:nvPicPr>
        <p:blipFill rotWithShape="1">
          <a:blip r:embed="rId2">
            <a:alphaModFix/>
          </a:blip>
          <a:srcRect/>
          <a:stretch/>
        </p:blipFill>
        <p:spPr>
          <a:xfrm>
            <a:off x="0" y="5841491"/>
            <a:ext cx="12191996" cy="1016508"/>
          </a:xfrm>
          <a:prstGeom prst="rect">
            <a:avLst/>
          </a:prstGeom>
          <a:noFill/>
          <a:ln>
            <a:noFill/>
          </a:ln>
        </p:spPr>
      </p:pic>
      <p:sp>
        <p:nvSpPr>
          <p:cNvPr id="70" name="Google Shape;70;g2ecba0c605a_0_603"/>
          <p:cNvSpPr/>
          <p:nvPr/>
        </p:nvSpPr>
        <p:spPr>
          <a:xfrm>
            <a:off x="75438" y="1562860"/>
            <a:ext cx="5283835" cy="2967354"/>
          </a:xfrm>
          <a:custGeom>
            <a:avLst/>
            <a:gdLst/>
            <a:ahLst/>
            <a:cxnLst/>
            <a:rect l="l" t="t" r="r" b="b"/>
            <a:pathLst>
              <a:path w="5283835" h="2967354" extrusionOk="0">
                <a:moveTo>
                  <a:pt x="3800094" y="0"/>
                </a:moveTo>
                <a:lnTo>
                  <a:pt x="3800094" y="741807"/>
                </a:lnTo>
                <a:lnTo>
                  <a:pt x="0" y="741807"/>
                </a:lnTo>
                <a:lnTo>
                  <a:pt x="0" y="2225421"/>
                </a:lnTo>
                <a:lnTo>
                  <a:pt x="3800094" y="2225421"/>
                </a:lnTo>
                <a:lnTo>
                  <a:pt x="3800094" y="2967228"/>
                </a:lnTo>
                <a:lnTo>
                  <a:pt x="5283708" y="1483614"/>
                </a:lnTo>
                <a:lnTo>
                  <a:pt x="3800094" y="0"/>
                </a:lnTo>
                <a:close/>
              </a:path>
            </a:pathLst>
          </a:custGeom>
          <a:solidFill>
            <a:srgbClr val="AC151B"/>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1" name="Google Shape;71;g2ecba0c605a_0_603"/>
          <p:cNvSpPr/>
          <p:nvPr/>
        </p:nvSpPr>
        <p:spPr>
          <a:xfrm>
            <a:off x="75438" y="1562860"/>
            <a:ext cx="5283835" cy="2967354"/>
          </a:xfrm>
          <a:custGeom>
            <a:avLst/>
            <a:gdLst/>
            <a:ahLst/>
            <a:cxnLst/>
            <a:rect l="l" t="t" r="r" b="b"/>
            <a:pathLst>
              <a:path w="5283835" h="2967354" extrusionOk="0">
                <a:moveTo>
                  <a:pt x="0" y="741807"/>
                </a:moveTo>
                <a:lnTo>
                  <a:pt x="3800094" y="741807"/>
                </a:lnTo>
                <a:lnTo>
                  <a:pt x="3800094" y="0"/>
                </a:lnTo>
                <a:lnTo>
                  <a:pt x="5283708" y="1483614"/>
                </a:lnTo>
                <a:lnTo>
                  <a:pt x="3800094" y="2967228"/>
                </a:lnTo>
                <a:lnTo>
                  <a:pt x="3800094" y="2225421"/>
                </a:lnTo>
                <a:lnTo>
                  <a:pt x="0" y="2225421"/>
                </a:lnTo>
                <a:lnTo>
                  <a:pt x="0" y="741807"/>
                </a:lnTo>
                <a:close/>
              </a:path>
            </a:pathLst>
          </a:custGeom>
          <a:noFill/>
          <a:ln w="25400" cap="flat" cmpd="sng">
            <a:solidFill>
              <a:srgbClr val="7C1013"/>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2" name="Google Shape;72;g2ecba0c605a_0_603"/>
          <p:cNvSpPr txBox="1">
            <a:spLocks noGrp="1"/>
          </p:cNvSpPr>
          <p:nvPr>
            <p:ph type="title"/>
          </p:nvPr>
        </p:nvSpPr>
        <p:spPr>
          <a:xfrm>
            <a:off x="916924" y="308070"/>
            <a:ext cx="10358100" cy="13005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sz="5000" b="1" i="0">
                <a:solidFill>
                  <a:srgbClr val="C12C2E"/>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3" name="Google Shape;73;g2ecba0c605a_0_603"/>
          <p:cNvSpPr txBox="1">
            <a:spLocks noGrp="1"/>
          </p:cNvSpPr>
          <p:nvPr>
            <p:ph type="body" idx="1"/>
          </p:nvPr>
        </p:nvSpPr>
        <p:spPr>
          <a:xfrm>
            <a:off x="609600" y="1577340"/>
            <a:ext cx="5303400" cy="4526400"/>
          </a:xfrm>
          <a:prstGeom prst="rect">
            <a:avLst/>
          </a:prstGeom>
          <a:noFill/>
          <a:ln>
            <a:noFill/>
          </a:ln>
        </p:spPr>
        <p:txBody>
          <a:bodyPr spcFirstLastPara="1" wrap="square" lIns="0" tIns="0" rIns="0" bIns="0" anchor="t" anchorCtr="0">
            <a:sp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74" name="Google Shape;74;g2ecba0c605a_0_603"/>
          <p:cNvSpPr txBox="1">
            <a:spLocks noGrp="1"/>
          </p:cNvSpPr>
          <p:nvPr>
            <p:ph type="body" idx="2"/>
          </p:nvPr>
        </p:nvSpPr>
        <p:spPr>
          <a:xfrm>
            <a:off x="6278880" y="1577340"/>
            <a:ext cx="5303400" cy="4526400"/>
          </a:xfrm>
          <a:prstGeom prst="rect">
            <a:avLst/>
          </a:prstGeom>
          <a:noFill/>
          <a:ln>
            <a:noFill/>
          </a:ln>
        </p:spPr>
        <p:txBody>
          <a:bodyPr spcFirstLastPara="1" wrap="square" lIns="0" tIns="0" rIns="0" bIns="0" anchor="t" anchorCtr="0">
            <a:sp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75" name="Google Shape;75;g2ecba0c605a_0_603"/>
          <p:cNvSpPr txBox="1">
            <a:spLocks noGrp="1"/>
          </p:cNvSpPr>
          <p:nvPr>
            <p:ph type="ftr" idx="11"/>
          </p:nvPr>
        </p:nvSpPr>
        <p:spPr>
          <a:xfrm>
            <a:off x="4145280" y="6377940"/>
            <a:ext cx="3901500" cy="342900"/>
          </a:xfrm>
          <a:prstGeom prst="rect">
            <a:avLst/>
          </a:prstGeom>
          <a:noFill/>
          <a:ln>
            <a:noFill/>
          </a:ln>
        </p:spPr>
        <p:txBody>
          <a:bodyPr spcFirstLastPara="1" wrap="square" lIns="0" tIns="0" rIns="0" bIns="0" anchor="t" anchorCtr="0">
            <a:spAutoFit/>
          </a:bodyPr>
          <a:lstStyle>
            <a:lvl1pPr lvl="0" algn="ctr" rtl="0">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6" name="Google Shape;76;g2ecba0c605a_0_603"/>
          <p:cNvSpPr txBox="1">
            <a:spLocks noGrp="1"/>
          </p:cNvSpPr>
          <p:nvPr>
            <p:ph type="dt" idx="10"/>
          </p:nvPr>
        </p:nvSpPr>
        <p:spPr>
          <a:xfrm>
            <a:off x="609600" y="6377940"/>
            <a:ext cx="2804100" cy="3429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7" name="Google Shape;77;g2ecba0c605a_0_603"/>
          <p:cNvSpPr txBox="1">
            <a:spLocks noGrp="1"/>
          </p:cNvSpPr>
          <p:nvPr>
            <p:ph type="sldNum" idx="12"/>
          </p:nvPr>
        </p:nvSpPr>
        <p:spPr>
          <a:xfrm>
            <a:off x="8778240" y="6377940"/>
            <a:ext cx="2804100" cy="277200"/>
          </a:xfrm>
          <a:prstGeom prst="rect">
            <a:avLst/>
          </a:prstGeom>
          <a:noFill/>
          <a:ln>
            <a:noFill/>
          </a:ln>
        </p:spPr>
        <p:txBody>
          <a:bodyPr spcFirstLastPara="1" wrap="square" lIns="0" tIns="0" rIns="0" bIns="0" anchor="t" anchorCtr="0">
            <a:spAutoFit/>
          </a:bodyPr>
          <a:lstStyle>
            <a:lvl1pPr lvl="0" indent="0" algn="r" rtl="0">
              <a:spcBef>
                <a:spcPts val="0"/>
              </a:spcBef>
              <a:buNone/>
              <a:defRPr>
                <a:solidFill>
                  <a:srgbClr val="888888"/>
                </a:solidFill>
              </a:defRPr>
            </a:lvl1pPr>
            <a:lvl2pPr lvl="1" indent="0" algn="r" rtl="0">
              <a:spcBef>
                <a:spcPts val="0"/>
              </a:spcBef>
              <a:buNone/>
              <a:defRPr>
                <a:solidFill>
                  <a:srgbClr val="888888"/>
                </a:solidFill>
              </a:defRPr>
            </a:lvl2pPr>
            <a:lvl3pPr lvl="2" indent="0" algn="r" rtl="0">
              <a:spcBef>
                <a:spcPts val="0"/>
              </a:spcBef>
              <a:buNone/>
              <a:defRPr>
                <a:solidFill>
                  <a:srgbClr val="888888"/>
                </a:solidFill>
              </a:defRPr>
            </a:lvl3pPr>
            <a:lvl4pPr lvl="3" indent="0" algn="r" rtl="0">
              <a:spcBef>
                <a:spcPts val="0"/>
              </a:spcBef>
              <a:buNone/>
              <a:defRPr>
                <a:solidFill>
                  <a:srgbClr val="888888"/>
                </a:solidFill>
              </a:defRPr>
            </a:lvl4pPr>
            <a:lvl5pPr lvl="4" indent="0" algn="r" rtl="0">
              <a:spcBef>
                <a:spcPts val="0"/>
              </a:spcBef>
              <a:buNone/>
              <a:defRPr>
                <a:solidFill>
                  <a:srgbClr val="888888"/>
                </a:solidFill>
              </a:defRPr>
            </a:lvl5pPr>
            <a:lvl6pPr lvl="5" indent="0" algn="r" rtl="0">
              <a:spcBef>
                <a:spcPts val="0"/>
              </a:spcBef>
              <a:buNone/>
              <a:defRPr>
                <a:solidFill>
                  <a:srgbClr val="888888"/>
                </a:solidFill>
              </a:defRPr>
            </a:lvl6pPr>
            <a:lvl7pPr lvl="6" indent="0" algn="r" rtl="0">
              <a:spcBef>
                <a:spcPts val="0"/>
              </a:spcBef>
              <a:buNone/>
              <a:defRPr>
                <a:solidFill>
                  <a:srgbClr val="888888"/>
                </a:solidFill>
              </a:defRPr>
            </a:lvl7pPr>
            <a:lvl8pPr lvl="7" indent="0" algn="r" rtl="0">
              <a:spcBef>
                <a:spcPts val="0"/>
              </a:spcBef>
              <a:buNone/>
              <a:defRPr>
                <a:solidFill>
                  <a:srgbClr val="888888"/>
                </a:solidFill>
              </a:defRPr>
            </a:lvl8pPr>
            <a:lvl9pPr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4.jp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jp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4.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43"/>
          <p:cNvPicPr preferRelativeResize="0"/>
          <p:nvPr/>
        </p:nvPicPr>
        <p:blipFill rotWithShape="1">
          <a:blip r:embed="rId7">
            <a:alphaModFix/>
          </a:blip>
          <a:srcRect/>
          <a:stretch/>
        </p:blipFill>
        <p:spPr>
          <a:xfrm>
            <a:off x="0" y="5841491"/>
            <a:ext cx="12191999" cy="1016507"/>
          </a:xfrm>
          <a:prstGeom prst="rect">
            <a:avLst/>
          </a:prstGeom>
          <a:noFill/>
          <a:ln>
            <a:noFill/>
          </a:ln>
        </p:spPr>
      </p:pic>
      <p:sp>
        <p:nvSpPr>
          <p:cNvPr id="7" name="Google Shape;7;p43"/>
          <p:cNvSpPr txBox="1">
            <a:spLocks noGrp="1"/>
          </p:cNvSpPr>
          <p:nvPr>
            <p:ph type="title"/>
          </p:nvPr>
        </p:nvSpPr>
        <p:spPr>
          <a:xfrm>
            <a:off x="778452" y="222101"/>
            <a:ext cx="10635094" cy="1096645"/>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4400" b="0" i="0" u="none" strike="noStrike" cap="none">
                <a:solidFill>
                  <a:srgbClr val="C12C2E"/>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 name="Google Shape;8;p43"/>
          <p:cNvSpPr txBox="1">
            <a:spLocks noGrp="1"/>
          </p:cNvSpPr>
          <p:nvPr>
            <p:ph type="body" idx="1"/>
          </p:nvPr>
        </p:nvSpPr>
        <p:spPr>
          <a:xfrm>
            <a:off x="916939" y="1449730"/>
            <a:ext cx="10334625" cy="4314190"/>
          </a:xfrm>
          <a:prstGeom prst="rect">
            <a:avLst/>
          </a:prstGeom>
          <a:noFill/>
          <a:ln>
            <a:noFill/>
          </a:ln>
        </p:spPr>
        <p:txBody>
          <a:bodyPr spcFirstLastPara="1" wrap="square" lIns="0" tIns="0" rIns="0" bIns="0" anchor="t" anchorCtr="0">
            <a:spAutoFit/>
          </a:bodyPr>
          <a:lstStyle>
            <a:lvl1pPr marL="457200" marR="0" lvl="0" indent="-228600"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9" name="Google Shape;9;p43"/>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sz="1800">
                <a:solidFill>
                  <a:srgbClr val="888888"/>
                </a:solidFi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 name="Google Shape;10;p43"/>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1800">
                <a:solidFill>
                  <a:srgbClr val="888888"/>
                </a:solidFi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3"/>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spAutoFit/>
          </a:bodyPr>
          <a:lstStyle>
            <a:lvl1pPr lvl="0" indent="0" algn="r">
              <a:spcBef>
                <a:spcPts val="0"/>
              </a:spcBef>
              <a:buNone/>
              <a:defRPr sz="1800">
                <a:solidFill>
                  <a:srgbClr val="888888"/>
                </a:solidFill>
              </a:defRPr>
            </a:lvl1pPr>
            <a:lvl2pPr lvl="1" indent="0" algn="r">
              <a:spcBef>
                <a:spcPts val="0"/>
              </a:spcBef>
              <a:buNone/>
              <a:defRPr sz="1800">
                <a:solidFill>
                  <a:srgbClr val="888888"/>
                </a:solidFill>
              </a:defRPr>
            </a:lvl2pPr>
            <a:lvl3pPr lvl="2" indent="0" algn="r">
              <a:spcBef>
                <a:spcPts val="0"/>
              </a:spcBef>
              <a:buNone/>
              <a:defRPr sz="1800">
                <a:solidFill>
                  <a:srgbClr val="888888"/>
                </a:solidFill>
              </a:defRPr>
            </a:lvl3pPr>
            <a:lvl4pPr lvl="3" indent="0" algn="r">
              <a:spcBef>
                <a:spcPts val="0"/>
              </a:spcBef>
              <a:buNone/>
              <a:defRPr sz="1800">
                <a:solidFill>
                  <a:srgbClr val="888888"/>
                </a:solidFill>
              </a:defRPr>
            </a:lvl4pPr>
            <a:lvl5pPr lvl="4" indent="0" algn="r">
              <a:spcBef>
                <a:spcPts val="0"/>
              </a:spcBef>
              <a:buNone/>
              <a:defRPr sz="1800">
                <a:solidFill>
                  <a:srgbClr val="888888"/>
                </a:solidFill>
              </a:defRPr>
            </a:lvl5pPr>
            <a:lvl6pPr lvl="5" indent="0" algn="r">
              <a:spcBef>
                <a:spcPts val="0"/>
              </a:spcBef>
              <a:buNone/>
              <a:defRPr sz="1800">
                <a:solidFill>
                  <a:srgbClr val="888888"/>
                </a:solidFill>
              </a:defRPr>
            </a:lvl6pPr>
            <a:lvl7pPr lvl="6" indent="0" algn="r">
              <a:spcBef>
                <a:spcPts val="0"/>
              </a:spcBef>
              <a:buNone/>
              <a:defRPr sz="1800">
                <a:solidFill>
                  <a:srgbClr val="888888"/>
                </a:solidFill>
              </a:defRPr>
            </a:lvl7pPr>
            <a:lvl8pPr lvl="7" indent="0" algn="r">
              <a:spcBef>
                <a:spcPts val="0"/>
              </a:spcBef>
              <a:buNone/>
              <a:defRPr sz="1800">
                <a:solidFill>
                  <a:srgbClr val="888888"/>
                </a:solidFill>
              </a:defRPr>
            </a:lvl8pPr>
            <a:lvl9pPr lvl="8" indent="0" algn="r">
              <a:spcBef>
                <a:spcPts val="0"/>
              </a:spcBef>
              <a:buNone/>
              <a:defRPr sz="1800">
                <a:solidFill>
                  <a:srgbClr val="888888"/>
                </a:solidFill>
              </a:defRPr>
            </a:lvl9pPr>
          </a:lstStyle>
          <a:p>
            <a:pPr marL="0" lvl="0" indent="0" algn="r" rtl="0">
              <a:spcBef>
                <a:spcPts val="0"/>
              </a:spcBef>
              <a:spcAft>
                <a:spcPts val="0"/>
              </a:spcAft>
              <a:buNone/>
            </a:pPr>
            <a:fld id="{00000000-1234-1234-1234-123412341234}" type="slidenum">
              <a:rPr lang="en-US"/>
              <a:t>‹#›</a:t>
            </a:fld>
            <a:endParaRPr sz="1400">
              <a:solidFill>
                <a:srgbClr val="000000"/>
              </a:solidFil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
        <p:cNvGrpSpPr/>
        <p:nvPr/>
      </p:nvGrpSpPr>
      <p:grpSpPr>
        <a:xfrm>
          <a:off x="0" y="0"/>
          <a:ext cx="0" cy="0"/>
          <a:chOff x="0" y="0"/>
          <a:chExt cx="0" cy="0"/>
        </a:xfrm>
      </p:grpSpPr>
      <p:pic>
        <p:nvPicPr>
          <p:cNvPr id="45" name="Google Shape;45;g2ecba0c605a_0_579"/>
          <p:cNvPicPr preferRelativeResize="0"/>
          <p:nvPr/>
        </p:nvPicPr>
        <p:blipFill rotWithShape="1">
          <a:blip r:embed="rId7">
            <a:alphaModFix/>
          </a:blip>
          <a:srcRect/>
          <a:stretch/>
        </p:blipFill>
        <p:spPr>
          <a:xfrm>
            <a:off x="0" y="5841491"/>
            <a:ext cx="12191996" cy="1016508"/>
          </a:xfrm>
          <a:prstGeom prst="rect">
            <a:avLst/>
          </a:prstGeom>
          <a:noFill/>
          <a:ln>
            <a:noFill/>
          </a:ln>
        </p:spPr>
      </p:pic>
      <p:sp>
        <p:nvSpPr>
          <p:cNvPr id="46" name="Google Shape;46;g2ecba0c605a_0_579"/>
          <p:cNvSpPr txBox="1">
            <a:spLocks noGrp="1"/>
          </p:cNvSpPr>
          <p:nvPr>
            <p:ph type="title"/>
          </p:nvPr>
        </p:nvSpPr>
        <p:spPr>
          <a:xfrm>
            <a:off x="916924" y="308070"/>
            <a:ext cx="10358100" cy="1300500"/>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5000" b="1" i="0" u="none" strike="noStrike" cap="none">
                <a:solidFill>
                  <a:srgbClr val="C12C2E"/>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47" name="Google Shape;47;g2ecba0c605a_0_579"/>
          <p:cNvSpPr txBox="1">
            <a:spLocks noGrp="1"/>
          </p:cNvSpPr>
          <p:nvPr>
            <p:ph type="body" idx="1"/>
          </p:nvPr>
        </p:nvSpPr>
        <p:spPr>
          <a:xfrm>
            <a:off x="916924" y="1838812"/>
            <a:ext cx="10264200" cy="3686100"/>
          </a:xfrm>
          <a:prstGeom prst="rect">
            <a:avLst/>
          </a:prstGeom>
          <a:noFill/>
          <a:ln>
            <a:noFill/>
          </a:ln>
        </p:spPr>
        <p:txBody>
          <a:bodyPr spcFirstLastPara="1" wrap="square" lIns="0" tIns="0" rIns="0" bIns="0" anchor="t" anchorCtr="0">
            <a:spAutoFit/>
          </a:bodyPr>
          <a:lstStyle>
            <a:lvl1pPr marL="457200" marR="0" lvl="0" indent="-228600"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48" name="Google Shape;48;g2ecba0c605a_0_579"/>
          <p:cNvSpPr txBox="1">
            <a:spLocks noGrp="1"/>
          </p:cNvSpPr>
          <p:nvPr>
            <p:ph type="ftr" idx="11"/>
          </p:nvPr>
        </p:nvSpPr>
        <p:spPr>
          <a:xfrm>
            <a:off x="4145280" y="6377940"/>
            <a:ext cx="3901500" cy="342900"/>
          </a:xfrm>
          <a:prstGeom prst="rect">
            <a:avLst/>
          </a:prstGeom>
          <a:noFill/>
          <a:ln>
            <a:noFill/>
          </a:ln>
        </p:spPr>
        <p:txBody>
          <a:bodyPr spcFirstLastPara="1" wrap="square" lIns="0" tIns="0" rIns="0" bIns="0" anchor="t" anchorCtr="0">
            <a:spAutoFit/>
          </a:bodyPr>
          <a:lstStyle>
            <a:lvl1pPr lvl="0" algn="ctr" rtl="0">
              <a:spcBef>
                <a:spcPts val="0"/>
              </a:spcBef>
              <a:spcAft>
                <a:spcPts val="0"/>
              </a:spcAft>
              <a:buSzPts val="1400"/>
              <a:buNone/>
              <a:defRPr sz="1800">
                <a:solidFill>
                  <a:srgbClr val="888888"/>
                </a:solidFil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49" name="Google Shape;49;g2ecba0c605a_0_579"/>
          <p:cNvSpPr txBox="1">
            <a:spLocks noGrp="1"/>
          </p:cNvSpPr>
          <p:nvPr>
            <p:ph type="dt" idx="10"/>
          </p:nvPr>
        </p:nvSpPr>
        <p:spPr>
          <a:xfrm>
            <a:off x="609600" y="6377940"/>
            <a:ext cx="2804100" cy="3429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sz="1800">
                <a:solidFill>
                  <a:srgbClr val="888888"/>
                </a:solidFil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50" name="Google Shape;50;g2ecba0c605a_0_579"/>
          <p:cNvSpPr txBox="1">
            <a:spLocks noGrp="1"/>
          </p:cNvSpPr>
          <p:nvPr>
            <p:ph type="sldNum" idx="12"/>
          </p:nvPr>
        </p:nvSpPr>
        <p:spPr>
          <a:xfrm>
            <a:off x="8778240" y="6377940"/>
            <a:ext cx="2804100" cy="277200"/>
          </a:xfrm>
          <a:prstGeom prst="rect">
            <a:avLst/>
          </a:prstGeom>
          <a:noFill/>
          <a:ln>
            <a:noFill/>
          </a:ln>
        </p:spPr>
        <p:txBody>
          <a:bodyPr spcFirstLastPara="1" wrap="square" lIns="0" tIns="0" rIns="0" bIns="0" anchor="t" anchorCtr="0">
            <a:spAutoFit/>
          </a:bodyPr>
          <a:lstStyle>
            <a:lvl1pPr lvl="0" indent="0" algn="r" rtl="0">
              <a:spcBef>
                <a:spcPts val="0"/>
              </a:spcBef>
              <a:buNone/>
              <a:defRPr sz="1800">
                <a:solidFill>
                  <a:srgbClr val="888888"/>
                </a:solidFill>
              </a:defRPr>
            </a:lvl1pPr>
            <a:lvl2pPr lvl="1" indent="0" algn="r" rtl="0">
              <a:spcBef>
                <a:spcPts val="0"/>
              </a:spcBef>
              <a:buNone/>
              <a:defRPr sz="1800">
                <a:solidFill>
                  <a:srgbClr val="888888"/>
                </a:solidFill>
              </a:defRPr>
            </a:lvl2pPr>
            <a:lvl3pPr lvl="2" indent="0" algn="r" rtl="0">
              <a:spcBef>
                <a:spcPts val="0"/>
              </a:spcBef>
              <a:buNone/>
              <a:defRPr sz="1800">
                <a:solidFill>
                  <a:srgbClr val="888888"/>
                </a:solidFill>
              </a:defRPr>
            </a:lvl3pPr>
            <a:lvl4pPr lvl="3" indent="0" algn="r" rtl="0">
              <a:spcBef>
                <a:spcPts val="0"/>
              </a:spcBef>
              <a:buNone/>
              <a:defRPr sz="1800">
                <a:solidFill>
                  <a:srgbClr val="888888"/>
                </a:solidFill>
              </a:defRPr>
            </a:lvl4pPr>
            <a:lvl5pPr lvl="4" indent="0" algn="r" rtl="0">
              <a:spcBef>
                <a:spcPts val="0"/>
              </a:spcBef>
              <a:buNone/>
              <a:defRPr sz="1800">
                <a:solidFill>
                  <a:srgbClr val="888888"/>
                </a:solidFill>
              </a:defRPr>
            </a:lvl5pPr>
            <a:lvl6pPr lvl="5" indent="0" algn="r" rtl="0">
              <a:spcBef>
                <a:spcPts val="0"/>
              </a:spcBef>
              <a:buNone/>
              <a:defRPr sz="1800">
                <a:solidFill>
                  <a:srgbClr val="888888"/>
                </a:solidFill>
              </a:defRPr>
            </a:lvl6pPr>
            <a:lvl7pPr lvl="6" indent="0" algn="r" rtl="0">
              <a:spcBef>
                <a:spcPts val="0"/>
              </a:spcBef>
              <a:buNone/>
              <a:defRPr sz="1800">
                <a:solidFill>
                  <a:srgbClr val="888888"/>
                </a:solidFill>
              </a:defRPr>
            </a:lvl7pPr>
            <a:lvl8pPr lvl="7" indent="0" algn="r" rtl="0">
              <a:spcBef>
                <a:spcPts val="0"/>
              </a:spcBef>
              <a:buNone/>
              <a:defRPr sz="1800">
                <a:solidFill>
                  <a:srgbClr val="888888"/>
                </a:solidFill>
              </a:defRPr>
            </a:lvl8pPr>
            <a:lvl9pPr lvl="8" indent="0" algn="r" rtl="0">
              <a:spcBef>
                <a:spcPts val="0"/>
              </a:spcBef>
              <a:buNone/>
              <a:defRPr sz="1800">
                <a:solidFill>
                  <a:srgbClr val="888888"/>
                </a:solidFill>
              </a:defRPr>
            </a:lvl9pPr>
          </a:lstStyle>
          <a:p>
            <a:pPr marL="0" lvl="0" indent="0" algn="r" rtl="0">
              <a:spcBef>
                <a:spcPts val="0"/>
              </a:spcBef>
              <a:spcAft>
                <a:spcPts val="0"/>
              </a:spcAft>
              <a:buNone/>
            </a:pPr>
            <a:fld id="{00000000-1234-1234-1234-123412341234}" type="slidenum">
              <a:rPr lang="en-US"/>
              <a:t>‹#›</a:t>
            </a:fld>
            <a:endParaRPr sz="1400">
              <a:solidFill>
                <a:srgbClr val="000000"/>
              </a:solidFill>
            </a:endParaRPr>
          </a:p>
        </p:txBody>
      </p:sp>
    </p:spTree>
  </p:cSld>
  <p:clrMap bg1="lt1" tx1="dk1" bg2="dk2" tx2="lt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pic>
        <p:nvPicPr>
          <p:cNvPr id="85" name="Google Shape;85;g2ecba0c605a_0_937"/>
          <p:cNvPicPr preferRelativeResize="0"/>
          <p:nvPr/>
        </p:nvPicPr>
        <p:blipFill rotWithShape="1">
          <a:blip r:embed="rId7">
            <a:alphaModFix/>
          </a:blip>
          <a:srcRect/>
          <a:stretch/>
        </p:blipFill>
        <p:spPr>
          <a:xfrm>
            <a:off x="0" y="5841491"/>
            <a:ext cx="12191996" cy="1016508"/>
          </a:xfrm>
          <a:prstGeom prst="rect">
            <a:avLst/>
          </a:prstGeom>
          <a:noFill/>
          <a:ln>
            <a:noFill/>
          </a:ln>
        </p:spPr>
      </p:pic>
      <p:sp>
        <p:nvSpPr>
          <p:cNvPr id="86" name="Google Shape;86;g2ecba0c605a_0_937"/>
          <p:cNvSpPr txBox="1">
            <a:spLocks noGrp="1"/>
          </p:cNvSpPr>
          <p:nvPr>
            <p:ph type="title"/>
          </p:nvPr>
        </p:nvSpPr>
        <p:spPr>
          <a:xfrm>
            <a:off x="546416" y="413612"/>
            <a:ext cx="11024100" cy="696600"/>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4400" b="0" i="0" u="none" strike="noStrike" cap="none">
                <a:solidFill>
                  <a:srgbClr val="C50814"/>
                </a:solidFill>
                <a:latin typeface="Arial Black"/>
                <a:ea typeface="Arial Black"/>
                <a:cs typeface="Arial Black"/>
                <a:sym typeface="Arial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7" name="Google Shape;87;g2ecba0c605a_0_937"/>
          <p:cNvSpPr txBox="1">
            <a:spLocks noGrp="1"/>
          </p:cNvSpPr>
          <p:nvPr>
            <p:ph type="body" idx="1"/>
          </p:nvPr>
        </p:nvSpPr>
        <p:spPr>
          <a:xfrm>
            <a:off x="759382" y="1189752"/>
            <a:ext cx="10673100" cy="4621500"/>
          </a:xfrm>
          <a:prstGeom prst="rect">
            <a:avLst/>
          </a:prstGeom>
          <a:noFill/>
          <a:ln>
            <a:noFill/>
          </a:ln>
        </p:spPr>
        <p:txBody>
          <a:bodyPr spcFirstLastPara="1" wrap="square" lIns="0" tIns="0" rIns="0" bIns="0" anchor="t" anchorCtr="0">
            <a:spAutoFit/>
          </a:bodyPr>
          <a:lstStyle>
            <a:lvl1pPr marL="457200" marR="0" lvl="0" indent="-228600" algn="l" rtl="0">
              <a:spcBef>
                <a:spcPts val="0"/>
              </a:spcBef>
              <a:spcAft>
                <a:spcPts val="0"/>
              </a:spcAft>
              <a:buSzPts val="1400"/>
              <a:buNone/>
              <a:defRPr sz="3100" b="0" i="0" u="none" strike="noStrike" cap="none">
                <a:solidFill>
                  <a:srgbClr val="333333"/>
                </a:solidFill>
                <a:latin typeface="Calibri"/>
                <a:ea typeface="Calibri"/>
                <a:cs typeface="Calibri"/>
                <a:sym typeface="Calibri"/>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88" name="Google Shape;88;g2ecba0c605a_0_937"/>
          <p:cNvSpPr txBox="1">
            <a:spLocks noGrp="1"/>
          </p:cNvSpPr>
          <p:nvPr>
            <p:ph type="ftr" idx="11"/>
          </p:nvPr>
        </p:nvSpPr>
        <p:spPr>
          <a:xfrm>
            <a:off x="4145280" y="6377940"/>
            <a:ext cx="3901500" cy="342900"/>
          </a:xfrm>
          <a:prstGeom prst="rect">
            <a:avLst/>
          </a:prstGeom>
          <a:noFill/>
          <a:ln>
            <a:noFill/>
          </a:ln>
        </p:spPr>
        <p:txBody>
          <a:bodyPr spcFirstLastPara="1" wrap="square" lIns="0" tIns="0" rIns="0" bIns="0" anchor="t" anchorCtr="0">
            <a:spAutoFit/>
          </a:bodyPr>
          <a:lstStyle>
            <a:lvl1pPr lvl="0" algn="ctr" rtl="0">
              <a:spcBef>
                <a:spcPts val="0"/>
              </a:spcBef>
              <a:spcAft>
                <a:spcPts val="0"/>
              </a:spcAft>
              <a:buSzPts val="1400"/>
              <a:buNone/>
              <a:defRPr sz="1800">
                <a:solidFill>
                  <a:srgbClr val="888888"/>
                </a:solidFil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9" name="Google Shape;89;g2ecba0c605a_0_937"/>
          <p:cNvSpPr txBox="1">
            <a:spLocks noGrp="1"/>
          </p:cNvSpPr>
          <p:nvPr>
            <p:ph type="dt" idx="10"/>
          </p:nvPr>
        </p:nvSpPr>
        <p:spPr>
          <a:xfrm>
            <a:off x="609600" y="6377940"/>
            <a:ext cx="2804100" cy="3429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sz="1800">
                <a:solidFill>
                  <a:srgbClr val="888888"/>
                </a:solidFil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90" name="Google Shape;90;g2ecba0c605a_0_937"/>
          <p:cNvSpPr txBox="1">
            <a:spLocks noGrp="1"/>
          </p:cNvSpPr>
          <p:nvPr>
            <p:ph type="sldNum" idx="12"/>
          </p:nvPr>
        </p:nvSpPr>
        <p:spPr>
          <a:xfrm>
            <a:off x="8778240" y="6377940"/>
            <a:ext cx="2804100" cy="277200"/>
          </a:xfrm>
          <a:prstGeom prst="rect">
            <a:avLst/>
          </a:prstGeom>
          <a:noFill/>
          <a:ln>
            <a:noFill/>
          </a:ln>
        </p:spPr>
        <p:txBody>
          <a:bodyPr spcFirstLastPara="1" wrap="square" lIns="0" tIns="0" rIns="0" bIns="0" anchor="t" anchorCtr="0">
            <a:spAutoFit/>
          </a:bodyPr>
          <a:lstStyle>
            <a:lvl1pPr lvl="0" indent="0" algn="r" rtl="0">
              <a:spcBef>
                <a:spcPts val="0"/>
              </a:spcBef>
              <a:buNone/>
              <a:defRPr sz="1800">
                <a:solidFill>
                  <a:srgbClr val="888888"/>
                </a:solidFill>
              </a:defRPr>
            </a:lvl1pPr>
            <a:lvl2pPr lvl="1" indent="0" algn="r" rtl="0">
              <a:spcBef>
                <a:spcPts val="0"/>
              </a:spcBef>
              <a:buNone/>
              <a:defRPr sz="1800">
                <a:solidFill>
                  <a:srgbClr val="888888"/>
                </a:solidFill>
              </a:defRPr>
            </a:lvl2pPr>
            <a:lvl3pPr lvl="2" indent="0" algn="r" rtl="0">
              <a:spcBef>
                <a:spcPts val="0"/>
              </a:spcBef>
              <a:buNone/>
              <a:defRPr sz="1800">
                <a:solidFill>
                  <a:srgbClr val="888888"/>
                </a:solidFill>
              </a:defRPr>
            </a:lvl3pPr>
            <a:lvl4pPr lvl="3" indent="0" algn="r" rtl="0">
              <a:spcBef>
                <a:spcPts val="0"/>
              </a:spcBef>
              <a:buNone/>
              <a:defRPr sz="1800">
                <a:solidFill>
                  <a:srgbClr val="888888"/>
                </a:solidFill>
              </a:defRPr>
            </a:lvl4pPr>
            <a:lvl5pPr lvl="4" indent="0" algn="r" rtl="0">
              <a:spcBef>
                <a:spcPts val="0"/>
              </a:spcBef>
              <a:buNone/>
              <a:defRPr sz="1800">
                <a:solidFill>
                  <a:srgbClr val="888888"/>
                </a:solidFill>
              </a:defRPr>
            </a:lvl5pPr>
            <a:lvl6pPr lvl="5" indent="0" algn="r" rtl="0">
              <a:spcBef>
                <a:spcPts val="0"/>
              </a:spcBef>
              <a:buNone/>
              <a:defRPr sz="1800">
                <a:solidFill>
                  <a:srgbClr val="888888"/>
                </a:solidFill>
              </a:defRPr>
            </a:lvl6pPr>
            <a:lvl7pPr lvl="6" indent="0" algn="r" rtl="0">
              <a:spcBef>
                <a:spcPts val="0"/>
              </a:spcBef>
              <a:buNone/>
              <a:defRPr sz="1800">
                <a:solidFill>
                  <a:srgbClr val="888888"/>
                </a:solidFill>
              </a:defRPr>
            </a:lvl7pPr>
            <a:lvl8pPr lvl="7" indent="0" algn="r" rtl="0">
              <a:spcBef>
                <a:spcPts val="0"/>
              </a:spcBef>
              <a:buNone/>
              <a:defRPr sz="1800">
                <a:solidFill>
                  <a:srgbClr val="888888"/>
                </a:solidFill>
              </a:defRPr>
            </a:lvl8pPr>
            <a:lvl9pPr lvl="8" indent="0" algn="r" rtl="0">
              <a:spcBef>
                <a:spcPts val="0"/>
              </a:spcBef>
              <a:buNone/>
              <a:defRPr sz="1800">
                <a:solidFill>
                  <a:srgbClr val="888888"/>
                </a:solidFill>
              </a:defRPr>
            </a:lvl9pPr>
          </a:lstStyle>
          <a:p>
            <a:pPr marL="0" lvl="0" indent="0" algn="r" rtl="0">
              <a:spcBef>
                <a:spcPts val="0"/>
              </a:spcBef>
              <a:spcAft>
                <a:spcPts val="0"/>
              </a:spcAft>
              <a:buNone/>
            </a:pPr>
            <a:fld id="{00000000-1234-1234-1234-123412341234}" type="slidenum">
              <a:rPr lang="en-US"/>
              <a:t>‹#›</a:t>
            </a:fld>
            <a:endParaRPr sz="1400">
              <a:solidFill>
                <a:srgbClr val="000000"/>
              </a:solidFill>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2"/>
        <p:cNvGrpSpPr/>
        <p:nvPr/>
      </p:nvGrpSpPr>
      <p:grpSpPr>
        <a:xfrm>
          <a:off x="0" y="0"/>
          <a:ext cx="0" cy="0"/>
          <a:chOff x="0" y="0"/>
          <a:chExt cx="0" cy="0"/>
        </a:xfrm>
      </p:grpSpPr>
      <p:sp>
        <p:nvSpPr>
          <p:cNvPr id="123" name="Google Shape;123;g2ecba0c605a_0_1673"/>
          <p:cNvSpPr txBox="1">
            <a:spLocks noGrp="1"/>
          </p:cNvSpPr>
          <p:nvPr>
            <p:ph type="title"/>
          </p:nvPr>
        </p:nvSpPr>
        <p:spPr>
          <a:xfrm>
            <a:off x="916939" y="341598"/>
            <a:ext cx="10358100" cy="1242000"/>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4200" b="0" i="0" u="none" strike="noStrike" cap="none">
                <a:solidFill>
                  <a:srgbClr val="AC151B"/>
                </a:solidFill>
                <a:latin typeface="Arial Black"/>
                <a:ea typeface="Arial Black"/>
                <a:cs typeface="Arial Black"/>
                <a:sym typeface="Arial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24" name="Google Shape;124;g2ecba0c605a_0_1673"/>
          <p:cNvSpPr txBox="1">
            <a:spLocks noGrp="1"/>
          </p:cNvSpPr>
          <p:nvPr>
            <p:ph type="body" idx="1"/>
          </p:nvPr>
        </p:nvSpPr>
        <p:spPr>
          <a:xfrm>
            <a:off x="916534" y="1950210"/>
            <a:ext cx="10316100" cy="4307700"/>
          </a:xfrm>
          <a:prstGeom prst="rect">
            <a:avLst/>
          </a:prstGeom>
          <a:noFill/>
          <a:ln>
            <a:noFill/>
          </a:ln>
        </p:spPr>
        <p:txBody>
          <a:bodyPr spcFirstLastPara="1" wrap="square" lIns="0" tIns="0" rIns="0" bIns="0" anchor="t" anchorCtr="0">
            <a:spAutoFit/>
          </a:bodyPr>
          <a:lstStyle>
            <a:lvl1pPr marL="457200" marR="0" lvl="0" indent="-228600" algn="l" rtl="0">
              <a:spcBef>
                <a:spcPts val="0"/>
              </a:spcBef>
              <a:spcAft>
                <a:spcPts val="0"/>
              </a:spcAft>
              <a:buSzPts val="1400"/>
              <a:buNone/>
              <a:defRPr sz="1600" b="1"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125" name="Google Shape;125;g2ecba0c605a_0_1673"/>
          <p:cNvSpPr txBox="1">
            <a:spLocks noGrp="1"/>
          </p:cNvSpPr>
          <p:nvPr>
            <p:ph type="ftr" idx="11"/>
          </p:nvPr>
        </p:nvSpPr>
        <p:spPr>
          <a:xfrm>
            <a:off x="4145280" y="6377940"/>
            <a:ext cx="3901500" cy="342900"/>
          </a:xfrm>
          <a:prstGeom prst="rect">
            <a:avLst/>
          </a:prstGeom>
          <a:noFill/>
          <a:ln>
            <a:noFill/>
          </a:ln>
        </p:spPr>
        <p:txBody>
          <a:bodyPr spcFirstLastPara="1" wrap="square" lIns="0" tIns="0" rIns="0" bIns="0" anchor="t" anchorCtr="0">
            <a:spAutoFit/>
          </a:bodyPr>
          <a:lstStyle>
            <a:lvl1pPr lvl="0" algn="ctr" rtl="0">
              <a:spcBef>
                <a:spcPts val="0"/>
              </a:spcBef>
              <a:spcAft>
                <a:spcPts val="0"/>
              </a:spcAft>
              <a:buSzPts val="1400"/>
              <a:buNone/>
              <a:defRPr sz="1800">
                <a:solidFill>
                  <a:srgbClr val="888888"/>
                </a:solidFil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26" name="Google Shape;126;g2ecba0c605a_0_1673"/>
          <p:cNvSpPr txBox="1">
            <a:spLocks noGrp="1"/>
          </p:cNvSpPr>
          <p:nvPr>
            <p:ph type="dt" idx="10"/>
          </p:nvPr>
        </p:nvSpPr>
        <p:spPr>
          <a:xfrm>
            <a:off x="609600" y="6377940"/>
            <a:ext cx="2804100" cy="3429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sz="1800">
                <a:solidFill>
                  <a:srgbClr val="888888"/>
                </a:solidFil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27" name="Google Shape;127;g2ecba0c605a_0_1673"/>
          <p:cNvSpPr txBox="1">
            <a:spLocks noGrp="1"/>
          </p:cNvSpPr>
          <p:nvPr>
            <p:ph type="sldNum" idx="12"/>
          </p:nvPr>
        </p:nvSpPr>
        <p:spPr>
          <a:xfrm>
            <a:off x="8778240" y="6377940"/>
            <a:ext cx="2804100" cy="277200"/>
          </a:xfrm>
          <a:prstGeom prst="rect">
            <a:avLst/>
          </a:prstGeom>
          <a:noFill/>
          <a:ln>
            <a:noFill/>
          </a:ln>
        </p:spPr>
        <p:txBody>
          <a:bodyPr spcFirstLastPara="1" wrap="square" lIns="0" tIns="0" rIns="0" bIns="0" anchor="t" anchorCtr="0">
            <a:spAutoFit/>
          </a:bodyPr>
          <a:lstStyle>
            <a:lvl1pPr lvl="0" indent="0" algn="r" rtl="0">
              <a:spcBef>
                <a:spcPts val="0"/>
              </a:spcBef>
              <a:buNone/>
              <a:defRPr sz="1800">
                <a:solidFill>
                  <a:srgbClr val="888888"/>
                </a:solidFill>
              </a:defRPr>
            </a:lvl1pPr>
            <a:lvl2pPr lvl="1" indent="0" algn="r" rtl="0">
              <a:spcBef>
                <a:spcPts val="0"/>
              </a:spcBef>
              <a:buNone/>
              <a:defRPr sz="1800">
                <a:solidFill>
                  <a:srgbClr val="888888"/>
                </a:solidFill>
              </a:defRPr>
            </a:lvl2pPr>
            <a:lvl3pPr lvl="2" indent="0" algn="r" rtl="0">
              <a:spcBef>
                <a:spcPts val="0"/>
              </a:spcBef>
              <a:buNone/>
              <a:defRPr sz="1800">
                <a:solidFill>
                  <a:srgbClr val="888888"/>
                </a:solidFill>
              </a:defRPr>
            </a:lvl3pPr>
            <a:lvl4pPr lvl="3" indent="0" algn="r" rtl="0">
              <a:spcBef>
                <a:spcPts val="0"/>
              </a:spcBef>
              <a:buNone/>
              <a:defRPr sz="1800">
                <a:solidFill>
                  <a:srgbClr val="888888"/>
                </a:solidFill>
              </a:defRPr>
            </a:lvl4pPr>
            <a:lvl5pPr lvl="4" indent="0" algn="r" rtl="0">
              <a:spcBef>
                <a:spcPts val="0"/>
              </a:spcBef>
              <a:buNone/>
              <a:defRPr sz="1800">
                <a:solidFill>
                  <a:srgbClr val="888888"/>
                </a:solidFill>
              </a:defRPr>
            </a:lvl5pPr>
            <a:lvl6pPr lvl="5" indent="0" algn="r" rtl="0">
              <a:spcBef>
                <a:spcPts val="0"/>
              </a:spcBef>
              <a:buNone/>
              <a:defRPr sz="1800">
                <a:solidFill>
                  <a:srgbClr val="888888"/>
                </a:solidFill>
              </a:defRPr>
            </a:lvl6pPr>
            <a:lvl7pPr lvl="6" indent="0" algn="r" rtl="0">
              <a:spcBef>
                <a:spcPts val="0"/>
              </a:spcBef>
              <a:buNone/>
              <a:defRPr sz="1800">
                <a:solidFill>
                  <a:srgbClr val="888888"/>
                </a:solidFill>
              </a:defRPr>
            </a:lvl7pPr>
            <a:lvl8pPr lvl="7" indent="0" algn="r" rtl="0">
              <a:spcBef>
                <a:spcPts val="0"/>
              </a:spcBef>
              <a:buNone/>
              <a:defRPr sz="1800">
                <a:solidFill>
                  <a:srgbClr val="888888"/>
                </a:solidFill>
              </a:defRPr>
            </a:lvl8pPr>
            <a:lvl9pPr lvl="8" indent="0" algn="r" rtl="0">
              <a:spcBef>
                <a:spcPts val="0"/>
              </a:spcBef>
              <a:buNone/>
              <a:defRPr sz="1800">
                <a:solidFill>
                  <a:srgbClr val="888888"/>
                </a:solidFill>
              </a:defRPr>
            </a:lvl9pPr>
          </a:lstStyle>
          <a:p>
            <a:pPr marL="0" lvl="0" indent="0" algn="r" rtl="0">
              <a:spcBef>
                <a:spcPts val="0"/>
              </a:spcBef>
              <a:spcAft>
                <a:spcPts val="0"/>
              </a:spcAft>
              <a:buNone/>
            </a:pPr>
            <a:fld id="{00000000-1234-1234-1234-123412341234}" type="slidenum">
              <a:rPr lang="en-US"/>
              <a:t>‹#›</a:t>
            </a:fld>
            <a:endParaRPr sz="1400">
              <a:solidFill>
                <a:srgbClr val="000000"/>
              </a:solidFill>
            </a:endParaRPr>
          </a:p>
        </p:txBody>
      </p:sp>
    </p:spTree>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1.xml"/><Relationship Id="rId1" Type="http://schemas.openxmlformats.org/officeDocument/2006/relationships/slideLayout" Target="../slideLayouts/slideLayout1.xml"/><Relationship Id="rId4" Type="http://schemas.openxmlformats.org/officeDocument/2006/relationships/image" Target="../media/image104.jp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9.xml"/><Relationship Id="rId1" Type="http://schemas.openxmlformats.org/officeDocument/2006/relationships/slideLayout" Target="../slideLayouts/slideLayout1.xml"/><Relationship Id="rId4" Type="http://schemas.openxmlformats.org/officeDocument/2006/relationships/image" Target="../media/image110.jp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11.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16.xml"/><Relationship Id="rId1" Type="http://schemas.openxmlformats.org/officeDocument/2006/relationships/slideLayout" Target="../slideLayouts/slideLayout1.xml"/><Relationship Id="rId5" Type="http://schemas.openxmlformats.org/officeDocument/2006/relationships/image" Target="../media/image117.png"/><Relationship Id="rId4" Type="http://schemas.openxmlformats.org/officeDocument/2006/relationships/image" Target="../media/image116.png"/></Relationships>
</file>

<file path=ppt/slides/_rels/slide117.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125.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27.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128.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31.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32.xml"/><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33.xml"/><Relationship Id="rId1" Type="http://schemas.openxmlformats.org/officeDocument/2006/relationships/slideLayout" Target="../slideLayouts/slideLayout1.xml"/><Relationship Id="rId4" Type="http://schemas.openxmlformats.org/officeDocument/2006/relationships/image" Target="../media/image126.jpg"/></Relationships>
</file>

<file path=ppt/slides/_rels/slide134.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134.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5.xml"/><Relationship Id="rId1" Type="http://schemas.openxmlformats.org/officeDocument/2006/relationships/slideLayout" Target="../slideLayouts/slideLayout2.xml"/><Relationship Id="rId5" Type="http://schemas.openxmlformats.org/officeDocument/2006/relationships/image" Target="../media/image129.png"/><Relationship Id="rId4" Type="http://schemas.openxmlformats.org/officeDocument/2006/relationships/image" Target="../media/image128.jpg"/></Relationships>
</file>

<file path=ppt/slides/_rels/slide1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6.xml"/><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13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37.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9.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140.xml"/><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2.xml"/><Relationship Id="rId1" Type="http://schemas.openxmlformats.org/officeDocument/2006/relationships/slideLayout" Target="../slideLayouts/slideLayout7.xml"/><Relationship Id="rId4" Type="http://schemas.openxmlformats.org/officeDocument/2006/relationships/image" Target="../media/image133.jpg"/></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8.xml"/></Relationships>
</file>

<file path=ppt/slides/_rels/slide146.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146.xml"/><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148.xml"/><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3" Type="http://schemas.openxmlformats.org/officeDocument/2006/relationships/hyperlink" Target="http://www.law.cornell.edu/rules/fre/rule_401" TargetMode="External"/><Relationship Id="rId2" Type="http://schemas.openxmlformats.org/officeDocument/2006/relationships/notesSlide" Target="../notesSlides/notesSlide149.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0.xml"/><Relationship Id="rId1" Type="http://schemas.openxmlformats.org/officeDocument/2006/relationships/slideLayout" Target="../slideLayouts/slideLayout7.xml"/><Relationship Id="rId4" Type="http://schemas.openxmlformats.org/officeDocument/2006/relationships/image" Target="../media/image136.jpg"/></Relationships>
</file>

<file path=ppt/slides/_rels/slide151.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notesSlide" Target="../notesSlides/notesSlide151.xml"/><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155.xml"/><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156.xml"/><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notesSlide" Target="../notesSlides/notesSlide158.xml"/><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notesSlide" Target="../notesSlides/notesSlide159.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62.xml"/><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9.xml"/></Relationships>
</file>

<file path=ppt/slides/_rels/slide16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65.xml"/><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notesSlide" Target="../notesSlides/notesSlide166.xml"/><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notesSlide" Target="../notesSlides/notesSlide168.xml"/><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7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70.xml"/><Relationship Id="rId1" Type="http://schemas.openxmlformats.org/officeDocument/2006/relationships/slideLayout" Target="../slideLayouts/slideLayout8.xml"/></Relationships>
</file>

<file path=ppt/slides/_rels/slide17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71.xml"/><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74.xml"/><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notesSlide" Target="../notesSlides/notesSlide176.xml"/><Relationship Id="rId1" Type="http://schemas.openxmlformats.org/officeDocument/2006/relationships/slideLayout" Target="../slideLayouts/slideLayout8.xml"/></Relationships>
</file>

<file path=ppt/slides/_rels/slide177.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notesSlide" Target="../notesSlides/notesSlide177.xml"/><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81.xml"/><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82.xml"/><Relationship Id="rId1" Type="http://schemas.openxmlformats.org/officeDocument/2006/relationships/slideLayout" Target="../slideLayouts/slideLayout6.xml"/></Relationships>
</file>

<file path=ppt/slides/_rels/slide18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83.xml"/><Relationship Id="rId1" Type="http://schemas.openxmlformats.org/officeDocument/2006/relationships/slideLayout" Target="../slideLayouts/slideLayout6.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5.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186.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notesSlide" Target="../notesSlides/notesSlide186.xml"/><Relationship Id="rId1" Type="http://schemas.openxmlformats.org/officeDocument/2006/relationships/slideLayout" Target="../slideLayouts/slideLayout11.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11.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11.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11.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11.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11.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11.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11.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11.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11.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11.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11.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11.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11.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11.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11.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11.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11.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11.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11.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11.xml"/></Relationships>
</file>

<file path=ppt/slides/_rels/slide20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11.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12.xml"/></Relationships>
</file>

<file path=ppt/slides/_rels/slide2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2.xml"/><Relationship Id="rId1" Type="http://schemas.openxmlformats.org/officeDocument/2006/relationships/slideLayout" Target="../slideLayouts/slideLayout16.xml"/><Relationship Id="rId4" Type="http://schemas.openxmlformats.org/officeDocument/2006/relationships/image" Target="../media/image3.png"/></Relationships>
</file>

<file path=ppt/slides/_rels/slide21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213.xml"/><Relationship Id="rId1" Type="http://schemas.openxmlformats.org/officeDocument/2006/relationships/slideLayout" Target="../slideLayouts/slideLayout16.xml"/></Relationships>
</file>

<file path=ppt/slides/_rels/slide2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4.xml"/><Relationship Id="rId1" Type="http://schemas.openxmlformats.org/officeDocument/2006/relationships/slideLayout" Target="../slideLayouts/slideLayout17.xml"/><Relationship Id="rId4" Type="http://schemas.openxmlformats.org/officeDocument/2006/relationships/image" Target="../media/image154.jpg"/></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17.xml"/></Relationships>
</file>

<file path=ppt/slides/_rels/slide216.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216.xml"/><Relationship Id="rId1" Type="http://schemas.openxmlformats.org/officeDocument/2006/relationships/slideLayout" Target="../slideLayouts/slideLayout16.xml"/></Relationships>
</file>

<file path=ppt/slides/_rels/slide21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217.xml"/><Relationship Id="rId1" Type="http://schemas.openxmlformats.org/officeDocument/2006/relationships/slideLayout" Target="../slideLayouts/slideLayout16.xml"/></Relationships>
</file>

<file path=ppt/slides/_rels/slide2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8.xml"/><Relationship Id="rId1" Type="http://schemas.openxmlformats.org/officeDocument/2006/relationships/slideLayout" Target="../slideLayouts/slideLayout16.xml"/></Relationships>
</file>

<file path=ppt/slides/_rels/slide219.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219.xml"/><Relationship Id="rId1" Type="http://schemas.openxmlformats.org/officeDocument/2006/relationships/slideLayout" Target="../slideLayouts/slideLayout16.xml"/><Relationship Id="rId4" Type="http://schemas.openxmlformats.org/officeDocument/2006/relationships/image" Target="../media/image158.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20.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notesSlide" Target="../notesSlides/notesSlide220.xml"/><Relationship Id="rId1" Type="http://schemas.openxmlformats.org/officeDocument/2006/relationships/slideLayout" Target="../slideLayouts/slideLayout17.xml"/></Relationships>
</file>

<file path=ppt/slides/_rels/slide22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221.xml"/><Relationship Id="rId1" Type="http://schemas.openxmlformats.org/officeDocument/2006/relationships/slideLayout" Target="../slideLayouts/slideLayout16.xml"/><Relationship Id="rId5" Type="http://schemas.openxmlformats.org/officeDocument/2006/relationships/image" Target="../media/image162.png"/><Relationship Id="rId4" Type="http://schemas.openxmlformats.org/officeDocument/2006/relationships/image" Target="../media/image161.png"/></Relationships>
</file>

<file path=ppt/slides/_rels/slide22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222.xml"/><Relationship Id="rId1" Type="http://schemas.openxmlformats.org/officeDocument/2006/relationships/slideLayout" Target="../slideLayouts/slideLayout16.xml"/><Relationship Id="rId5" Type="http://schemas.openxmlformats.org/officeDocument/2006/relationships/image" Target="../media/image165.png"/><Relationship Id="rId4" Type="http://schemas.openxmlformats.org/officeDocument/2006/relationships/image" Target="../media/image164.png"/></Relationships>
</file>

<file path=ppt/slides/_rels/slide223.xml.rels><?xml version="1.0" encoding="UTF-8" standalone="yes"?>
<Relationships xmlns="http://schemas.openxmlformats.org/package/2006/relationships"><Relationship Id="rId3" Type="http://schemas.openxmlformats.org/officeDocument/2006/relationships/image" Target="../media/image166.jpg"/><Relationship Id="rId2" Type="http://schemas.openxmlformats.org/officeDocument/2006/relationships/notesSlide" Target="../notesSlides/notesSlide223.xml"/><Relationship Id="rId1" Type="http://schemas.openxmlformats.org/officeDocument/2006/relationships/slideLayout" Target="../slideLayouts/slideLayout16.xml"/><Relationship Id="rId5" Type="http://schemas.openxmlformats.org/officeDocument/2006/relationships/image" Target="../media/image168.png"/><Relationship Id="rId4" Type="http://schemas.openxmlformats.org/officeDocument/2006/relationships/image" Target="../media/image167.jpg"/></Relationships>
</file>

<file path=ppt/slides/_rels/slide22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224.xml"/><Relationship Id="rId1" Type="http://schemas.openxmlformats.org/officeDocument/2006/relationships/slideLayout" Target="../slideLayouts/slideLayout16.xml"/></Relationships>
</file>

<file path=ppt/slides/_rels/slide225.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225.xml"/><Relationship Id="rId1" Type="http://schemas.openxmlformats.org/officeDocument/2006/relationships/slideLayout" Target="../slideLayouts/slideLayout16.xml"/><Relationship Id="rId4" Type="http://schemas.openxmlformats.org/officeDocument/2006/relationships/image" Target="../media/image170.jpg"/></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16.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227.xml"/><Relationship Id="rId1" Type="http://schemas.openxmlformats.org/officeDocument/2006/relationships/slideLayout" Target="../slideLayouts/slideLayout16.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18.xml"/></Relationships>
</file>

<file path=ppt/slides/_rels/slide22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229.xml"/><Relationship Id="rId1" Type="http://schemas.openxmlformats.org/officeDocument/2006/relationships/slideLayout" Target="../slideLayouts/slideLayout16.xml"/><Relationship Id="rId4" Type="http://schemas.openxmlformats.org/officeDocument/2006/relationships/image" Target="../media/image172.jp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30.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230.xml"/><Relationship Id="rId1" Type="http://schemas.openxmlformats.org/officeDocument/2006/relationships/slideLayout" Target="../slideLayouts/slideLayout16.xml"/><Relationship Id="rId4" Type="http://schemas.openxmlformats.org/officeDocument/2006/relationships/image" Target="../media/image174.png"/></Relationships>
</file>

<file path=ppt/slides/_rels/slide231.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231.xml"/><Relationship Id="rId1" Type="http://schemas.openxmlformats.org/officeDocument/2006/relationships/slideLayout" Target="../slideLayouts/slideLayout16.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232.xml"/><Relationship Id="rId1" Type="http://schemas.openxmlformats.org/officeDocument/2006/relationships/slideLayout" Target="../slideLayouts/slideLayout17.xml"/></Relationships>
</file>

<file path=ppt/slides/_rels/slide2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3.xml"/><Relationship Id="rId1" Type="http://schemas.openxmlformats.org/officeDocument/2006/relationships/slideLayout" Target="../slideLayouts/slideLayout16.xml"/><Relationship Id="rId4" Type="http://schemas.openxmlformats.org/officeDocument/2006/relationships/image" Target="../media/image176.jpg"/></Relationships>
</file>

<file path=ppt/slides/_rels/slide234.xml.rels><?xml version="1.0" encoding="UTF-8" standalone="yes"?>
<Relationships xmlns="http://schemas.openxmlformats.org/package/2006/relationships"><Relationship Id="rId3" Type="http://schemas.openxmlformats.org/officeDocument/2006/relationships/image" Target="../media/image177.jpg"/><Relationship Id="rId2" Type="http://schemas.openxmlformats.org/officeDocument/2006/relationships/notesSlide" Target="../notesSlides/notesSlide234.xml"/><Relationship Id="rId1" Type="http://schemas.openxmlformats.org/officeDocument/2006/relationships/slideLayout" Target="../slideLayouts/slideLayout16.xml"/></Relationships>
</file>

<file path=ppt/slides/_rels/slide235.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235.xml"/><Relationship Id="rId1" Type="http://schemas.openxmlformats.org/officeDocument/2006/relationships/slideLayout" Target="../slideLayouts/slideLayout19.xml"/></Relationships>
</file>

<file path=ppt/slides/_rels/slide236.xml.rels><?xml version="1.0" encoding="UTF-8" standalone="yes"?>
<Relationships xmlns="http://schemas.openxmlformats.org/package/2006/relationships"><Relationship Id="rId3" Type="http://schemas.openxmlformats.org/officeDocument/2006/relationships/image" Target="../media/image179.jpg"/><Relationship Id="rId2" Type="http://schemas.openxmlformats.org/officeDocument/2006/relationships/notesSlide" Target="../notesSlides/notesSlide236.xml"/><Relationship Id="rId1" Type="http://schemas.openxmlformats.org/officeDocument/2006/relationships/slideLayout" Target="../slideLayouts/slideLayout16.xml"/></Relationships>
</file>

<file path=ppt/slides/_rels/slide237.xml.rels><?xml version="1.0" encoding="UTF-8" standalone="yes"?>
<Relationships xmlns="http://schemas.openxmlformats.org/package/2006/relationships"><Relationship Id="rId3" Type="http://schemas.openxmlformats.org/officeDocument/2006/relationships/image" Target="../media/image180.jpg"/><Relationship Id="rId2" Type="http://schemas.openxmlformats.org/officeDocument/2006/relationships/notesSlide" Target="../notesSlides/notesSlide237.xml"/><Relationship Id="rId1" Type="http://schemas.openxmlformats.org/officeDocument/2006/relationships/slideLayout" Target="../slideLayouts/slideLayout16.xml"/></Relationships>
</file>

<file path=ppt/slides/_rels/slide23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8.xml"/><Relationship Id="rId1" Type="http://schemas.openxmlformats.org/officeDocument/2006/relationships/slideLayout" Target="../slideLayouts/slideLayout16.xml"/><Relationship Id="rId4" Type="http://schemas.openxmlformats.org/officeDocument/2006/relationships/image" Target="../media/image181.png"/></Relationships>
</file>

<file path=ppt/slides/_rels/slide2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9.xml"/><Relationship Id="rId1" Type="http://schemas.openxmlformats.org/officeDocument/2006/relationships/slideLayout" Target="../slideLayouts/slideLayout19.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4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0.xml"/><Relationship Id="rId1" Type="http://schemas.openxmlformats.org/officeDocument/2006/relationships/slideLayout" Target="../slideLayouts/slideLayout16.xml"/><Relationship Id="rId4" Type="http://schemas.openxmlformats.org/officeDocument/2006/relationships/hyperlink" Target="http://www.federalregister.gov/documents/2020/05/19/2020-10512/nondiscrimination-on-the-basis-of-sex-in-education-" TargetMode="External"/></Relationships>
</file>

<file path=ppt/slides/_rels/slide24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1.xml"/><Relationship Id="rId1" Type="http://schemas.openxmlformats.org/officeDocument/2006/relationships/slideLayout" Target="../slideLayouts/slideLayout16.xml"/><Relationship Id="rId4" Type="http://schemas.openxmlformats.org/officeDocument/2006/relationships/image" Target="../media/image182.jpg"/></Relationships>
</file>

<file path=ppt/slides/_rels/slide24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2.xml"/><Relationship Id="rId1" Type="http://schemas.openxmlformats.org/officeDocument/2006/relationships/slideLayout" Target="../slideLayouts/slideLayout18.xml"/><Relationship Id="rId4" Type="http://schemas.openxmlformats.org/officeDocument/2006/relationships/image" Target="../media/image183.jpg"/></Relationships>
</file>

<file path=ppt/slides/_rels/slide243.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243.xml"/><Relationship Id="rId1" Type="http://schemas.openxmlformats.org/officeDocument/2006/relationships/slideLayout" Target="../slideLayouts/slideLayout16.xml"/></Relationships>
</file>

<file path=ppt/slides/_rels/slide24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244.xml"/><Relationship Id="rId1" Type="http://schemas.openxmlformats.org/officeDocument/2006/relationships/slideLayout" Target="../slideLayouts/slideLayout16.xml"/><Relationship Id="rId4" Type="http://schemas.openxmlformats.org/officeDocument/2006/relationships/hyperlink" Target="mailto:titleix@schoolu.edu" TargetMode="External"/></Relationships>
</file>

<file path=ppt/slides/_rels/slide245.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245.xml"/><Relationship Id="rId1" Type="http://schemas.openxmlformats.org/officeDocument/2006/relationships/slideLayout" Target="../slideLayouts/slideLayout19.xml"/></Relationships>
</file>

<file path=ppt/slides/_rels/slide24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46.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9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10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g2ecba0c605a_0_2099"/>
          <p:cNvSpPr txBox="1">
            <a:spLocks noGrp="1"/>
          </p:cNvSpPr>
          <p:nvPr>
            <p:ph type="title"/>
          </p:nvPr>
        </p:nvSpPr>
        <p:spPr>
          <a:xfrm>
            <a:off x="778452" y="222101"/>
            <a:ext cx="10635000" cy="19701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US" sz="6400"/>
              <a:t>Title IX</a:t>
            </a:r>
            <a:endParaRPr sz="6400"/>
          </a:p>
          <a:p>
            <a:pPr marL="0" lvl="0" indent="0" algn="l" rtl="0">
              <a:spcBef>
                <a:spcPts val="0"/>
              </a:spcBef>
              <a:spcAft>
                <a:spcPts val="0"/>
              </a:spcAft>
              <a:buNone/>
            </a:pPr>
            <a:r>
              <a:rPr lang="en-US" sz="6400"/>
              <a:t>Presentation</a:t>
            </a:r>
            <a:endParaRPr sz="64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g2ecba0c605a_0_1743"/>
          <p:cNvPicPr preferRelativeResize="0"/>
          <p:nvPr/>
        </p:nvPicPr>
        <p:blipFill>
          <a:blip r:embed="rId3">
            <a:alphaModFix/>
          </a:blip>
          <a:stretch>
            <a:fillRect/>
          </a:stretch>
        </p:blipFill>
        <p:spPr>
          <a:xfrm>
            <a:off x="0" y="0"/>
            <a:ext cx="12245626" cy="6922000"/>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5"/>
          <p:cNvSpPr txBox="1">
            <a:spLocks noGrp="1"/>
          </p:cNvSpPr>
          <p:nvPr>
            <p:ph type="title"/>
          </p:nvPr>
        </p:nvSpPr>
        <p:spPr>
          <a:xfrm>
            <a:off x="916939" y="308070"/>
            <a:ext cx="9616440" cy="1300480"/>
          </a:xfrm>
          <a:prstGeom prst="rect">
            <a:avLst/>
          </a:prstGeom>
          <a:noFill/>
          <a:ln>
            <a:noFill/>
          </a:ln>
        </p:spPr>
        <p:txBody>
          <a:bodyPr spcFirstLastPara="1" wrap="square" lIns="0" tIns="88900" rIns="0" bIns="0" anchor="t" anchorCtr="0">
            <a:spAutoFit/>
          </a:bodyPr>
          <a:lstStyle/>
          <a:p>
            <a:pPr marL="12700" marR="5080" lvl="0" indent="0" algn="l" rtl="0">
              <a:lnSpc>
                <a:spcPct val="107954"/>
              </a:lnSpc>
              <a:spcBef>
                <a:spcPts val="0"/>
              </a:spcBef>
              <a:spcAft>
                <a:spcPts val="0"/>
              </a:spcAft>
              <a:buNone/>
            </a:pPr>
            <a:r>
              <a:rPr lang="en-US">
                <a:solidFill>
                  <a:srgbClr val="AC151B"/>
                </a:solidFill>
              </a:rPr>
              <a:t>Biden Administration NPRMs to Final Regulations</a:t>
            </a:r>
            <a:endParaRPr/>
          </a:p>
        </p:txBody>
      </p:sp>
      <p:sp>
        <p:nvSpPr>
          <p:cNvPr id="671" name="Google Shape;671;p5"/>
          <p:cNvSpPr txBox="1"/>
          <p:nvPr/>
        </p:nvSpPr>
        <p:spPr>
          <a:xfrm>
            <a:off x="1047567" y="1717611"/>
            <a:ext cx="9738995" cy="3750310"/>
          </a:xfrm>
          <a:prstGeom prst="rect">
            <a:avLst/>
          </a:prstGeom>
          <a:noFill/>
          <a:ln>
            <a:noFill/>
          </a:ln>
        </p:spPr>
        <p:txBody>
          <a:bodyPr spcFirstLastPara="1" wrap="square" lIns="0" tIns="13325" rIns="0" bIns="0" anchor="t" anchorCtr="0">
            <a:spAutoFit/>
          </a:bodyPr>
          <a:lstStyle/>
          <a:p>
            <a:pPr marL="241300" marR="5080" lvl="0" indent="-228600" algn="l" rtl="0">
              <a:lnSpc>
                <a:spcPct val="100000"/>
              </a:lnSpc>
              <a:spcBef>
                <a:spcPts val="0"/>
              </a:spcBef>
              <a:spcAft>
                <a:spcPts val="0"/>
              </a:spcAft>
              <a:buSzPts val="1700"/>
              <a:buFont typeface="Noto Sans Symbols"/>
              <a:buChar char="▪"/>
            </a:pPr>
            <a:r>
              <a:rPr lang="en-US" sz="1700">
                <a:latin typeface="Arial"/>
                <a:ea typeface="Arial"/>
                <a:cs typeface="Arial"/>
                <a:sym typeface="Arial"/>
              </a:rPr>
              <a:t>April 2021: OCR letter to stakeholders announcing a comprehensive review of ED’s existing Title IX regulations, etc.</a:t>
            </a:r>
            <a:endParaRPr sz="1700">
              <a:latin typeface="Arial"/>
              <a:ea typeface="Arial"/>
              <a:cs typeface="Arial"/>
              <a:sym typeface="Arial"/>
            </a:endParaRPr>
          </a:p>
          <a:p>
            <a:pPr marL="240665" lvl="0" indent="-227965" algn="l" rtl="0">
              <a:lnSpc>
                <a:spcPct val="100000"/>
              </a:lnSpc>
              <a:spcBef>
                <a:spcPts val="585"/>
              </a:spcBef>
              <a:spcAft>
                <a:spcPts val="0"/>
              </a:spcAft>
              <a:buSzPts val="1700"/>
              <a:buFont typeface="Arial"/>
              <a:buChar char="•"/>
            </a:pPr>
            <a:r>
              <a:rPr lang="en-US" sz="1700">
                <a:latin typeface="Arial"/>
                <a:ea typeface="Arial"/>
                <a:cs typeface="Arial"/>
                <a:sym typeface="Arial"/>
              </a:rPr>
              <a:t>May 2021: Notice of virtual public hearing June 7–11, 2021</a:t>
            </a:r>
            <a:endParaRPr sz="1700">
              <a:latin typeface="Arial"/>
              <a:ea typeface="Arial"/>
              <a:cs typeface="Arial"/>
              <a:sym typeface="Arial"/>
            </a:endParaRPr>
          </a:p>
          <a:p>
            <a:pPr marL="241300" marR="354965" lvl="0" indent="-228600" algn="l" rtl="0">
              <a:lnSpc>
                <a:spcPct val="95882"/>
              </a:lnSpc>
              <a:spcBef>
                <a:spcPts val="985"/>
              </a:spcBef>
              <a:spcAft>
                <a:spcPts val="0"/>
              </a:spcAft>
              <a:buSzPts val="1700"/>
              <a:buFont typeface="Arial"/>
              <a:buChar char="•"/>
            </a:pPr>
            <a:r>
              <a:rPr lang="en-US" sz="1700">
                <a:latin typeface="Arial"/>
                <a:ea typeface="Arial"/>
                <a:cs typeface="Arial"/>
                <a:sym typeface="Arial"/>
              </a:rPr>
              <a:t>July 2021: Questions and Answers on the Title IX Regulations on Sexual Harassment, including policy examples</a:t>
            </a:r>
            <a:endParaRPr sz="1700">
              <a:latin typeface="Arial"/>
              <a:ea typeface="Arial"/>
              <a:cs typeface="Arial"/>
              <a:sym typeface="Arial"/>
            </a:endParaRPr>
          </a:p>
          <a:p>
            <a:pPr marL="241300" marR="1329690" lvl="0" indent="-228600" algn="l" rtl="0">
              <a:lnSpc>
                <a:spcPct val="95882"/>
              </a:lnSpc>
              <a:spcBef>
                <a:spcPts val="1010"/>
              </a:spcBef>
              <a:spcAft>
                <a:spcPts val="0"/>
              </a:spcAft>
              <a:buSzPts val="1700"/>
              <a:buFont typeface="Arial"/>
              <a:buChar char="•"/>
            </a:pPr>
            <a:r>
              <a:rPr lang="en-US" sz="1700">
                <a:latin typeface="Arial"/>
                <a:ea typeface="Arial"/>
                <a:cs typeface="Arial"/>
                <a:sym typeface="Arial"/>
              </a:rPr>
              <a:t>August 2021: ED announces it will no longer enforce the requirement that “prohibits a decisionmaker from relying on statements that are not subject to cross examination.”</a:t>
            </a:r>
            <a:endParaRPr sz="1700">
              <a:latin typeface="Arial"/>
              <a:ea typeface="Arial"/>
              <a:cs typeface="Arial"/>
              <a:sym typeface="Arial"/>
            </a:endParaRPr>
          </a:p>
          <a:p>
            <a:pPr marL="240665" marR="209550" lvl="0" indent="-228600" algn="l" rtl="0">
              <a:lnSpc>
                <a:spcPct val="100000"/>
              </a:lnSpc>
              <a:spcBef>
                <a:spcPts val="1019"/>
              </a:spcBef>
              <a:spcAft>
                <a:spcPts val="0"/>
              </a:spcAft>
              <a:buSzPts val="1500"/>
              <a:buFont typeface="Noto Sans Symbols"/>
              <a:buChar char="▪"/>
            </a:pPr>
            <a:r>
              <a:rPr lang="en-US" sz="1500">
                <a:latin typeface="Arial"/>
                <a:ea typeface="Arial"/>
                <a:cs typeface="Arial"/>
                <a:sym typeface="Arial"/>
              </a:rPr>
              <a:t>June 2022: Title IX’s 50th Anniversary, Department issued NPRM. Comments due by 9.22. More than 224,000 comments posted.</a:t>
            </a:r>
            <a:endParaRPr sz="1500">
              <a:latin typeface="Arial"/>
              <a:ea typeface="Arial"/>
              <a:cs typeface="Arial"/>
              <a:sym typeface="Arial"/>
            </a:endParaRPr>
          </a:p>
          <a:p>
            <a:pPr marL="241300" marR="795655" lvl="0" indent="-228600" algn="l" rtl="0">
              <a:lnSpc>
                <a:spcPct val="100000"/>
              </a:lnSpc>
              <a:spcBef>
                <a:spcPts val="994"/>
              </a:spcBef>
              <a:spcAft>
                <a:spcPts val="0"/>
              </a:spcAft>
              <a:buSzPts val="1500"/>
              <a:buFont typeface="Noto Sans Symbols"/>
              <a:buChar char="▪"/>
            </a:pPr>
            <a:r>
              <a:rPr lang="en-US" sz="1500">
                <a:latin typeface="Arial"/>
                <a:ea typeface="Arial"/>
                <a:cs typeface="Arial"/>
                <a:sym typeface="Arial"/>
              </a:rPr>
              <a:t>February 2023: OCR issues athletic resource guide, "Title IX and Athletic Opportunities in Colleges and Universities”</a:t>
            </a:r>
            <a:endParaRPr sz="1500">
              <a:latin typeface="Arial"/>
              <a:ea typeface="Arial"/>
              <a:cs typeface="Arial"/>
              <a:sym typeface="Arial"/>
            </a:endParaRPr>
          </a:p>
          <a:p>
            <a:pPr marL="240665" lvl="0" indent="-227965" algn="l" rtl="0">
              <a:lnSpc>
                <a:spcPct val="100000"/>
              </a:lnSpc>
              <a:spcBef>
                <a:spcPts val="650"/>
              </a:spcBef>
              <a:spcAft>
                <a:spcPts val="0"/>
              </a:spcAft>
              <a:buSzPts val="1500"/>
              <a:buFont typeface="Noto Sans Symbols"/>
              <a:buChar char="▪"/>
            </a:pPr>
            <a:r>
              <a:rPr lang="en-US" sz="1500">
                <a:latin typeface="Arial"/>
                <a:ea typeface="Arial"/>
                <a:cs typeface="Arial"/>
                <a:sym typeface="Arial"/>
              </a:rPr>
              <a:t>April 2023: OCR issues NPRM related to eligibility standards for male and female teams.</a:t>
            </a:r>
            <a:endParaRPr sz="1500">
              <a:latin typeface="Arial"/>
              <a:ea typeface="Arial"/>
              <a:cs typeface="Arial"/>
              <a:sym typeface="Arial"/>
            </a:endParaRPr>
          </a:p>
          <a:p>
            <a:pPr marL="240665" lvl="0" indent="-227965" algn="l" rtl="0">
              <a:lnSpc>
                <a:spcPct val="100000"/>
              </a:lnSpc>
              <a:spcBef>
                <a:spcPts val="635"/>
              </a:spcBef>
              <a:spcAft>
                <a:spcPts val="0"/>
              </a:spcAft>
              <a:buSzPts val="1500"/>
              <a:buFont typeface="Noto Sans Symbols"/>
              <a:buChar char="▪"/>
            </a:pPr>
            <a:r>
              <a:rPr lang="en-US" sz="1500">
                <a:latin typeface="Arial"/>
                <a:ea typeface="Arial"/>
                <a:cs typeface="Arial"/>
                <a:sym typeface="Arial"/>
              </a:rPr>
              <a:t>Expected October 2023 publication of final rules related to both NPRMs.</a:t>
            </a:r>
            <a:endParaRPr sz="1500">
              <a:latin typeface="Arial"/>
              <a:ea typeface="Arial"/>
              <a:cs typeface="Arial"/>
              <a:sym typeface="Aria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Shape 675"/>
        <p:cNvGrpSpPr/>
        <p:nvPr/>
      </p:nvGrpSpPr>
      <p:grpSpPr>
        <a:xfrm>
          <a:off x="0" y="0"/>
          <a:ext cx="0" cy="0"/>
          <a:chOff x="0" y="0"/>
          <a:chExt cx="0" cy="0"/>
        </a:xfrm>
      </p:grpSpPr>
      <p:grpSp>
        <p:nvGrpSpPr>
          <p:cNvPr id="676" name="Google Shape;676;p6"/>
          <p:cNvGrpSpPr/>
          <p:nvPr/>
        </p:nvGrpSpPr>
        <p:grpSpPr>
          <a:xfrm>
            <a:off x="0" y="0"/>
            <a:ext cx="8546592" cy="2923031"/>
            <a:chOff x="0" y="0"/>
            <a:chExt cx="8546592" cy="2923031"/>
          </a:xfrm>
        </p:grpSpPr>
        <p:pic>
          <p:nvPicPr>
            <p:cNvPr id="677" name="Google Shape;677;p6"/>
            <p:cNvPicPr preferRelativeResize="0"/>
            <p:nvPr/>
          </p:nvPicPr>
          <p:blipFill rotWithShape="1">
            <a:blip r:embed="rId3">
              <a:alphaModFix/>
            </a:blip>
            <a:srcRect/>
            <a:stretch/>
          </p:blipFill>
          <p:spPr>
            <a:xfrm>
              <a:off x="0" y="0"/>
              <a:ext cx="8546592" cy="2923031"/>
            </a:xfrm>
            <a:prstGeom prst="rect">
              <a:avLst/>
            </a:prstGeom>
            <a:noFill/>
            <a:ln>
              <a:noFill/>
            </a:ln>
          </p:spPr>
        </p:pic>
        <p:sp>
          <p:nvSpPr>
            <p:cNvPr id="678" name="Google Shape;678;p6"/>
            <p:cNvSpPr/>
            <p:nvPr/>
          </p:nvSpPr>
          <p:spPr>
            <a:xfrm>
              <a:off x="0" y="0"/>
              <a:ext cx="8522335" cy="2286000"/>
            </a:xfrm>
            <a:custGeom>
              <a:avLst/>
              <a:gdLst/>
              <a:ahLst/>
              <a:cxnLst/>
              <a:rect l="l" t="t" r="r" b="b"/>
              <a:pathLst>
                <a:path w="8522335" h="2286000" extrusionOk="0">
                  <a:moveTo>
                    <a:pt x="8522208" y="0"/>
                  </a:moveTo>
                  <a:lnTo>
                    <a:pt x="0" y="0"/>
                  </a:lnTo>
                  <a:lnTo>
                    <a:pt x="0" y="2286000"/>
                  </a:lnTo>
                  <a:lnTo>
                    <a:pt x="8522208" y="2286000"/>
                  </a:lnTo>
                  <a:lnTo>
                    <a:pt x="8522208" y="0"/>
                  </a:lnTo>
                  <a:close/>
                </a:path>
              </a:pathLst>
            </a:custGeom>
            <a:solidFill>
              <a:srgbClr val="FFFFFF"/>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grpSp>
      <p:sp>
        <p:nvSpPr>
          <p:cNvPr id="679" name="Google Shape;679;p6"/>
          <p:cNvSpPr txBox="1">
            <a:spLocks noGrp="1"/>
          </p:cNvSpPr>
          <p:nvPr>
            <p:ph type="title"/>
          </p:nvPr>
        </p:nvSpPr>
        <p:spPr>
          <a:xfrm>
            <a:off x="840543" y="508152"/>
            <a:ext cx="2957830" cy="1183005"/>
          </a:xfrm>
          <a:prstGeom prst="rect">
            <a:avLst/>
          </a:prstGeom>
          <a:noFill/>
          <a:ln>
            <a:noFill/>
          </a:ln>
        </p:spPr>
        <p:txBody>
          <a:bodyPr spcFirstLastPara="1" wrap="square" lIns="0" tIns="81275" rIns="0" bIns="0" anchor="t" anchorCtr="0">
            <a:spAutoFit/>
          </a:bodyPr>
          <a:lstStyle/>
          <a:p>
            <a:pPr marL="12700" marR="5080" lvl="0" indent="0" algn="l" rtl="0">
              <a:lnSpc>
                <a:spcPct val="108000"/>
              </a:lnSpc>
              <a:spcBef>
                <a:spcPts val="0"/>
              </a:spcBef>
              <a:spcAft>
                <a:spcPts val="0"/>
              </a:spcAft>
              <a:buNone/>
            </a:pPr>
            <a:r>
              <a:rPr lang="en-US" sz="4000">
                <a:solidFill>
                  <a:srgbClr val="000000"/>
                </a:solidFill>
              </a:rPr>
              <a:t>In the meantime:</a:t>
            </a:r>
            <a:endParaRPr sz="4000"/>
          </a:p>
        </p:txBody>
      </p:sp>
      <p:sp>
        <p:nvSpPr>
          <p:cNvPr id="680" name="Google Shape;680;p6"/>
          <p:cNvSpPr txBox="1"/>
          <p:nvPr/>
        </p:nvSpPr>
        <p:spPr>
          <a:xfrm>
            <a:off x="525053" y="2450246"/>
            <a:ext cx="4765675" cy="3592195"/>
          </a:xfrm>
          <a:prstGeom prst="rect">
            <a:avLst/>
          </a:prstGeom>
          <a:noFill/>
          <a:ln>
            <a:noFill/>
          </a:ln>
        </p:spPr>
        <p:txBody>
          <a:bodyPr spcFirstLastPara="1" wrap="square" lIns="0" tIns="12050" rIns="0" bIns="0" anchor="t" anchorCtr="0">
            <a:spAutoFit/>
          </a:bodyPr>
          <a:lstStyle/>
          <a:p>
            <a:pPr marL="241300" marR="226059" lvl="0" indent="-229234" algn="l" rtl="0">
              <a:lnSpc>
                <a:spcPct val="100000"/>
              </a:lnSpc>
              <a:spcBef>
                <a:spcPts val="0"/>
              </a:spcBef>
              <a:spcAft>
                <a:spcPts val="0"/>
              </a:spcAft>
              <a:buSzPts val="1900"/>
              <a:buFont typeface="Arial"/>
              <a:buChar char="•"/>
            </a:pPr>
            <a:r>
              <a:rPr lang="en-US" sz="1900">
                <a:latin typeface="Arial"/>
                <a:ea typeface="Arial"/>
                <a:cs typeface="Arial"/>
                <a:sym typeface="Arial"/>
              </a:rPr>
              <a:t>The 2020 existing rules </a:t>
            </a:r>
            <a:r>
              <a:rPr lang="en-US" sz="1900" u="sng">
                <a:latin typeface="Arial"/>
                <a:ea typeface="Arial"/>
                <a:cs typeface="Arial"/>
                <a:sym typeface="Arial"/>
              </a:rPr>
              <a:t>control</a:t>
            </a:r>
            <a:r>
              <a:rPr lang="en-US" sz="1900">
                <a:latin typeface="Arial"/>
                <a:ea typeface="Arial"/>
                <a:cs typeface="Arial"/>
                <a:sym typeface="Arial"/>
              </a:rPr>
              <a:t>, and any education institution receiving federal funds must obey them.</a:t>
            </a:r>
            <a:endParaRPr sz="1900">
              <a:latin typeface="Arial"/>
              <a:ea typeface="Arial"/>
              <a:cs typeface="Arial"/>
              <a:sym typeface="Arial"/>
            </a:endParaRPr>
          </a:p>
          <a:p>
            <a:pPr marL="241300" marR="720090" lvl="0" indent="-228600" algn="l" rtl="0">
              <a:lnSpc>
                <a:spcPct val="100000"/>
              </a:lnSpc>
              <a:spcBef>
                <a:spcPts val="1000"/>
              </a:spcBef>
              <a:spcAft>
                <a:spcPts val="0"/>
              </a:spcAft>
              <a:buSzPts val="1900"/>
              <a:buFont typeface="Arial"/>
              <a:buChar char="•"/>
            </a:pPr>
            <a:r>
              <a:rPr lang="en-US" sz="1900">
                <a:latin typeface="Arial"/>
                <a:ea typeface="Arial"/>
                <a:cs typeface="Arial"/>
                <a:sym typeface="Arial"/>
              </a:rPr>
              <a:t>In addition, the NPRM is just that – proposed rulemaking – &amp; ONLY the current rules apply.</a:t>
            </a:r>
            <a:endParaRPr sz="1900">
              <a:latin typeface="Arial"/>
              <a:ea typeface="Arial"/>
              <a:cs typeface="Arial"/>
              <a:sym typeface="Arial"/>
            </a:endParaRPr>
          </a:p>
          <a:p>
            <a:pPr marL="241300" marR="199390" lvl="0" indent="-228600" algn="l" rtl="0">
              <a:lnSpc>
                <a:spcPct val="100000"/>
              </a:lnSpc>
              <a:spcBef>
                <a:spcPts val="1005"/>
              </a:spcBef>
              <a:spcAft>
                <a:spcPts val="0"/>
              </a:spcAft>
              <a:buSzPts val="1900"/>
              <a:buFont typeface="Arial"/>
              <a:buChar char="•"/>
            </a:pPr>
            <a:r>
              <a:rPr lang="en-US" sz="1900">
                <a:latin typeface="Arial"/>
                <a:ea typeface="Arial"/>
                <a:cs typeface="Arial"/>
                <a:sym typeface="Arial"/>
              </a:rPr>
              <a:t>The current regulations, the proposed regulations (in the NPRM), and the Final Rules may not align.</a:t>
            </a:r>
            <a:endParaRPr sz="1900">
              <a:latin typeface="Arial"/>
              <a:ea typeface="Arial"/>
              <a:cs typeface="Arial"/>
              <a:sym typeface="Arial"/>
            </a:endParaRPr>
          </a:p>
          <a:p>
            <a:pPr marL="241300" marR="5080" lvl="0" indent="-228600" algn="l" rtl="0">
              <a:lnSpc>
                <a:spcPct val="100000"/>
              </a:lnSpc>
              <a:spcBef>
                <a:spcPts val="1000"/>
              </a:spcBef>
              <a:spcAft>
                <a:spcPts val="0"/>
              </a:spcAft>
              <a:buSzPts val="1900"/>
              <a:buFont typeface="Arial"/>
              <a:buChar char="•"/>
            </a:pPr>
            <a:r>
              <a:rPr lang="en-US" sz="1900">
                <a:latin typeface="Arial"/>
                <a:ea typeface="Arial"/>
                <a:cs typeface="Arial"/>
                <a:sym typeface="Arial"/>
              </a:rPr>
              <a:t>We will be focusing on the rules that apply NOW.</a:t>
            </a:r>
            <a:endParaRPr sz="1900">
              <a:latin typeface="Arial"/>
              <a:ea typeface="Arial"/>
              <a:cs typeface="Arial"/>
              <a:sym typeface="Arial"/>
            </a:endParaRPr>
          </a:p>
        </p:txBody>
      </p:sp>
      <p:pic>
        <p:nvPicPr>
          <p:cNvPr id="681" name="Google Shape;681;p6"/>
          <p:cNvPicPr preferRelativeResize="0"/>
          <p:nvPr/>
        </p:nvPicPr>
        <p:blipFill rotWithShape="1">
          <a:blip r:embed="rId4">
            <a:alphaModFix/>
          </a:blip>
          <a:srcRect/>
          <a:stretch/>
        </p:blipFill>
        <p:spPr>
          <a:xfrm>
            <a:off x="6096000" y="0"/>
            <a:ext cx="6096000" cy="6852637"/>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7"/>
          <p:cNvSpPr txBox="1">
            <a:spLocks noGrp="1"/>
          </p:cNvSpPr>
          <p:nvPr>
            <p:ph type="title"/>
          </p:nvPr>
        </p:nvSpPr>
        <p:spPr>
          <a:xfrm>
            <a:off x="674640" y="2407411"/>
            <a:ext cx="4512310" cy="9398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6000">
                <a:solidFill>
                  <a:srgbClr val="AC151B"/>
                </a:solidFill>
              </a:rPr>
              <a:t>Definitions</a:t>
            </a:r>
            <a:endParaRPr sz="600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Shape 690"/>
        <p:cNvGrpSpPr/>
        <p:nvPr/>
      </p:nvGrpSpPr>
      <p:grpSpPr>
        <a:xfrm>
          <a:off x="0" y="0"/>
          <a:ext cx="0" cy="0"/>
          <a:chOff x="0" y="0"/>
          <a:chExt cx="0" cy="0"/>
        </a:xfrm>
      </p:grpSpPr>
      <p:grpSp>
        <p:nvGrpSpPr>
          <p:cNvPr id="691" name="Google Shape;691;p8"/>
          <p:cNvGrpSpPr/>
          <p:nvPr/>
        </p:nvGrpSpPr>
        <p:grpSpPr>
          <a:xfrm>
            <a:off x="0" y="-5"/>
            <a:ext cx="9653522" cy="6858520"/>
            <a:chOff x="0" y="-5"/>
            <a:chExt cx="9653522" cy="6858520"/>
          </a:xfrm>
        </p:grpSpPr>
        <p:sp>
          <p:nvSpPr>
            <p:cNvPr id="692" name="Google Shape;692;p8"/>
            <p:cNvSpPr/>
            <p:nvPr/>
          </p:nvSpPr>
          <p:spPr>
            <a:xfrm>
              <a:off x="0" y="0"/>
              <a:ext cx="4707890" cy="6858000"/>
            </a:xfrm>
            <a:custGeom>
              <a:avLst/>
              <a:gdLst/>
              <a:ahLst/>
              <a:cxnLst/>
              <a:rect l="l" t="t" r="r" b="b"/>
              <a:pathLst>
                <a:path w="4707890" h="6858000" extrusionOk="0">
                  <a:moveTo>
                    <a:pt x="4707636" y="0"/>
                  </a:moveTo>
                  <a:lnTo>
                    <a:pt x="0" y="0"/>
                  </a:lnTo>
                  <a:lnTo>
                    <a:pt x="0" y="6858000"/>
                  </a:lnTo>
                  <a:lnTo>
                    <a:pt x="4707636" y="6858000"/>
                  </a:lnTo>
                  <a:lnTo>
                    <a:pt x="4707636" y="0"/>
                  </a:lnTo>
                  <a:close/>
                </a:path>
              </a:pathLst>
            </a:custGeom>
            <a:solidFill>
              <a:srgbClr val="3E3E3E"/>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93" name="Google Shape;693;p8"/>
            <p:cNvSpPr/>
            <p:nvPr/>
          </p:nvSpPr>
          <p:spPr>
            <a:xfrm>
              <a:off x="0" y="0"/>
              <a:ext cx="4707890" cy="6858000"/>
            </a:xfrm>
            <a:custGeom>
              <a:avLst/>
              <a:gdLst/>
              <a:ahLst/>
              <a:cxnLst/>
              <a:rect l="l" t="t" r="r" b="b"/>
              <a:pathLst>
                <a:path w="4707890" h="6858000" extrusionOk="0">
                  <a:moveTo>
                    <a:pt x="4707636" y="0"/>
                  </a:moveTo>
                  <a:lnTo>
                    <a:pt x="0" y="0"/>
                  </a:lnTo>
                  <a:lnTo>
                    <a:pt x="0" y="6858000"/>
                  </a:lnTo>
                  <a:lnTo>
                    <a:pt x="4707636" y="6858000"/>
                  </a:lnTo>
                  <a:lnTo>
                    <a:pt x="4707636" y="0"/>
                  </a:lnTo>
                  <a:close/>
                </a:path>
              </a:pathLst>
            </a:custGeom>
            <a:solidFill>
              <a:srgbClr val="FFFFFF">
                <a:alpha val="29803"/>
              </a:srgbClr>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94" name="Google Shape;694;p8"/>
            <p:cNvSpPr/>
            <p:nvPr/>
          </p:nvSpPr>
          <p:spPr>
            <a:xfrm>
              <a:off x="27773" y="6015235"/>
              <a:ext cx="2606040" cy="843280"/>
            </a:xfrm>
            <a:custGeom>
              <a:avLst/>
              <a:gdLst/>
              <a:ahLst/>
              <a:cxnLst/>
              <a:rect l="l" t="t" r="r" b="b"/>
              <a:pathLst>
                <a:path w="2606040" h="843279" extrusionOk="0">
                  <a:moveTo>
                    <a:pt x="892120" y="0"/>
                  </a:moveTo>
                  <a:lnTo>
                    <a:pt x="841457" y="628"/>
                  </a:lnTo>
                  <a:lnTo>
                    <a:pt x="791016" y="2898"/>
                  </a:lnTo>
                  <a:lnTo>
                    <a:pt x="740880" y="6927"/>
                  </a:lnTo>
                  <a:lnTo>
                    <a:pt x="691130" y="12835"/>
                  </a:lnTo>
                  <a:lnTo>
                    <a:pt x="641850" y="20739"/>
                  </a:lnTo>
                  <a:lnTo>
                    <a:pt x="593123" y="30760"/>
                  </a:lnTo>
                  <a:lnTo>
                    <a:pt x="545029" y="43015"/>
                  </a:lnTo>
                  <a:lnTo>
                    <a:pt x="497654" y="57624"/>
                  </a:lnTo>
                  <a:lnTo>
                    <a:pt x="451077" y="74706"/>
                  </a:lnTo>
                  <a:lnTo>
                    <a:pt x="405384" y="94378"/>
                  </a:lnTo>
                  <a:lnTo>
                    <a:pt x="360655" y="116761"/>
                  </a:lnTo>
                  <a:lnTo>
                    <a:pt x="316973" y="141972"/>
                  </a:lnTo>
                  <a:lnTo>
                    <a:pt x="274421" y="170131"/>
                  </a:lnTo>
                  <a:lnTo>
                    <a:pt x="233082" y="201356"/>
                  </a:lnTo>
                  <a:lnTo>
                    <a:pt x="193038" y="235766"/>
                  </a:lnTo>
                  <a:lnTo>
                    <a:pt x="156386" y="272401"/>
                  </a:lnTo>
                  <a:lnTo>
                    <a:pt x="123885" y="310757"/>
                  </a:lnTo>
                  <a:lnTo>
                    <a:pt x="95427" y="350679"/>
                  </a:lnTo>
                  <a:lnTo>
                    <a:pt x="70900" y="392014"/>
                  </a:lnTo>
                  <a:lnTo>
                    <a:pt x="50193" y="434608"/>
                  </a:lnTo>
                  <a:lnTo>
                    <a:pt x="33197" y="478306"/>
                  </a:lnTo>
                  <a:lnTo>
                    <a:pt x="19800" y="522955"/>
                  </a:lnTo>
                  <a:lnTo>
                    <a:pt x="9892" y="568401"/>
                  </a:lnTo>
                  <a:lnTo>
                    <a:pt x="3363" y="614489"/>
                  </a:lnTo>
                  <a:lnTo>
                    <a:pt x="103" y="661066"/>
                  </a:lnTo>
                  <a:lnTo>
                    <a:pt x="0" y="707977"/>
                  </a:lnTo>
                  <a:lnTo>
                    <a:pt x="2944" y="755068"/>
                  </a:lnTo>
                  <a:lnTo>
                    <a:pt x="8824" y="802186"/>
                  </a:lnTo>
                  <a:lnTo>
                    <a:pt x="19022" y="842763"/>
                  </a:lnTo>
                  <a:lnTo>
                    <a:pt x="2600996" y="842763"/>
                  </a:lnTo>
                  <a:lnTo>
                    <a:pt x="2602304" y="835105"/>
                  </a:lnTo>
                  <a:lnTo>
                    <a:pt x="2605453" y="785622"/>
                  </a:lnTo>
                  <a:lnTo>
                    <a:pt x="2605020" y="735806"/>
                  </a:lnTo>
                  <a:lnTo>
                    <a:pt x="2601188" y="685871"/>
                  </a:lnTo>
                  <a:lnTo>
                    <a:pt x="2594138" y="636032"/>
                  </a:lnTo>
                  <a:lnTo>
                    <a:pt x="2584052" y="586503"/>
                  </a:lnTo>
                  <a:lnTo>
                    <a:pt x="2571113" y="537499"/>
                  </a:lnTo>
                  <a:lnTo>
                    <a:pt x="2555503" y="489235"/>
                  </a:lnTo>
                  <a:lnTo>
                    <a:pt x="2537403" y="441926"/>
                  </a:lnTo>
                  <a:lnTo>
                    <a:pt x="2516997" y="395786"/>
                  </a:lnTo>
                  <a:lnTo>
                    <a:pt x="2494466" y="351029"/>
                  </a:lnTo>
                  <a:lnTo>
                    <a:pt x="2469992" y="307871"/>
                  </a:lnTo>
                  <a:lnTo>
                    <a:pt x="2443757" y="266526"/>
                  </a:lnTo>
                  <a:lnTo>
                    <a:pt x="2416623" y="226714"/>
                  </a:lnTo>
                  <a:lnTo>
                    <a:pt x="2386422" y="187297"/>
                  </a:lnTo>
                  <a:lnTo>
                    <a:pt x="2353121" y="149672"/>
                  </a:lnTo>
                  <a:lnTo>
                    <a:pt x="2316682" y="115239"/>
                  </a:lnTo>
                  <a:lnTo>
                    <a:pt x="2277070" y="85396"/>
                  </a:lnTo>
                  <a:lnTo>
                    <a:pt x="2234249" y="61542"/>
                  </a:lnTo>
                  <a:lnTo>
                    <a:pt x="2188182" y="45076"/>
                  </a:lnTo>
                  <a:lnTo>
                    <a:pt x="2132609" y="35387"/>
                  </a:lnTo>
                  <a:lnTo>
                    <a:pt x="2083677" y="38625"/>
                  </a:lnTo>
                  <a:lnTo>
                    <a:pt x="2038753" y="50975"/>
                  </a:lnTo>
                  <a:lnTo>
                    <a:pt x="1995204" y="68621"/>
                  </a:lnTo>
                  <a:lnTo>
                    <a:pt x="1950396" y="87747"/>
                  </a:lnTo>
                  <a:lnTo>
                    <a:pt x="1901696" y="104537"/>
                  </a:lnTo>
                  <a:lnTo>
                    <a:pt x="1853102" y="112972"/>
                  </a:lnTo>
                  <a:lnTo>
                    <a:pt x="1800352" y="114909"/>
                  </a:lnTo>
                  <a:lnTo>
                    <a:pt x="1745724" y="112219"/>
                  </a:lnTo>
                  <a:lnTo>
                    <a:pt x="1691493" y="106771"/>
                  </a:lnTo>
                  <a:lnTo>
                    <a:pt x="1639936" y="100435"/>
                  </a:lnTo>
                  <a:lnTo>
                    <a:pt x="1585505" y="92363"/>
                  </a:lnTo>
                  <a:lnTo>
                    <a:pt x="1530692" y="83520"/>
                  </a:lnTo>
                  <a:lnTo>
                    <a:pt x="1475882" y="73909"/>
                  </a:lnTo>
                  <a:lnTo>
                    <a:pt x="1421458" y="63529"/>
                  </a:lnTo>
                  <a:lnTo>
                    <a:pt x="1375450" y="54443"/>
                  </a:lnTo>
                  <a:lnTo>
                    <a:pt x="1328837" y="45704"/>
                  </a:lnTo>
                  <a:lnTo>
                    <a:pt x="1281692" y="37417"/>
                  </a:lnTo>
                  <a:lnTo>
                    <a:pt x="1234089" y="29687"/>
                  </a:lnTo>
                  <a:lnTo>
                    <a:pt x="1186100" y="22619"/>
                  </a:lnTo>
                  <a:lnTo>
                    <a:pt x="1137798" y="16319"/>
                  </a:lnTo>
                  <a:lnTo>
                    <a:pt x="1089257" y="10890"/>
                  </a:lnTo>
                  <a:lnTo>
                    <a:pt x="1040548" y="6440"/>
                  </a:lnTo>
                  <a:lnTo>
                    <a:pt x="991746" y="3072"/>
                  </a:lnTo>
                  <a:lnTo>
                    <a:pt x="942922" y="893"/>
                  </a:lnTo>
                  <a:lnTo>
                    <a:pt x="892120" y="0"/>
                  </a:lnTo>
                  <a:close/>
                </a:path>
              </a:pathLst>
            </a:custGeom>
            <a:solidFill>
              <a:srgbClr val="FFFFFF">
                <a:alpha val="9803"/>
              </a:srgbClr>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95" name="Google Shape;695;p8"/>
            <p:cNvSpPr/>
            <p:nvPr/>
          </p:nvSpPr>
          <p:spPr>
            <a:xfrm>
              <a:off x="656838" y="5796649"/>
              <a:ext cx="2485390" cy="1061720"/>
            </a:xfrm>
            <a:custGeom>
              <a:avLst/>
              <a:gdLst/>
              <a:ahLst/>
              <a:cxnLst/>
              <a:rect l="l" t="t" r="r" b="b"/>
              <a:pathLst>
                <a:path w="2485390" h="1061720" extrusionOk="0">
                  <a:moveTo>
                    <a:pt x="1572488" y="1055116"/>
                  </a:moveTo>
                  <a:lnTo>
                    <a:pt x="1568640" y="1055890"/>
                  </a:lnTo>
                  <a:lnTo>
                    <a:pt x="1565554" y="1058951"/>
                  </a:lnTo>
                  <a:lnTo>
                    <a:pt x="1563433" y="1061351"/>
                  </a:lnTo>
                  <a:lnTo>
                    <a:pt x="1584502" y="1061351"/>
                  </a:lnTo>
                  <a:lnTo>
                    <a:pt x="1576730" y="1056271"/>
                  </a:lnTo>
                  <a:lnTo>
                    <a:pt x="1572488" y="1055116"/>
                  </a:lnTo>
                  <a:close/>
                </a:path>
                <a:path w="2485390" h="1061720" extrusionOk="0">
                  <a:moveTo>
                    <a:pt x="493598" y="1045921"/>
                  </a:moveTo>
                  <a:lnTo>
                    <a:pt x="489750" y="1046683"/>
                  </a:lnTo>
                  <a:lnTo>
                    <a:pt x="486664" y="1049756"/>
                  </a:lnTo>
                  <a:lnTo>
                    <a:pt x="480504" y="1051280"/>
                  </a:lnTo>
                  <a:lnTo>
                    <a:pt x="477418" y="1053592"/>
                  </a:lnTo>
                  <a:lnTo>
                    <a:pt x="476643" y="1057414"/>
                  </a:lnTo>
                  <a:lnTo>
                    <a:pt x="477545" y="1061351"/>
                  </a:lnTo>
                  <a:lnTo>
                    <a:pt x="512889" y="1061351"/>
                  </a:lnTo>
                  <a:lnTo>
                    <a:pt x="511327" y="1055890"/>
                  </a:lnTo>
                  <a:lnTo>
                    <a:pt x="506704" y="1051280"/>
                  </a:lnTo>
                  <a:lnTo>
                    <a:pt x="502081" y="1048219"/>
                  </a:lnTo>
                  <a:lnTo>
                    <a:pt x="493598" y="1045921"/>
                  </a:lnTo>
                  <a:close/>
                </a:path>
                <a:path w="2485390" h="1061720" extrusionOk="0">
                  <a:moveTo>
                    <a:pt x="327139" y="1039787"/>
                  </a:moveTo>
                  <a:lnTo>
                    <a:pt x="323291" y="1040549"/>
                  </a:lnTo>
                  <a:lnTo>
                    <a:pt x="320205" y="1043622"/>
                  </a:lnTo>
                  <a:lnTo>
                    <a:pt x="315582" y="1046683"/>
                  </a:lnTo>
                  <a:lnTo>
                    <a:pt x="312496" y="1049756"/>
                  </a:lnTo>
                  <a:lnTo>
                    <a:pt x="311340" y="1053592"/>
                  </a:lnTo>
                  <a:lnTo>
                    <a:pt x="312775" y="1061351"/>
                  </a:lnTo>
                  <a:lnTo>
                    <a:pt x="347014" y="1061351"/>
                  </a:lnTo>
                  <a:lnTo>
                    <a:pt x="344868" y="1049756"/>
                  </a:lnTo>
                  <a:lnTo>
                    <a:pt x="340245" y="1045146"/>
                  </a:lnTo>
                  <a:lnTo>
                    <a:pt x="335622" y="1042085"/>
                  </a:lnTo>
                  <a:lnTo>
                    <a:pt x="327139" y="1039787"/>
                  </a:lnTo>
                  <a:close/>
                </a:path>
                <a:path w="2485390" h="1061720" extrusionOk="0">
                  <a:moveTo>
                    <a:pt x="17348" y="1035951"/>
                  </a:moveTo>
                  <a:lnTo>
                    <a:pt x="13487" y="1037488"/>
                  </a:lnTo>
                  <a:lnTo>
                    <a:pt x="4241" y="1043622"/>
                  </a:lnTo>
                  <a:lnTo>
                    <a:pt x="1155" y="1046683"/>
                  </a:lnTo>
                  <a:lnTo>
                    <a:pt x="0" y="1050518"/>
                  </a:lnTo>
                  <a:lnTo>
                    <a:pt x="2006" y="1061351"/>
                  </a:lnTo>
                  <a:lnTo>
                    <a:pt x="36258" y="1061351"/>
                  </a:lnTo>
                  <a:lnTo>
                    <a:pt x="37376" y="1060107"/>
                  </a:lnTo>
                  <a:lnTo>
                    <a:pt x="38925" y="1055890"/>
                  </a:lnTo>
                  <a:lnTo>
                    <a:pt x="38150" y="1051280"/>
                  </a:lnTo>
                  <a:lnTo>
                    <a:pt x="33528" y="1046683"/>
                  </a:lnTo>
                  <a:lnTo>
                    <a:pt x="28905" y="1040549"/>
                  </a:lnTo>
                  <a:lnTo>
                    <a:pt x="25044" y="1037488"/>
                  </a:lnTo>
                  <a:lnTo>
                    <a:pt x="17348" y="1035951"/>
                  </a:lnTo>
                  <a:close/>
                </a:path>
                <a:path w="2485390" h="1061720" extrusionOk="0">
                  <a:moveTo>
                    <a:pt x="2127351" y="1033652"/>
                  </a:moveTo>
                  <a:lnTo>
                    <a:pt x="2123503" y="1034414"/>
                  </a:lnTo>
                  <a:lnTo>
                    <a:pt x="2120417" y="1037488"/>
                  </a:lnTo>
                  <a:lnTo>
                    <a:pt x="2115794" y="1039012"/>
                  </a:lnTo>
                  <a:lnTo>
                    <a:pt x="2112708" y="1042085"/>
                  </a:lnTo>
                  <a:lnTo>
                    <a:pt x="2111552" y="1046302"/>
                  </a:lnTo>
                  <a:lnTo>
                    <a:pt x="2114130" y="1061351"/>
                  </a:lnTo>
                  <a:lnTo>
                    <a:pt x="2145042" y="1061351"/>
                  </a:lnTo>
                  <a:lnTo>
                    <a:pt x="2148928" y="1057033"/>
                  </a:lnTo>
                  <a:lnTo>
                    <a:pt x="2150465" y="1052817"/>
                  </a:lnTo>
                  <a:lnTo>
                    <a:pt x="2149703" y="1048219"/>
                  </a:lnTo>
                  <a:lnTo>
                    <a:pt x="2140458" y="1039012"/>
                  </a:lnTo>
                  <a:lnTo>
                    <a:pt x="2135835" y="1035951"/>
                  </a:lnTo>
                  <a:lnTo>
                    <a:pt x="2127351" y="1033652"/>
                  </a:lnTo>
                  <a:close/>
                </a:path>
                <a:path w="2485390" h="1061720" extrusionOk="0">
                  <a:moveTo>
                    <a:pt x="1205674" y="1033652"/>
                  </a:moveTo>
                  <a:lnTo>
                    <a:pt x="1201813" y="1034414"/>
                  </a:lnTo>
                  <a:lnTo>
                    <a:pt x="1198727" y="1037488"/>
                  </a:lnTo>
                  <a:lnTo>
                    <a:pt x="1194104" y="1040549"/>
                  </a:lnTo>
                  <a:lnTo>
                    <a:pt x="1191031" y="1043622"/>
                  </a:lnTo>
                  <a:lnTo>
                    <a:pt x="1189875" y="1047457"/>
                  </a:lnTo>
                  <a:lnTo>
                    <a:pt x="1192441" y="1061351"/>
                  </a:lnTo>
                  <a:lnTo>
                    <a:pt x="1223365" y="1061351"/>
                  </a:lnTo>
                  <a:lnTo>
                    <a:pt x="1227251" y="1057033"/>
                  </a:lnTo>
                  <a:lnTo>
                    <a:pt x="1228788" y="1052817"/>
                  </a:lnTo>
                  <a:lnTo>
                    <a:pt x="1228013" y="1048219"/>
                  </a:lnTo>
                  <a:lnTo>
                    <a:pt x="1218768" y="1039012"/>
                  </a:lnTo>
                  <a:lnTo>
                    <a:pt x="1214145" y="1035951"/>
                  </a:lnTo>
                  <a:lnTo>
                    <a:pt x="1205674" y="1033652"/>
                  </a:lnTo>
                  <a:close/>
                </a:path>
                <a:path w="2485390" h="1061720" extrusionOk="0">
                  <a:moveTo>
                    <a:pt x="795693" y="1033652"/>
                  </a:moveTo>
                  <a:lnTo>
                    <a:pt x="791832" y="1034414"/>
                  </a:lnTo>
                  <a:lnTo>
                    <a:pt x="788746" y="1037488"/>
                  </a:lnTo>
                  <a:lnTo>
                    <a:pt x="784123" y="1039012"/>
                  </a:lnTo>
                  <a:lnTo>
                    <a:pt x="781050" y="1041323"/>
                  </a:lnTo>
                  <a:lnTo>
                    <a:pt x="779894" y="1045146"/>
                  </a:lnTo>
                  <a:lnTo>
                    <a:pt x="782485" y="1061351"/>
                  </a:lnTo>
                  <a:lnTo>
                    <a:pt x="813384" y="1061351"/>
                  </a:lnTo>
                  <a:lnTo>
                    <a:pt x="817270" y="1057033"/>
                  </a:lnTo>
                  <a:lnTo>
                    <a:pt x="818807" y="1052817"/>
                  </a:lnTo>
                  <a:lnTo>
                    <a:pt x="818032" y="1048219"/>
                  </a:lnTo>
                  <a:lnTo>
                    <a:pt x="808786" y="1039012"/>
                  </a:lnTo>
                  <a:lnTo>
                    <a:pt x="804164" y="1035951"/>
                  </a:lnTo>
                  <a:lnTo>
                    <a:pt x="795693" y="1033652"/>
                  </a:lnTo>
                  <a:close/>
                </a:path>
                <a:path w="2485390" h="1061720" extrusionOk="0">
                  <a:moveTo>
                    <a:pt x="136017" y="1033652"/>
                  </a:moveTo>
                  <a:lnTo>
                    <a:pt x="132168" y="1034414"/>
                  </a:lnTo>
                  <a:lnTo>
                    <a:pt x="129082" y="1037488"/>
                  </a:lnTo>
                  <a:lnTo>
                    <a:pt x="124459" y="1040549"/>
                  </a:lnTo>
                  <a:lnTo>
                    <a:pt x="121373" y="1043622"/>
                  </a:lnTo>
                  <a:lnTo>
                    <a:pt x="120218" y="1047457"/>
                  </a:lnTo>
                  <a:lnTo>
                    <a:pt x="122796" y="1061351"/>
                  </a:lnTo>
                  <a:lnTo>
                    <a:pt x="153631" y="1061351"/>
                  </a:lnTo>
                  <a:lnTo>
                    <a:pt x="156438" y="1058189"/>
                  </a:lnTo>
                  <a:lnTo>
                    <a:pt x="158369" y="1053592"/>
                  </a:lnTo>
                  <a:lnTo>
                    <a:pt x="158369" y="1048219"/>
                  </a:lnTo>
                  <a:lnTo>
                    <a:pt x="149123" y="1039012"/>
                  </a:lnTo>
                  <a:lnTo>
                    <a:pt x="144500" y="1035951"/>
                  </a:lnTo>
                  <a:lnTo>
                    <a:pt x="136017" y="1033652"/>
                  </a:lnTo>
                  <a:close/>
                </a:path>
                <a:path w="2485390" h="1061720" extrusionOk="0">
                  <a:moveTo>
                    <a:pt x="903579" y="1030579"/>
                  </a:moveTo>
                  <a:lnTo>
                    <a:pt x="899718" y="1031354"/>
                  </a:lnTo>
                  <a:lnTo>
                    <a:pt x="896645" y="1034414"/>
                  </a:lnTo>
                  <a:lnTo>
                    <a:pt x="889612" y="1037389"/>
                  </a:lnTo>
                  <a:lnTo>
                    <a:pt x="886625" y="1042087"/>
                  </a:lnTo>
                  <a:lnTo>
                    <a:pt x="887104" y="1049082"/>
                  </a:lnTo>
                  <a:lnTo>
                    <a:pt x="890473" y="1058951"/>
                  </a:lnTo>
                  <a:lnTo>
                    <a:pt x="893826" y="1061351"/>
                  </a:lnTo>
                  <a:lnTo>
                    <a:pt x="918502" y="1061351"/>
                  </a:lnTo>
                  <a:lnTo>
                    <a:pt x="925156" y="1053973"/>
                  </a:lnTo>
                  <a:lnTo>
                    <a:pt x="926693" y="1049756"/>
                  </a:lnTo>
                  <a:lnTo>
                    <a:pt x="925931" y="1045146"/>
                  </a:lnTo>
                  <a:lnTo>
                    <a:pt x="916686" y="1035951"/>
                  </a:lnTo>
                  <a:lnTo>
                    <a:pt x="912050" y="1032878"/>
                  </a:lnTo>
                  <a:lnTo>
                    <a:pt x="903579" y="1030579"/>
                  </a:lnTo>
                  <a:close/>
                </a:path>
                <a:path w="2485390" h="1061720" extrusionOk="0">
                  <a:moveTo>
                    <a:pt x="700125" y="1030579"/>
                  </a:moveTo>
                  <a:lnTo>
                    <a:pt x="684524" y="1050804"/>
                  </a:lnTo>
                  <a:lnTo>
                    <a:pt x="687031" y="1058951"/>
                  </a:lnTo>
                  <a:lnTo>
                    <a:pt x="690372" y="1061351"/>
                  </a:lnTo>
                  <a:lnTo>
                    <a:pt x="715060" y="1061351"/>
                  </a:lnTo>
                  <a:lnTo>
                    <a:pt x="721702" y="1053973"/>
                  </a:lnTo>
                  <a:lnTo>
                    <a:pt x="723252" y="1049756"/>
                  </a:lnTo>
                  <a:lnTo>
                    <a:pt x="722477" y="1045146"/>
                  </a:lnTo>
                  <a:lnTo>
                    <a:pt x="713232" y="1035951"/>
                  </a:lnTo>
                  <a:lnTo>
                    <a:pt x="708609" y="1032878"/>
                  </a:lnTo>
                  <a:lnTo>
                    <a:pt x="700125" y="1030579"/>
                  </a:lnTo>
                  <a:close/>
                </a:path>
                <a:path w="2485390" h="1061720" extrusionOk="0">
                  <a:moveTo>
                    <a:pt x="601484" y="1030579"/>
                  </a:moveTo>
                  <a:lnTo>
                    <a:pt x="597636" y="1031354"/>
                  </a:lnTo>
                  <a:lnTo>
                    <a:pt x="594550" y="1034414"/>
                  </a:lnTo>
                  <a:lnTo>
                    <a:pt x="588819" y="1037389"/>
                  </a:lnTo>
                  <a:lnTo>
                    <a:pt x="585689" y="1042087"/>
                  </a:lnTo>
                  <a:lnTo>
                    <a:pt x="585449" y="1049082"/>
                  </a:lnTo>
                  <a:lnTo>
                    <a:pt x="588391" y="1058951"/>
                  </a:lnTo>
                  <a:lnTo>
                    <a:pt x="591731" y="1061351"/>
                  </a:lnTo>
                  <a:lnTo>
                    <a:pt x="616419" y="1061351"/>
                  </a:lnTo>
                  <a:lnTo>
                    <a:pt x="623062" y="1053973"/>
                  </a:lnTo>
                  <a:lnTo>
                    <a:pt x="624611" y="1049756"/>
                  </a:lnTo>
                  <a:lnTo>
                    <a:pt x="623836" y="1045146"/>
                  </a:lnTo>
                  <a:lnTo>
                    <a:pt x="614591" y="1035951"/>
                  </a:lnTo>
                  <a:lnTo>
                    <a:pt x="609968" y="1032878"/>
                  </a:lnTo>
                  <a:lnTo>
                    <a:pt x="601484" y="1030579"/>
                  </a:lnTo>
                  <a:close/>
                </a:path>
                <a:path w="2485390" h="1061720" extrusionOk="0">
                  <a:moveTo>
                    <a:pt x="1097775" y="1024445"/>
                  </a:moveTo>
                  <a:lnTo>
                    <a:pt x="1093927" y="1025220"/>
                  </a:lnTo>
                  <a:lnTo>
                    <a:pt x="1090841" y="1028280"/>
                  </a:lnTo>
                  <a:lnTo>
                    <a:pt x="1085110" y="1032977"/>
                  </a:lnTo>
                  <a:lnTo>
                    <a:pt x="1081979" y="1038248"/>
                  </a:lnTo>
                  <a:lnTo>
                    <a:pt x="1081739" y="1044670"/>
                  </a:lnTo>
                  <a:lnTo>
                    <a:pt x="1084681" y="1052817"/>
                  </a:lnTo>
                  <a:lnTo>
                    <a:pt x="1096606" y="1061351"/>
                  </a:lnTo>
                  <a:lnTo>
                    <a:pt x="1098334" y="1061351"/>
                  </a:lnTo>
                  <a:lnTo>
                    <a:pt x="1109332" y="1058951"/>
                  </a:lnTo>
                  <a:lnTo>
                    <a:pt x="1114200" y="1055121"/>
                  </a:lnTo>
                  <a:lnTo>
                    <a:pt x="1118200" y="1048988"/>
                  </a:lnTo>
                  <a:lnTo>
                    <a:pt x="1119308" y="1041702"/>
                  </a:lnTo>
                  <a:lnTo>
                    <a:pt x="1115504" y="1034414"/>
                  </a:lnTo>
                  <a:lnTo>
                    <a:pt x="1110881" y="1029817"/>
                  </a:lnTo>
                  <a:lnTo>
                    <a:pt x="1106258" y="1026744"/>
                  </a:lnTo>
                  <a:lnTo>
                    <a:pt x="1097775" y="1024445"/>
                  </a:lnTo>
                  <a:close/>
                </a:path>
                <a:path w="2485390" h="1061720" extrusionOk="0">
                  <a:moveTo>
                    <a:pt x="1328966" y="1018311"/>
                  </a:moveTo>
                  <a:lnTo>
                    <a:pt x="1325118" y="1019086"/>
                  </a:lnTo>
                  <a:lnTo>
                    <a:pt x="1322031" y="1022146"/>
                  </a:lnTo>
                  <a:lnTo>
                    <a:pt x="1316301" y="1026843"/>
                  </a:lnTo>
                  <a:lnTo>
                    <a:pt x="1313170" y="1032114"/>
                  </a:lnTo>
                  <a:lnTo>
                    <a:pt x="1312930" y="1038536"/>
                  </a:lnTo>
                  <a:lnTo>
                    <a:pt x="1315872" y="1046683"/>
                  </a:lnTo>
                  <a:lnTo>
                    <a:pt x="1321456" y="1053249"/>
                  </a:lnTo>
                  <a:lnTo>
                    <a:pt x="1328199" y="1055503"/>
                  </a:lnTo>
                  <a:lnTo>
                    <a:pt x="1334944" y="1054880"/>
                  </a:lnTo>
                  <a:lnTo>
                    <a:pt x="1340535" y="1052817"/>
                  </a:lnTo>
                  <a:lnTo>
                    <a:pt x="1345396" y="1048987"/>
                  </a:lnTo>
                  <a:lnTo>
                    <a:pt x="1349392" y="1042854"/>
                  </a:lnTo>
                  <a:lnTo>
                    <a:pt x="1350499" y="1035568"/>
                  </a:lnTo>
                  <a:lnTo>
                    <a:pt x="1346695" y="1028280"/>
                  </a:lnTo>
                  <a:lnTo>
                    <a:pt x="1342072" y="1023683"/>
                  </a:lnTo>
                  <a:lnTo>
                    <a:pt x="1337449" y="1020610"/>
                  </a:lnTo>
                  <a:lnTo>
                    <a:pt x="1328966" y="1018311"/>
                  </a:lnTo>
                  <a:close/>
                </a:path>
                <a:path w="2485390" h="1061720" extrusionOk="0">
                  <a:moveTo>
                    <a:pt x="2367788" y="1006043"/>
                  </a:moveTo>
                  <a:lnTo>
                    <a:pt x="2363939" y="1006817"/>
                  </a:lnTo>
                  <a:lnTo>
                    <a:pt x="2360853" y="1009878"/>
                  </a:lnTo>
                  <a:lnTo>
                    <a:pt x="2355122" y="1012853"/>
                  </a:lnTo>
                  <a:lnTo>
                    <a:pt x="2351992" y="1017550"/>
                  </a:lnTo>
                  <a:lnTo>
                    <a:pt x="2351752" y="1024546"/>
                  </a:lnTo>
                  <a:lnTo>
                    <a:pt x="2354694" y="1034414"/>
                  </a:lnTo>
                  <a:lnTo>
                    <a:pt x="2360278" y="1040981"/>
                  </a:lnTo>
                  <a:lnTo>
                    <a:pt x="2367019" y="1043235"/>
                  </a:lnTo>
                  <a:lnTo>
                    <a:pt x="2373760" y="1042612"/>
                  </a:lnTo>
                  <a:lnTo>
                    <a:pt x="2379345" y="1040549"/>
                  </a:lnTo>
                  <a:lnTo>
                    <a:pt x="2385515" y="1035422"/>
                  </a:lnTo>
                  <a:lnTo>
                    <a:pt x="2389370" y="1029433"/>
                  </a:lnTo>
                  <a:lnTo>
                    <a:pt x="2389755" y="1022868"/>
                  </a:lnTo>
                  <a:lnTo>
                    <a:pt x="2385517" y="1016012"/>
                  </a:lnTo>
                  <a:lnTo>
                    <a:pt x="2380894" y="1011415"/>
                  </a:lnTo>
                  <a:lnTo>
                    <a:pt x="2376271" y="1008341"/>
                  </a:lnTo>
                  <a:lnTo>
                    <a:pt x="2367788" y="1006043"/>
                  </a:lnTo>
                  <a:close/>
                </a:path>
                <a:path w="2485390" h="1061720" extrusionOk="0">
                  <a:moveTo>
                    <a:pt x="1446110" y="999909"/>
                  </a:moveTo>
                  <a:lnTo>
                    <a:pt x="1442250" y="1000683"/>
                  </a:lnTo>
                  <a:lnTo>
                    <a:pt x="1439176" y="1003744"/>
                  </a:lnTo>
                  <a:lnTo>
                    <a:pt x="1433440" y="1007149"/>
                  </a:lnTo>
                  <a:lnTo>
                    <a:pt x="1430308" y="1012564"/>
                  </a:lnTo>
                  <a:lnTo>
                    <a:pt x="1430068" y="1019703"/>
                  </a:lnTo>
                  <a:lnTo>
                    <a:pt x="1433004" y="1028280"/>
                  </a:lnTo>
                  <a:lnTo>
                    <a:pt x="1438594" y="1034847"/>
                  </a:lnTo>
                  <a:lnTo>
                    <a:pt x="1445336" y="1037101"/>
                  </a:lnTo>
                  <a:lnTo>
                    <a:pt x="1452078" y="1036478"/>
                  </a:lnTo>
                  <a:lnTo>
                    <a:pt x="1457667" y="1034414"/>
                  </a:lnTo>
                  <a:lnTo>
                    <a:pt x="1463832" y="1029288"/>
                  </a:lnTo>
                  <a:lnTo>
                    <a:pt x="1467686" y="1023299"/>
                  </a:lnTo>
                  <a:lnTo>
                    <a:pt x="1468070" y="1016734"/>
                  </a:lnTo>
                  <a:lnTo>
                    <a:pt x="1463827" y="1009878"/>
                  </a:lnTo>
                  <a:lnTo>
                    <a:pt x="1459204" y="1005281"/>
                  </a:lnTo>
                  <a:lnTo>
                    <a:pt x="1454581" y="1002207"/>
                  </a:lnTo>
                  <a:lnTo>
                    <a:pt x="1446110" y="999909"/>
                  </a:lnTo>
                  <a:close/>
                </a:path>
                <a:path w="2485390" h="1061720" extrusionOk="0">
                  <a:moveTo>
                    <a:pt x="1692706" y="996848"/>
                  </a:moveTo>
                  <a:lnTo>
                    <a:pt x="1688858" y="997610"/>
                  </a:lnTo>
                  <a:lnTo>
                    <a:pt x="1685772" y="1000683"/>
                  </a:lnTo>
                  <a:lnTo>
                    <a:pt x="1678739" y="1004083"/>
                  </a:lnTo>
                  <a:lnTo>
                    <a:pt x="1675753" y="1009499"/>
                  </a:lnTo>
                  <a:lnTo>
                    <a:pt x="1676237" y="1016641"/>
                  </a:lnTo>
                  <a:lnTo>
                    <a:pt x="1679613" y="1025220"/>
                  </a:lnTo>
                  <a:lnTo>
                    <a:pt x="1685197" y="1031784"/>
                  </a:lnTo>
                  <a:lnTo>
                    <a:pt x="1691940" y="1034035"/>
                  </a:lnTo>
                  <a:lnTo>
                    <a:pt x="1698685" y="1033412"/>
                  </a:lnTo>
                  <a:lnTo>
                    <a:pt x="1704276" y="1031354"/>
                  </a:lnTo>
                  <a:lnTo>
                    <a:pt x="1710439" y="1026225"/>
                  </a:lnTo>
                  <a:lnTo>
                    <a:pt x="1714290" y="1020233"/>
                  </a:lnTo>
                  <a:lnTo>
                    <a:pt x="1714674" y="1013668"/>
                  </a:lnTo>
                  <a:lnTo>
                    <a:pt x="1710436" y="1006817"/>
                  </a:lnTo>
                  <a:lnTo>
                    <a:pt x="1705813" y="1002207"/>
                  </a:lnTo>
                  <a:lnTo>
                    <a:pt x="1701190" y="999147"/>
                  </a:lnTo>
                  <a:lnTo>
                    <a:pt x="1692706" y="996848"/>
                  </a:lnTo>
                  <a:close/>
                </a:path>
                <a:path w="2485390" h="1061720" extrusionOk="0">
                  <a:moveTo>
                    <a:pt x="1825256" y="984580"/>
                  </a:moveTo>
                  <a:lnTo>
                    <a:pt x="1821408" y="985342"/>
                  </a:lnTo>
                  <a:lnTo>
                    <a:pt x="1818322" y="988402"/>
                  </a:lnTo>
                  <a:lnTo>
                    <a:pt x="1812591" y="991377"/>
                  </a:lnTo>
                  <a:lnTo>
                    <a:pt x="1809461" y="996076"/>
                  </a:lnTo>
                  <a:lnTo>
                    <a:pt x="1809221" y="1003076"/>
                  </a:lnTo>
                  <a:lnTo>
                    <a:pt x="1812163" y="1012951"/>
                  </a:lnTo>
                  <a:lnTo>
                    <a:pt x="1817747" y="1019516"/>
                  </a:lnTo>
                  <a:lnTo>
                    <a:pt x="1824489" y="1021767"/>
                  </a:lnTo>
                  <a:lnTo>
                    <a:pt x="1831235" y="1021144"/>
                  </a:lnTo>
                  <a:lnTo>
                    <a:pt x="1836826" y="1019086"/>
                  </a:lnTo>
                  <a:lnTo>
                    <a:pt x="1842989" y="1013957"/>
                  </a:lnTo>
                  <a:lnTo>
                    <a:pt x="1846840" y="1007964"/>
                  </a:lnTo>
                  <a:lnTo>
                    <a:pt x="1847224" y="1001394"/>
                  </a:lnTo>
                  <a:lnTo>
                    <a:pt x="1842985" y="994536"/>
                  </a:lnTo>
                  <a:lnTo>
                    <a:pt x="1838363" y="989939"/>
                  </a:lnTo>
                  <a:lnTo>
                    <a:pt x="1833740" y="986878"/>
                  </a:lnTo>
                  <a:lnTo>
                    <a:pt x="1825256" y="984580"/>
                  </a:lnTo>
                  <a:close/>
                </a:path>
                <a:path w="2485390" h="1061720" extrusionOk="0">
                  <a:moveTo>
                    <a:pt x="2056447" y="978446"/>
                  </a:moveTo>
                  <a:lnTo>
                    <a:pt x="2052599" y="979208"/>
                  </a:lnTo>
                  <a:lnTo>
                    <a:pt x="2049513" y="982268"/>
                  </a:lnTo>
                  <a:lnTo>
                    <a:pt x="2043782" y="985243"/>
                  </a:lnTo>
                  <a:lnTo>
                    <a:pt x="2040651" y="989942"/>
                  </a:lnTo>
                  <a:lnTo>
                    <a:pt x="2040412" y="996942"/>
                  </a:lnTo>
                  <a:lnTo>
                    <a:pt x="2043353" y="1006817"/>
                  </a:lnTo>
                  <a:lnTo>
                    <a:pt x="2048938" y="1013382"/>
                  </a:lnTo>
                  <a:lnTo>
                    <a:pt x="2055680" y="1015633"/>
                  </a:lnTo>
                  <a:lnTo>
                    <a:pt x="2062425" y="1015009"/>
                  </a:lnTo>
                  <a:lnTo>
                    <a:pt x="2068017" y="1012951"/>
                  </a:lnTo>
                  <a:lnTo>
                    <a:pt x="2074180" y="1007823"/>
                  </a:lnTo>
                  <a:lnTo>
                    <a:pt x="2078031" y="1001829"/>
                  </a:lnTo>
                  <a:lnTo>
                    <a:pt x="2078414" y="995260"/>
                  </a:lnTo>
                  <a:lnTo>
                    <a:pt x="2074176" y="988402"/>
                  </a:lnTo>
                  <a:lnTo>
                    <a:pt x="2069553" y="983805"/>
                  </a:lnTo>
                  <a:lnTo>
                    <a:pt x="2064931" y="980744"/>
                  </a:lnTo>
                  <a:lnTo>
                    <a:pt x="2056447" y="978446"/>
                  </a:lnTo>
                  <a:close/>
                </a:path>
                <a:path w="2485390" h="1061720" extrusionOk="0">
                  <a:moveTo>
                    <a:pt x="407289" y="975372"/>
                  </a:moveTo>
                  <a:lnTo>
                    <a:pt x="403428" y="976134"/>
                  </a:lnTo>
                  <a:lnTo>
                    <a:pt x="400354" y="979208"/>
                  </a:lnTo>
                  <a:lnTo>
                    <a:pt x="394623" y="982175"/>
                  </a:lnTo>
                  <a:lnTo>
                    <a:pt x="391491" y="986870"/>
                  </a:lnTo>
                  <a:lnTo>
                    <a:pt x="391248" y="993868"/>
                  </a:lnTo>
                  <a:lnTo>
                    <a:pt x="394182" y="1003744"/>
                  </a:lnTo>
                  <a:lnTo>
                    <a:pt x="399773" y="1010310"/>
                  </a:lnTo>
                  <a:lnTo>
                    <a:pt x="406519" y="1012564"/>
                  </a:lnTo>
                  <a:lnTo>
                    <a:pt x="413261" y="1011941"/>
                  </a:lnTo>
                  <a:lnTo>
                    <a:pt x="418846" y="1009878"/>
                  </a:lnTo>
                  <a:lnTo>
                    <a:pt x="423714" y="1006046"/>
                  </a:lnTo>
                  <a:lnTo>
                    <a:pt x="427713" y="999910"/>
                  </a:lnTo>
                  <a:lnTo>
                    <a:pt x="428822" y="992624"/>
                  </a:lnTo>
                  <a:lnTo>
                    <a:pt x="425018" y="985342"/>
                  </a:lnTo>
                  <a:lnTo>
                    <a:pt x="420382" y="980744"/>
                  </a:lnTo>
                  <a:lnTo>
                    <a:pt x="415759" y="977671"/>
                  </a:lnTo>
                  <a:lnTo>
                    <a:pt x="407289" y="975372"/>
                  </a:lnTo>
                  <a:close/>
                </a:path>
                <a:path w="2485390" h="1061720" extrusionOk="0">
                  <a:moveTo>
                    <a:pt x="2253742" y="966177"/>
                  </a:moveTo>
                  <a:lnTo>
                    <a:pt x="2249881" y="966939"/>
                  </a:lnTo>
                  <a:lnTo>
                    <a:pt x="2246795" y="970000"/>
                  </a:lnTo>
                  <a:lnTo>
                    <a:pt x="2239769" y="972975"/>
                  </a:lnTo>
                  <a:lnTo>
                    <a:pt x="2236785" y="977674"/>
                  </a:lnTo>
                  <a:lnTo>
                    <a:pt x="2237267" y="984673"/>
                  </a:lnTo>
                  <a:lnTo>
                    <a:pt x="2240635" y="994549"/>
                  </a:lnTo>
                  <a:lnTo>
                    <a:pt x="2246219" y="1001114"/>
                  </a:lnTo>
                  <a:lnTo>
                    <a:pt x="2252962" y="1003365"/>
                  </a:lnTo>
                  <a:lnTo>
                    <a:pt x="2259707" y="1002741"/>
                  </a:lnTo>
                  <a:lnTo>
                    <a:pt x="2265299" y="1000683"/>
                  </a:lnTo>
                  <a:lnTo>
                    <a:pt x="2271462" y="995554"/>
                  </a:lnTo>
                  <a:lnTo>
                    <a:pt x="2275312" y="989561"/>
                  </a:lnTo>
                  <a:lnTo>
                    <a:pt x="2275696" y="982992"/>
                  </a:lnTo>
                  <a:lnTo>
                    <a:pt x="2271458" y="976134"/>
                  </a:lnTo>
                  <a:lnTo>
                    <a:pt x="2266835" y="971537"/>
                  </a:lnTo>
                  <a:lnTo>
                    <a:pt x="2262212" y="968476"/>
                  </a:lnTo>
                  <a:lnTo>
                    <a:pt x="2253742" y="966177"/>
                  </a:lnTo>
                  <a:close/>
                </a:path>
                <a:path w="2485390" h="1061720" extrusionOk="0">
                  <a:moveTo>
                    <a:pt x="1951647" y="963104"/>
                  </a:moveTo>
                  <a:lnTo>
                    <a:pt x="1947786" y="963866"/>
                  </a:lnTo>
                  <a:lnTo>
                    <a:pt x="1944712" y="966939"/>
                  </a:lnTo>
                  <a:lnTo>
                    <a:pt x="1938981" y="971636"/>
                  </a:lnTo>
                  <a:lnTo>
                    <a:pt x="1935849" y="976907"/>
                  </a:lnTo>
                  <a:lnTo>
                    <a:pt x="1935606" y="983329"/>
                  </a:lnTo>
                  <a:lnTo>
                    <a:pt x="1938540" y="991476"/>
                  </a:lnTo>
                  <a:lnTo>
                    <a:pt x="1944132" y="998042"/>
                  </a:lnTo>
                  <a:lnTo>
                    <a:pt x="1950877" y="1000296"/>
                  </a:lnTo>
                  <a:lnTo>
                    <a:pt x="1957619" y="999673"/>
                  </a:lnTo>
                  <a:lnTo>
                    <a:pt x="1963204" y="997610"/>
                  </a:lnTo>
                  <a:lnTo>
                    <a:pt x="1968072" y="993778"/>
                  </a:lnTo>
                  <a:lnTo>
                    <a:pt x="1972071" y="987642"/>
                  </a:lnTo>
                  <a:lnTo>
                    <a:pt x="1973180" y="980356"/>
                  </a:lnTo>
                  <a:lnTo>
                    <a:pt x="1969376" y="973073"/>
                  </a:lnTo>
                  <a:lnTo>
                    <a:pt x="1964740" y="968476"/>
                  </a:lnTo>
                  <a:lnTo>
                    <a:pt x="1960118" y="965403"/>
                  </a:lnTo>
                  <a:lnTo>
                    <a:pt x="1951647" y="963104"/>
                  </a:lnTo>
                  <a:close/>
                </a:path>
                <a:path w="2485390" h="1061720" extrusionOk="0">
                  <a:moveTo>
                    <a:pt x="243916" y="963104"/>
                  </a:moveTo>
                  <a:lnTo>
                    <a:pt x="240055" y="963866"/>
                  </a:lnTo>
                  <a:lnTo>
                    <a:pt x="236981" y="966939"/>
                  </a:lnTo>
                  <a:lnTo>
                    <a:pt x="231245" y="971636"/>
                  </a:lnTo>
                  <a:lnTo>
                    <a:pt x="228114" y="976907"/>
                  </a:lnTo>
                  <a:lnTo>
                    <a:pt x="227873" y="983329"/>
                  </a:lnTo>
                  <a:lnTo>
                    <a:pt x="230809" y="991476"/>
                  </a:lnTo>
                  <a:lnTo>
                    <a:pt x="236399" y="998042"/>
                  </a:lnTo>
                  <a:lnTo>
                    <a:pt x="243141" y="1000296"/>
                  </a:lnTo>
                  <a:lnTo>
                    <a:pt x="249883" y="999673"/>
                  </a:lnTo>
                  <a:lnTo>
                    <a:pt x="255473" y="997610"/>
                  </a:lnTo>
                  <a:lnTo>
                    <a:pt x="260336" y="993778"/>
                  </a:lnTo>
                  <a:lnTo>
                    <a:pt x="264334" y="987642"/>
                  </a:lnTo>
                  <a:lnTo>
                    <a:pt x="265442" y="980356"/>
                  </a:lnTo>
                  <a:lnTo>
                    <a:pt x="261632" y="973073"/>
                  </a:lnTo>
                  <a:lnTo>
                    <a:pt x="257009" y="968476"/>
                  </a:lnTo>
                  <a:lnTo>
                    <a:pt x="252387" y="965403"/>
                  </a:lnTo>
                  <a:lnTo>
                    <a:pt x="243916" y="963104"/>
                  </a:lnTo>
                  <a:close/>
                </a:path>
                <a:path w="2485390" h="1061720" extrusionOk="0">
                  <a:moveTo>
                    <a:pt x="2463355" y="960043"/>
                  </a:moveTo>
                  <a:lnTo>
                    <a:pt x="2459494" y="960805"/>
                  </a:lnTo>
                  <a:lnTo>
                    <a:pt x="2456408" y="963866"/>
                  </a:lnTo>
                  <a:lnTo>
                    <a:pt x="2450679" y="966841"/>
                  </a:lnTo>
                  <a:lnTo>
                    <a:pt x="2447551" y="971540"/>
                  </a:lnTo>
                  <a:lnTo>
                    <a:pt x="2447312" y="978539"/>
                  </a:lnTo>
                  <a:lnTo>
                    <a:pt x="2450249" y="988415"/>
                  </a:lnTo>
                  <a:lnTo>
                    <a:pt x="2455833" y="994980"/>
                  </a:lnTo>
                  <a:lnTo>
                    <a:pt x="2462576" y="997230"/>
                  </a:lnTo>
                  <a:lnTo>
                    <a:pt x="2469321" y="996607"/>
                  </a:lnTo>
                  <a:lnTo>
                    <a:pt x="2474912" y="994549"/>
                  </a:lnTo>
                  <a:lnTo>
                    <a:pt x="2481075" y="989420"/>
                  </a:lnTo>
                  <a:lnTo>
                    <a:pt x="2484926" y="983427"/>
                  </a:lnTo>
                  <a:lnTo>
                    <a:pt x="2485310" y="976858"/>
                  </a:lnTo>
                  <a:lnTo>
                    <a:pt x="2481072" y="970000"/>
                  </a:lnTo>
                  <a:lnTo>
                    <a:pt x="2476449" y="965403"/>
                  </a:lnTo>
                  <a:lnTo>
                    <a:pt x="2471826" y="962342"/>
                  </a:lnTo>
                  <a:lnTo>
                    <a:pt x="2463355" y="960043"/>
                  </a:lnTo>
                  <a:close/>
                </a:path>
                <a:path w="2485390" h="1061720" extrusionOk="0">
                  <a:moveTo>
                    <a:pt x="1572488" y="956970"/>
                  </a:moveTo>
                  <a:lnTo>
                    <a:pt x="1556887" y="977195"/>
                  </a:lnTo>
                  <a:lnTo>
                    <a:pt x="1559394" y="985342"/>
                  </a:lnTo>
                  <a:lnTo>
                    <a:pt x="1564978" y="991908"/>
                  </a:lnTo>
                  <a:lnTo>
                    <a:pt x="1571720" y="994162"/>
                  </a:lnTo>
                  <a:lnTo>
                    <a:pt x="1578461" y="993539"/>
                  </a:lnTo>
                  <a:lnTo>
                    <a:pt x="1584045" y="991476"/>
                  </a:lnTo>
                  <a:lnTo>
                    <a:pt x="1590216" y="986347"/>
                  </a:lnTo>
                  <a:lnTo>
                    <a:pt x="1594070" y="980355"/>
                  </a:lnTo>
                  <a:lnTo>
                    <a:pt x="1594455" y="973790"/>
                  </a:lnTo>
                  <a:lnTo>
                    <a:pt x="1590217" y="966939"/>
                  </a:lnTo>
                  <a:lnTo>
                    <a:pt x="1585595" y="962342"/>
                  </a:lnTo>
                  <a:lnTo>
                    <a:pt x="1580972" y="959269"/>
                  </a:lnTo>
                  <a:lnTo>
                    <a:pt x="1572488" y="956970"/>
                  </a:lnTo>
                  <a:close/>
                </a:path>
                <a:path w="2485390" h="1061720" extrusionOk="0">
                  <a:moveTo>
                    <a:pt x="1236497" y="941628"/>
                  </a:moveTo>
                  <a:lnTo>
                    <a:pt x="1232636" y="942403"/>
                  </a:lnTo>
                  <a:lnTo>
                    <a:pt x="1229563" y="945464"/>
                  </a:lnTo>
                  <a:lnTo>
                    <a:pt x="1223826" y="948869"/>
                  </a:lnTo>
                  <a:lnTo>
                    <a:pt x="1220695" y="954284"/>
                  </a:lnTo>
                  <a:lnTo>
                    <a:pt x="1220454" y="961423"/>
                  </a:lnTo>
                  <a:lnTo>
                    <a:pt x="1223391" y="970000"/>
                  </a:lnTo>
                  <a:lnTo>
                    <a:pt x="1228982" y="976566"/>
                  </a:lnTo>
                  <a:lnTo>
                    <a:pt x="1235727" y="978820"/>
                  </a:lnTo>
                  <a:lnTo>
                    <a:pt x="1242470" y="978198"/>
                  </a:lnTo>
                  <a:lnTo>
                    <a:pt x="1248054" y="976134"/>
                  </a:lnTo>
                  <a:lnTo>
                    <a:pt x="1254219" y="971007"/>
                  </a:lnTo>
                  <a:lnTo>
                    <a:pt x="1258073" y="965019"/>
                  </a:lnTo>
                  <a:lnTo>
                    <a:pt x="1258457" y="958453"/>
                  </a:lnTo>
                  <a:lnTo>
                    <a:pt x="1254213" y="951598"/>
                  </a:lnTo>
                  <a:lnTo>
                    <a:pt x="1249591" y="947000"/>
                  </a:lnTo>
                  <a:lnTo>
                    <a:pt x="1244968" y="943940"/>
                  </a:lnTo>
                  <a:lnTo>
                    <a:pt x="1236497" y="941628"/>
                  </a:lnTo>
                  <a:close/>
                </a:path>
                <a:path w="2485390" h="1061720" extrusionOk="0">
                  <a:moveTo>
                    <a:pt x="1042288" y="938568"/>
                  </a:moveTo>
                  <a:lnTo>
                    <a:pt x="1038440" y="939330"/>
                  </a:lnTo>
                  <a:lnTo>
                    <a:pt x="1035354" y="942403"/>
                  </a:lnTo>
                  <a:lnTo>
                    <a:pt x="1029623" y="945371"/>
                  </a:lnTo>
                  <a:lnTo>
                    <a:pt x="1026493" y="950066"/>
                  </a:lnTo>
                  <a:lnTo>
                    <a:pt x="1026253" y="957064"/>
                  </a:lnTo>
                  <a:lnTo>
                    <a:pt x="1029195" y="966939"/>
                  </a:lnTo>
                  <a:lnTo>
                    <a:pt x="1034779" y="973504"/>
                  </a:lnTo>
                  <a:lnTo>
                    <a:pt x="1041522" y="975755"/>
                  </a:lnTo>
                  <a:lnTo>
                    <a:pt x="1048267" y="975131"/>
                  </a:lnTo>
                  <a:lnTo>
                    <a:pt x="1053858" y="973073"/>
                  </a:lnTo>
                  <a:lnTo>
                    <a:pt x="1060021" y="967945"/>
                  </a:lnTo>
                  <a:lnTo>
                    <a:pt x="1063872" y="961953"/>
                  </a:lnTo>
                  <a:lnTo>
                    <a:pt x="1064256" y="955387"/>
                  </a:lnTo>
                  <a:lnTo>
                    <a:pt x="1060018" y="948537"/>
                  </a:lnTo>
                  <a:lnTo>
                    <a:pt x="1055395" y="943940"/>
                  </a:lnTo>
                  <a:lnTo>
                    <a:pt x="1050772" y="940866"/>
                  </a:lnTo>
                  <a:lnTo>
                    <a:pt x="1042288" y="938568"/>
                  </a:lnTo>
                  <a:close/>
                </a:path>
                <a:path w="2485390" h="1061720" extrusionOk="0">
                  <a:moveTo>
                    <a:pt x="940574" y="938568"/>
                  </a:moveTo>
                  <a:lnTo>
                    <a:pt x="936713" y="939330"/>
                  </a:lnTo>
                  <a:lnTo>
                    <a:pt x="933627" y="942403"/>
                  </a:lnTo>
                  <a:lnTo>
                    <a:pt x="927896" y="945803"/>
                  </a:lnTo>
                  <a:lnTo>
                    <a:pt x="924766" y="951218"/>
                  </a:lnTo>
                  <a:lnTo>
                    <a:pt x="924526" y="958360"/>
                  </a:lnTo>
                  <a:lnTo>
                    <a:pt x="927468" y="966939"/>
                  </a:lnTo>
                  <a:lnTo>
                    <a:pt x="933052" y="973504"/>
                  </a:lnTo>
                  <a:lnTo>
                    <a:pt x="939795" y="975755"/>
                  </a:lnTo>
                  <a:lnTo>
                    <a:pt x="946540" y="975131"/>
                  </a:lnTo>
                  <a:lnTo>
                    <a:pt x="952131" y="973073"/>
                  </a:lnTo>
                  <a:lnTo>
                    <a:pt x="958294" y="967945"/>
                  </a:lnTo>
                  <a:lnTo>
                    <a:pt x="962145" y="961953"/>
                  </a:lnTo>
                  <a:lnTo>
                    <a:pt x="962529" y="955387"/>
                  </a:lnTo>
                  <a:lnTo>
                    <a:pt x="958291" y="948537"/>
                  </a:lnTo>
                  <a:lnTo>
                    <a:pt x="953668" y="943940"/>
                  </a:lnTo>
                  <a:lnTo>
                    <a:pt x="949045" y="940866"/>
                  </a:lnTo>
                  <a:lnTo>
                    <a:pt x="940574" y="938568"/>
                  </a:lnTo>
                  <a:close/>
                </a:path>
                <a:path w="2485390" h="1061720" extrusionOk="0">
                  <a:moveTo>
                    <a:pt x="120611" y="938568"/>
                  </a:moveTo>
                  <a:lnTo>
                    <a:pt x="116751" y="939330"/>
                  </a:lnTo>
                  <a:lnTo>
                    <a:pt x="113677" y="942403"/>
                  </a:lnTo>
                  <a:lnTo>
                    <a:pt x="106644" y="945803"/>
                  </a:lnTo>
                  <a:lnTo>
                    <a:pt x="103657" y="951218"/>
                  </a:lnTo>
                  <a:lnTo>
                    <a:pt x="104137" y="958360"/>
                  </a:lnTo>
                  <a:lnTo>
                    <a:pt x="107505" y="966939"/>
                  </a:lnTo>
                  <a:lnTo>
                    <a:pt x="113096" y="973504"/>
                  </a:lnTo>
                  <a:lnTo>
                    <a:pt x="119841" y="975755"/>
                  </a:lnTo>
                  <a:lnTo>
                    <a:pt x="126584" y="975131"/>
                  </a:lnTo>
                  <a:lnTo>
                    <a:pt x="132168" y="973073"/>
                  </a:lnTo>
                  <a:lnTo>
                    <a:pt x="138333" y="967945"/>
                  </a:lnTo>
                  <a:lnTo>
                    <a:pt x="142187" y="961953"/>
                  </a:lnTo>
                  <a:lnTo>
                    <a:pt x="142571" y="955387"/>
                  </a:lnTo>
                  <a:lnTo>
                    <a:pt x="138328" y="948537"/>
                  </a:lnTo>
                  <a:lnTo>
                    <a:pt x="133705" y="943940"/>
                  </a:lnTo>
                  <a:lnTo>
                    <a:pt x="129082" y="940866"/>
                  </a:lnTo>
                  <a:lnTo>
                    <a:pt x="120611" y="938568"/>
                  </a:lnTo>
                  <a:close/>
                </a:path>
                <a:path w="2485390" h="1061720" extrusionOk="0">
                  <a:moveTo>
                    <a:pt x="527507" y="926299"/>
                  </a:moveTo>
                  <a:lnTo>
                    <a:pt x="523659" y="927061"/>
                  </a:lnTo>
                  <a:lnTo>
                    <a:pt x="520572" y="930135"/>
                  </a:lnTo>
                  <a:lnTo>
                    <a:pt x="513539" y="934831"/>
                  </a:lnTo>
                  <a:lnTo>
                    <a:pt x="510552" y="940103"/>
                  </a:lnTo>
                  <a:lnTo>
                    <a:pt x="511032" y="946524"/>
                  </a:lnTo>
                  <a:lnTo>
                    <a:pt x="514400" y="954671"/>
                  </a:lnTo>
                  <a:lnTo>
                    <a:pt x="519992" y="961236"/>
                  </a:lnTo>
                  <a:lnTo>
                    <a:pt x="526737" y="963487"/>
                  </a:lnTo>
                  <a:lnTo>
                    <a:pt x="533479" y="962863"/>
                  </a:lnTo>
                  <a:lnTo>
                    <a:pt x="539064" y="960805"/>
                  </a:lnTo>
                  <a:lnTo>
                    <a:pt x="545229" y="955677"/>
                  </a:lnTo>
                  <a:lnTo>
                    <a:pt x="549084" y="949685"/>
                  </a:lnTo>
                  <a:lnTo>
                    <a:pt x="549472" y="943119"/>
                  </a:lnTo>
                  <a:lnTo>
                    <a:pt x="545236" y="936269"/>
                  </a:lnTo>
                  <a:lnTo>
                    <a:pt x="540613" y="931671"/>
                  </a:lnTo>
                  <a:lnTo>
                    <a:pt x="535978" y="928598"/>
                  </a:lnTo>
                  <a:lnTo>
                    <a:pt x="527507" y="926299"/>
                  </a:lnTo>
                  <a:close/>
                </a:path>
                <a:path w="2485390" h="1061720" extrusionOk="0">
                  <a:moveTo>
                    <a:pt x="832675" y="920165"/>
                  </a:moveTo>
                  <a:lnTo>
                    <a:pt x="828827" y="920927"/>
                  </a:lnTo>
                  <a:lnTo>
                    <a:pt x="825741" y="924001"/>
                  </a:lnTo>
                  <a:lnTo>
                    <a:pt x="818708" y="928697"/>
                  </a:lnTo>
                  <a:lnTo>
                    <a:pt x="815722" y="933969"/>
                  </a:lnTo>
                  <a:lnTo>
                    <a:pt x="816206" y="940390"/>
                  </a:lnTo>
                  <a:lnTo>
                    <a:pt x="819581" y="948537"/>
                  </a:lnTo>
                  <a:lnTo>
                    <a:pt x="825166" y="955102"/>
                  </a:lnTo>
                  <a:lnTo>
                    <a:pt x="831908" y="957352"/>
                  </a:lnTo>
                  <a:lnTo>
                    <a:pt x="838653" y="956729"/>
                  </a:lnTo>
                  <a:lnTo>
                    <a:pt x="844245" y="954671"/>
                  </a:lnTo>
                  <a:lnTo>
                    <a:pt x="850408" y="949543"/>
                  </a:lnTo>
                  <a:lnTo>
                    <a:pt x="854259" y="943551"/>
                  </a:lnTo>
                  <a:lnTo>
                    <a:pt x="854642" y="936985"/>
                  </a:lnTo>
                  <a:lnTo>
                    <a:pt x="850404" y="930135"/>
                  </a:lnTo>
                  <a:lnTo>
                    <a:pt x="845781" y="925537"/>
                  </a:lnTo>
                  <a:lnTo>
                    <a:pt x="841159" y="922464"/>
                  </a:lnTo>
                  <a:lnTo>
                    <a:pt x="832675" y="920165"/>
                  </a:lnTo>
                  <a:close/>
                </a:path>
                <a:path w="2485390" h="1061720" extrusionOk="0">
                  <a:moveTo>
                    <a:pt x="2164346" y="914031"/>
                  </a:moveTo>
                  <a:lnTo>
                    <a:pt x="2160485" y="914793"/>
                  </a:lnTo>
                  <a:lnTo>
                    <a:pt x="2157412" y="917867"/>
                  </a:lnTo>
                  <a:lnTo>
                    <a:pt x="2152978" y="922131"/>
                  </a:lnTo>
                  <a:lnTo>
                    <a:pt x="2149702" y="926682"/>
                  </a:lnTo>
                  <a:lnTo>
                    <a:pt x="2148738" y="932960"/>
                  </a:lnTo>
                  <a:lnTo>
                    <a:pt x="2151240" y="942403"/>
                  </a:lnTo>
                  <a:lnTo>
                    <a:pt x="2156829" y="948968"/>
                  </a:lnTo>
                  <a:lnTo>
                    <a:pt x="2163572" y="951218"/>
                  </a:lnTo>
                  <a:lnTo>
                    <a:pt x="2170314" y="950595"/>
                  </a:lnTo>
                  <a:lnTo>
                    <a:pt x="2175903" y="948537"/>
                  </a:lnTo>
                  <a:lnTo>
                    <a:pt x="2182066" y="943408"/>
                  </a:lnTo>
                  <a:lnTo>
                    <a:pt x="2185917" y="937417"/>
                  </a:lnTo>
                  <a:lnTo>
                    <a:pt x="2186301" y="930851"/>
                  </a:lnTo>
                  <a:lnTo>
                    <a:pt x="2182063" y="924001"/>
                  </a:lnTo>
                  <a:lnTo>
                    <a:pt x="2177440" y="919403"/>
                  </a:lnTo>
                  <a:lnTo>
                    <a:pt x="2172817" y="916330"/>
                  </a:lnTo>
                  <a:lnTo>
                    <a:pt x="2164346" y="914031"/>
                  </a:lnTo>
                  <a:close/>
                </a:path>
                <a:path w="2485390" h="1061720" extrusionOk="0">
                  <a:moveTo>
                    <a:pt x="635393" y="914031"/>
                  </a:moveTo>
                  <a:lnTo>
                    <a:pt x="631545" y="914793"/>
                  </a:lnTo>
                  <a:lnTo>
                    <a:pt x="628459" y="917867"/>
                  </a:lnTo>
                  <a:lnTo>
                    <a:pt x="622728" y="920834"/>
                  </a:lnTo>
                  <a:lnTo>
                    <a:pt x="619598" y="925529"/>
                  </a:lnTo>
                  <a:lnTo>
                    <a:pt x="619358" y="932527"/>
                  </a:lnTo>
                  <a:lnTo>
                    <a:pt x="622300" y="942403"/>
                  </a:lnTo>
                  <a:lnTo>
                    <a:pt x="627884" y="948968"/>
                  </a:lnTo>
                  <a:lnTo>
                    <a:pt x="634625" y="951218"/>
                  </a:lnTo>
                  <a:lnTo>
                    <a:pt x="641366" y="950595"/>
                  </a:lnTo>
                  <a:lnTo>
                    <a:pt x="646950" y="948537"/>
                  </a:lnTo>
                  <a:lnTo>
                    <a:pt x="653121" y="943408"/>
                  </a:lnTo>
                  <a:lnTo>
                    <a:pt x="656975" y="937417"/>
                  </a:lnTo>
                  <a:lnTo>
                    <a:pt x="657360" y="930851"/>
                  </a:lnTo>
                  <a:lnTo>
                    <a:pt x="653122" y="924001"/>
                  </a:lnTo>
                  <a:lnTo>
                    <a:pt x="648500" y="919403"/>
                  </a:lnTo>
                  <a:lnTo>
                    <a:pt x="643877" y="916330"/>
                  </a:lnTo>
                  <a:lnTo>
                    <a:pt x="635393" y="914031"/>
                  </a:lnTo>
                  <a:close/>
                </a:path>
                <a:path w="2485390" h="1061720" extrusionOk="0">
                  <a:moveTo>
                    <a:pt x="1347470" y="904824"/>
                  </a:moveTo>
                  <a:lnTo>
                    <a:pt x="1343609" y="905598"/>
                  </a:lnTo>
                  <a:lnTo>
                    <a:pt x="1340523" y="908659"/>
                  </a:lnTo>
                  <a:lnTo>
                    <a:pt x="1334794" y="912064"/>
                  </a:lnTo>
                  <a:lnTo>
                    <a:pt x="1331666" y="917479"/>
                  </a:lnTo>
                  <a:lnTo>
                    <a:pt x="1331427" y="924618"/>
                  </a:lnTo>
                  <a:lnTo>
                    <a:pt x="1334363" y="933195"/>
                  </a:lnTo>
                  <a:lnTo>
                    <a:pt x="1339947" y="939762"/>
                  </a:lnTo>
                  <a:lnTo>
                    <a:pt x="1346690" y="942016"/>
                  </a:lnTo>
                  <a:lnTo>
                    <a:pt x="1353435" y="941393"/>
                  </a:lnTo>
                  <a:lnTo>
                    <a:pt x="1359027" y="939330"/>
                  </a:lnTo>
                  <a:lnTo>
                    <a:pt x="1365190" y="934203"/>
                  </a:lnTo>
                  <a:lnTo>
                    <a:pt x="1369040" y="928214"/>
                  </a:lnTo>
                  <a:lnTo>
                    <a:pt x="1369424" y="921649"/>
                  </a:lnTo>
                  <a:lnTo>
                    <a:pt x="1365186" y="914793"/>
                  </a:lnTo>
                  <a:lnTo>
                    <a:pt x="1360563" y="910196"/>
                  </a:lnTo>
                  <a:lnTo>
                    <a:pt x="1355940" y="907122"/>
                  </a:lnTo>
                  <a:lnTo>
                    <a:pt x="1347470" y="904824"/>
                  </a:lnTo>
                  <a:close/>
                </a:path>
                <a:path w="2485390" h="1061720" extrusionOk="0">
                  <a:moveTo>
                    <a:pt x="730961" y="898690"/>
                  </a:moveTo>
                  <a:lnTo>
                    <a:pt x="727100" y="899464"/>
                  </a:lnTo>
                  <a:lnTo>
                    <a:pt x="724014" y="902525"/>
                  </a:lnTo>
                  <a:lnTo>
                    <a:pt x="718285" y="905500"/>
                  </a:lnTo>
                  <a:lnTo>
                    <a:pt x="715157" y="910197"/>
                  </a:lnTo>
                  <a:lnTo>
                    <a:pt x="714918" y="917193"/>
                  </a:lnTo>
                  <a:lnTo>
                    <a:pt x="717854" y="927061"/>
                  </a:lnTo>
                  <a:lnTo>
                    <a:pt x="723439" y="933628"/>
                  </a:lnTo>
                  <a:lnTo>
                    <a:pt x="730181" y="935882"/>
                  </a:lnTo>
                  <a:lnTo>
                    <a:pt x="736926" y="935259"/>
                  </a:lnTo>
                  <a:lnTo>
                    <a:pt x="742518" y="933195"/>
                  </a:lnTo>
                  <a:lnTo>
                    <a:pt x="748681" y="928069"/>
                  </a:lnTo>
                  <a:lnTo>
                    <a:pt x="752532" y="922080"/>
                  </a:lnTo>
                  <a:lnTo>
                    <a:pt x="752915" y="915515"/>
                  </a:lnTo>
                  <a:lnTo>
                    <a:pt x="748677" y="908659"/>
                  </a:lnTo>
                  <a:lnTo>
                    <a:pt x="744054" y="904062"/>
                  </a:lnTo>
                  <a:lnTo>
                    <a:pt x="739432" y="900988"/>
                  </a:lnTo>
                  <a:lnTo>
                    <a:pt x="730961" y="898690"/>
                  </a:lnTo>
                  <a:close/>
                </a:path>
                <a:path w="2485390" h="1061720" extrusionOk="0">
                  <a:moveTo>
                    <a:pt x="1452270" y="892555"/>
                  </a:moveTo>
                  <a:lnTo>
                    <a:pt x="1448422" y="893330"/>
                  </a:lnTo>
                  <a:lnTo>
                    <a:pt x="1445336" y="896391"/>
                  </a:lnTo>
                  <a:lnTo>
                    <a:pt x="1439605" y="899796"/>
                  </a:lnTo>
                  <a:lnTo>
                    <a:pt x="1436474" y="905211"/>
                  </a:lnTo>
                  <a:lnTo>
                    <a:pt x="1436235" y="912350"/>
                  </a:lnTo>
                  <a:lnTo>
                    <a:pt x="1439176" y="920927"/>
                  </a:lnTo>
                  <a:lnTo>
                    <a:pt x="1444760" y="927494"/>
                  </a:lnTo>
                  <a:lnTo>
                    <a:pt x="1451502" y="929747"/>
                  </a:lnTo>
                  <a:lnTo>
                    <a:pt x="1458243" y="929125"/>
                  </a:lnTo>
                  <a:lnTo>
                    <a:pt x="1463827" y="927061"/>
                  </a:lnTo>
                  <a:lnTo>
                    <a:pt x="1469997" y="921935"/>
                  </a:lnTo>
                  <a:lnTo>
                    <a:pt x="1473852" y="915946"/>
                  </a:lnTo>
                  <a:lnTo>
                    <a:pt x="1474237" y="909381"/>
                  </a:lnTo>
                  <a:lnTo>
                    <a:pt x="1469999" y="902525"/>
                  </a:lnTo>
                  <a:lnTo>
                    <a:pt x="1465376" y="897928"/>
                  </a:lnTo>
                  <a:lnTo>
                    <a:pt x="1460754" y="894854"/>
                  </a:lnTo>
                  <a:lnTo>
                    <a:pt x="1452270" y="892555"/>
                  </a:lnTo>
                  <a:close/>
                </a:path>
                <a:path w="2485390" h="1061720" extrusionOk="0">
                  <a:moveTo>
                    <a:pt x="1144016" y="892555"/>
                  </a:moveTo>
                  <a:lnTo>
                    <a:pt x="1140167" y="893330"/>
                  </a:lnTo>
                  <a:lnTo>
                    <a:pt x="1137081" y="896391"/>
                  </a:lnTo>
                  <a:lnTo>
                    <a:pt x="1131350" y="899366"/>
                  </a:lnTo>
                  <a:lnTo>
                    <a:pt x="1128218" y="904063"/>
                  </a:lnTo>
                  <a:lnTo>
                    <a:pt x="1127975" y="911059"/>
                  </a:lnTo>
                  <a:lnTo>
                    <a:pt x="1130909" y="920927"/>
                  </a:lnTo>
                  <a:lnTo>
                    <a:pt x="1136500" y="927494"/>
                  </a:lnTo>
                  <a:lnTo>
                    <a:pt x="1143246" y="929747"/>
                  </a:lnTo>
                  <a:lnTo>
                    <a:pt x="1149988" y="929125"/>
                  </a:lnTo>
                  <a:lnTo>
                    <a:pt x="1155573" y="927061"/>
                  </a:lnTo>
                  <a:lnTo>
                    <a:pt x="1160441" y="923231"/>
                  </a:lnTo>
                  <a:lnTo>
                    <a:pt x="1164440" y="917098"/>
                  </a:lnTo>
                  <a:lnTo>
                    <a:pt x="1165549" y="909813"/>
                  </a:lnTo>
                  <a:lnTo>
                    <a:pt x="1161745" y="902525"/>
                  </a:lnTo>
                  <a:lnTo>
                    <a:pt x="1157122" y="897928"/>
                  </a:lnTo>
                  <a:lnTo>
                    <a:pt x="1152499" y="894854"/>
                  </a:lnTo>
                  <a:lnTo>
                    <a:pt x="1144016" y="892555"/>
                  </a:lnTo>
                  <a:close/>
                </a:path>
                <a:path w="2485390" h="1061720" extrusionOk="0">
                  <a:moveTo>
                    <a:pt x="1779028" y="889495"/>
                  </a:moveTo>
                  <a:lnTo>
                    <a:pt x="1775167" y="890257"/>
                  </a:lnTo>
                  <a:lnTo>
                    <a:pt x="1772081" y="893330"/>
                  </a:lnTo>
                  <a:lnTo>
                    <a:pt x="1765056" y="898027"/>
                  </a:lnTo>
                  <a:lnTo>
                    <a:pt x="1762072" y="903298"/>
                  </a:lnTo>
                  <a:lnTo>
                    <a:pt x="1762553" y="909720"/>
                  </a:lnTo>
                  <a:lnTo>
                    <a:pt x="1765922" y="917867"/>
                  </a:lnTo>
                  <a:lnTo>
                    <a:pt x="1771506" y="924431"/>
                  </a:lnTo>
                  <a:lnTo>
                    <a:pt x="1778249" y="926682"/>
                  </a:lnTo>
                  <a:lnTo>
                    <a:pt x="1784994" y="926059"/>
                  </a:lnTo>
                  <a:lnTo>
                    <a:pt x="1790585" y="924001"/>
                  </a:lnTo>
                  <a:lnTo>
                    <a:pt x="1796748" y="918872"/>
                  </a:lnTo>
                  <a:lnTo>
                    <a:pt x="1800599" y="912880"/>
                  </a:lnTo>
                  <a:lnTo>
                    <a:pt x="1800983" y="906315"/>
                  </a:lnTo>
                  <a:lnTo>
                    <a:pt x="1796745" y="899464"/>
                  </a:lnTo>
                  <a:lnTo>
                    <a:pt x="1792122" y="894854"/>
                  </a:lnTo>
                  <a:lnTo>
                    <a:pt x="1787499" y="891794"/>
                  </a:lnTo>
                  <a:lnTo>
                    <a:pt x="1779028" y="889495"/>
                  </a:lnTo>
                  <a:close/>
                </a:path>
                <a:path w="2485390" h="1061720" extrusionOk="0">
                  <a:moveTo>
                    <a:pt x="1674215" y="889495"/>
                  </a:moveTo>
                  <a:lnTo>
                    <a:pt x="1670367" y="890257"/>
                  </a:lnTo>
                  <a:lnTo>
                    <a:pt x="1667281" y="893330"/>
                  </a:lnTo>
                  <a:lnTo>
                    <a:pt x="1661550" y="898027"/>
                  </a:lnTo>
                  <a:lnTo>
                    <a:pt x="1658418" y="903298"/>
                  </a:lnTo>
                  <a:lnTo>
                    <a:pt x="1658174" y="909720"/>
                  </a:lnTo>
                  <a:lnTo>
                    <a:pt x="1661109" y="917867"/>
                  </a:lnTo>
                  <a:lnTo>
                    <a:pt x="1666700" y="924431"/>
                  </a:lnTo>
                  <a:lnTo>
                    <a:pt x="1673445" y="926682"/>
                  </a:lnTo>
                  <a:lnTo>
                    <a:pt x="1680188" y="926059"/>
                  </a:lnTo>
                  <a:lnTo>
                    <a:pt x="1685772" y="924001"/>
                  </a:lnTo>
                  <a:lnTo>
                    <a:pt x="1691937" y="918872"/>
                  </a:lnTo>
                  <a:lnTo>
                    <a:pt x="1695792" y="912880"/>
                  </a:lnTo>
                  <a:lnTo>
                    <a:pt x="1696181" y="906315"/>
                  </a:lnTo>
                  <a:lnTo>
                    <a:pt x="1691944" y="899464"/>
                  </a:lnTo>
                  <a:lnTo>
                    <a:pt x="1687322" y="894854"/>
                  </a:lnTo>
                  <a:lnTo>
                    <a:pt x="1682699" y="891794"/>
                  </a:lnTo>
                  <a:lnTo>
                    <a:pt x="1674215" y="889495"/>
                  </a:lnTo>
                  <a:close/>
                </a:path>
                <a:path w="2485390" h="1061720" extrusionOk="0">
                  <a:moveTo>
                    <a:pt x="2377033" y="886421"/>
                  </a:moveTo>
                  <a:lnTo>
                    <a:pt x="2373185" y="887196"/>
                  </a:lnTo>
                  <a:lnTo>
                    <a:pt x="2370099" y="890257"/>
                  </a:lnTo>
                  <a:lnTo>
                    <a:pt x="2364368" y="894953"/>
                  </a:lnTo>
                  <a:lnTo>
                    <a:pt x="2361237" y="900225"/>
                  </a:lnTo>
                  <a:lnTo>
                    <a:pt x="2360998" y="906646"/>
                  </a:lnTo>
                  <a:lnTo>
                    <a:pt x="2363939" y="914793"/>
                  </a:lnTo>
                  <a:lnTo>
                    <a:pt x="2369524" y="921359"/>
                  </a:lnTo>
                  <a:lnTo>
                    <a:pt x="2376266" y="923613"/>
                  </a:lnTo>
                  <a:lnTo>
                    <a:pt x="2383011" y="922991"/>
                  </a:lnTo>
                  <a:lnTo>
                    <a:pt x="2388603" y="920927"/>
                  </a:lnTo>
                  <a:lnTo>
                    <a:pt x="2394766" y="915800"/>
                  </a:lnTo>
                  <a:lnTo>
                    <a:pt x="2398617" y="909812"/>
                  </a:lnTo>
                  <a:lnTo>
                    <a:pt x="2399001" y="903247"/>
                  </a:lnTo>
                  <a:lnTo>
                    <a:pt x="2394762" y="896391"/>
                  </a:lnTo>
                  <a:lnTo>
                    <a:pt x="2390140" y="891794"/>
                  </a:lnTo>
                  <a:lnTo>
                    <a:pt x="2385517" y="888720"/>
                  </a:lnTo>
                  <a:lnTo>
                    <a:pt x="2377033" y="886421"/>
                  </a:lnTo>
                  <a:close/>
                </a:path>
                <a:path w="2485390" h="1061720" extrusionOk="0">
                  <a:moveTo>
                    <a:pt x="320979" y="880287"/>
                  </a:moveTo>
                  <a:lnTo>
                    <a:pt x="317119" y="881062"/>
                  </a:lnTo>
                  <a:lnTo>
                    <a:pt x="314045" y="884123"/>
                  </a:lnTo>
                  <a:lnTo>
                    <a:pt x="308309" y="888819"/>
                  </a:lnTo>
                  <a:lnTo>
                    <a:pt x="305177" y="894091"/>
                  </a:lnTo>
                  <a:lnTo>
                    <a:pt x="304937" y="900512"/>
                  </a:lnTo>
                  <a:lnTo>
                    <a:pt x="307873" y="908659"/>
                  </a:lnTo>
                  <a:lnTo>
                    <a:pt x="313462" y="915225"/>
                  </a:lnTo>
                  <a:lnTo>
                    <a:pt x="320205" y="917479"/>
                  </a:lnTo>
                  <a:lnTo>
                    <a:pt x="326947" y="916857"/>
                  </a:lnTo>
                  <a:lnTo>
                    <a:pt x="332536" y="914793"/>
                  </a:lnTo>
                  <a:lnTo>
                    <a:pt x="338699" y="909666"/>
                  </a:lnTo>
                  <a:lnTo>
                    <a:pt x="342550" y="903678"/>
                  </a:lnTo>
                  <a:lnTo>
                    <a:pt x="342934" y="897112"/>
                  </a:lnTo>
                  <a:lnTo>
                    <a:pt x="338696" y="890257"/>
                  </a:lnTo>
                  <a:lnTo>
                    <a:pt x="334073" y="885659"/>
                  </a:lnTo>
                  <a:lnTo>
                    <a:pt x="329450" y="882586"/>
                  </a:lnTo>
                  <a:lnTo>
                    <a:pt x="320979" y="880287"/>
                  </a:lnTo>
                  <a:close/>
                </a:path>
                <a:path w="2485390" h="1061720" extrusionOk="0">
                  <a:moveTo>
                    <a:pt x="1899246" y="874153"/>
                  </a:moveTo>
                  <a:lnTo>
                    <a:pt x="1895386" y="874928"/>
                  </a:lnTo>
                  <a:lnTo>
                    <a:pt x="1892300" y="877989"/>
                  </a:lnTo>
                  <a:lnTo>
                    <a:pt x="1886570" y="880963"/>
                  </a:lnTo>
                  <a:lnTo>
                    <a:pt x="1883443" y="885661"/>
                  </a:lnTo>
                  <a:lnTo>
                    <a:pt x="1883204" y="892657"/>
                  </a:lnTo>
                  <a:lnTo>
                    <a:pt x="1886140" y="902525"/>
                  </a:lnTo>
                  <a:lnTo>
                    <a:pt x="1891724" y="909091"/>
                  </a:lnTo>
                  <a:lnTo>
                    <a:pt x="1898467" y="911345"/>
                  </a:lnTo>
                  <a:lnTo>
                    <a:pt x="1905212" y="910722"/>
                  </a:lnTo>
                  <a:lnTo>
                    <a:pt x="1910803" y="908659"/>
                  </a:lnTo>
                  <a:lnTo>
                    <a:pt x="1915665" y="904829"/>
                  </a:lnTo>
                  <a:lnTo>
                    <a:pt x="1919660" y="898696"/>
                  </a:lnTo>
                  <a:lnTo>
                    <a:pt x="1920767" y="891411"/>
                  </a:lnTo>
                  <a:lnTo>
                    <a:pt x="1916963" y="884123"/>
                  </a:lnTo>
                  <a:lnTo>
                    <a:pt x="1912340" y="879525"/>
                  </a:lnTo>
                  <a:lnTo>
                    <a:pt x="1907717" y="876452"/>
                  </a:lnTo>
                  <a:lnTo>
                    <a:pt x="1899246" y="874153"/>
                  </a:lnTo>
                  <a:close/>
                </a:path>
                <a:path w="2485390" h="1061720" extrusionOk="0">
                  <a:moveTo>
                    <a:pt x="2025624" y="864958"/>
                  </a:moveTo>
                  <a:lnTo>
                    <a:pt x="2021776" y="865720"/>
                  </a:lnTo>
                  <a:lnTo>
                    <a:pt x="2018690" y="868794"/>
                  </a:lnTo>
                  <a:lnTo>
                    <a:pt x="2012959" y="873490"/>
                  </a:lnTo>
                  <a:lnTo>
                    <a:pt x="2009828" y="878762"/>
                  </a:lnTo>
                  <a:lnTo>
                    <a:pt x="2009589" y="885183"/>
                  </a:lnTo>
                  <a:lnTo>
                    <a:pt x="2012530" y="893330"/>
                  </a:lnTo>
                  <a:lnTo>
                    <a:pt x="2018114" y="899895"/>
                  </a:lnTo>
                  <a:lnTo>
                    <a:pt x="2024856" y="902146"/>
                  </a:lnTo>
                  <a:lnTo>
                    <a:pt x="2031597" y="901522"/>
                  </a:lnTo>
                  <a:lnTo>
                    <a:pt x="2037181" y="899464"/>
                  </a:lnTo>
                  <a:lnTo>
                    <a:pt x="2042050" y="895627"/>
                  </a:lnTo>
                  <a:lnTo>
                    <a:pt x="2046049" y="889492"/>
                  </a:lnTo>
                  <a:lnTo>
                    <a:pt x="2047157" y="882209"/>
                  </a:lnTo>
                  <a:lnTo>
                    <a:pt x="2043353" y="874928"/>
                  </a:lnTo>
                  <a:lnTo>
                    <a:pt x="2038731" y="870318"/>
                  </a:lnTo>
                  <a:lnTo>
                    <a:pt x="2034108" y="867257"/>
                  </a:lnTo>
                  <a:lnTo>
                    <a:pt x="2025624" y="864958"/>
                  </a:lnTo>
                  <a:close/>
                </a:path>
                <a:path w="2485390" h="1061720" extrusionOk="0">
                  <a:moveTo>
                    <a:pt x="422694" y="864958"/>
                  </a:moveTo>
                  <a:lnTo>
                    <a:pt x="407092" y="885183"/>
                  </a:lnTo>
                  <a:lnTo>
                    <a:pt x="409600" y="893330"/>
                  </a:lnTo>
                  <a:lnTo>
                    <a:pt x="415184" y="899895"/>
                  </a:lnTo>
                  <a:lnTo>
                    <a:pt x="421927" y="902146"/>
                  </a:lnTo>
                  <a:lnTo>
                    <a:pt x="428672" y="901522"/>
                  </a:lnTo>
                  <a:lnTo>
                    <a:pt x="434263" y="899464"/>
                  </a:lnTo>
                  <a:lnTo>
                    <a:pt x="440426" y="894336"/>
                  </a:lnTo>
                  <a:lnTo>
                    <a:pt x="444277" y="888344"/>
                  </a:lnTo>
                  <a:lnTo>
                    <a:pt x="444661" y="881778"/>
                  </a:lnTo>
                  <a:lnTo>
                    <a:pt x="440423" y="874928"/>
                  </a:lnTo>
                  <a:lnTo>
                    <a:pt x="435800" y="870318"/>
                  </a:lnTo>
                  <a:lnTo>
                    <a:pt x="431177" y="867257"/>
                  </a:lnTo>
                  <a:lnTo>
                    <a:pt x="422694" y="864958"/>
                  </a:lnTo>
                  <a:close/>
                </a:path>
                <a:path w="2485390" h="1061720" extrusionOk="0">
                  <a:moveTo>
                    <a:pt x="2266061" y="855751"/>
                  </a:moveTo>
                  <a:lnTo>
                    <a:pt x="2262212" y="856526"/>
                  </a:lnTo>
                  <a:lnTo>
                    <a:pt x="2259126" y="859586"/>
                  </a:lnTo>
                  <a:lnTo>
                    <a:pt x="2253395" y="862561"/>
                  </a:lnTo>
                  <a:lnTo>
                    <a:pt x="2250265" y="867259"/>
                  </a:lnTo>
                  <a:lnTo>
                    <a:pt x="2250025" y="874254"/>
                  </a:lnTo>
                  <a:lnTo>
                    <a:pt x="2252967" y="884123"/>
                  </a:lnTo>
                  <a:lnTo>
                    <a:pt x="2258551" y="890689"/>
                  </a:lnTo>
                  <a:lnTo>
                    <a:pt x="2265294" y="892943"/>
                  </a:lnTo>
                  <a:lnTo>
                    <a:pt x="2272039" y="892320"/>
                  </a:lnTo>
                  <a:lnTo>
                    <a:pt x="2277630" y="890257"/>
                  </a:lnTo>
                  <a:lnTo>
                    <a:pt x="2282491" y="886427"/>
                  </a:lnTo>
                  <a:lnTo>
                    <a:pt x="2286487" y="880294"/>
                  </a:lnTo>
                  <a:lnTo>
                    <a:pt x="2287594" y="873008"/>
                  </a:lnTo>
                  <a:lnTo>
                    <a:pt x="2283790" y="865720"/>
                  </a:lnTo>
                  <a:lnTo>
                    <a:pt x="2279167" y="861123"/>
                  </a:lnTo>
                  <a:lnTo>
                    <a:pt x="2274544" y="858050"/>
                  </a:lnTo>
                  <a:lnTo>
                    <a:pt x="2266061" y="855751"/>
                  </a:lnTo>
                  <a:close/>
                </a:path>
                <a:path w="2485390" h="1061720" extrusionOk="0">
                  <a:moveTo>
                    <a:pt x="210007" y="855751"/>
                  </a:moveTo>
                  <a:lnTo>
                    <a:pt x="206146" y="856526"/>
                  </a:lnTo>
                  <a:lnTo>
                    <a:pt x="203072" y="859586"/>
                  </a:lnTo>
                  <a:lnTo>
                    <a:pt x="198638" y="863852"/>
                  </a:lnTo>
                  <a:lnTo>
                    <a:pt x="195362" y="868406"/>
                  </a:lnTo>
                  <a:lnTo>
                    <a:pt x="194398" y="874685"/>
                  </a:lnTo>
                  <a:lnTo>
                    <a:pt x="196900" y="884123"/>
                  </a:lnTo>
                  <a:lnTo>
                    <a:pt x="202490" y="890689"/>
                  </a:lnTo>
                  <a:lnTo>
                    <a:pt x="209232" y="892943"/>
                  </a:lnTo>
                  <a:lnTo>
                    <a:pt x="215974" y="892320"/>
                  </a:lnTo>
                  <a:lnTo>
                    <a:pt x="221564" y="890257"/>
                  </a:lnTo>
                  <a:lnTo>
                    <a:pt x="227729" y="885130"/>
                  </a:lnTo>
                  <a:lnTo>
                    <a:pt x="231582" y="879141"/>
                  </a:lnTo>
                  <a:lnTo>
                    <a:pt x="231967" y="872576"/>
                  </a:lnTo>
                  <a:lnTo>
                    <a:pt x="227723" y="865720"/>
                  </a:lnTo>
                  <a:lnTo>
                    <a:pt x="223100" y="861123"/>
                  </a:lnTo>
                  <a:lnTo>
                    <a:pt x="218478" y="858050"/>
                  </a:lnTo>
                  <a:lnTo>
                    <a:pt x="210007" y="855751"/>
                  </a:lnTo>
                  <a:close/>
                </a:path>
                <a:path w="2485390" h="1061720" extrusionOk="0">
                  <a:moveTo>
                    <a:pt x="1529334" y="846556"/>
                  </a:moveTo>
                  <a:lnTo>
                    <a:pt x="1525485" y="847318"/>
                  </a:lnTo>
                  <a:lnTo>
                    <a:pt x="1522399" y="850379"/>
                  </a:lnTo>
                  <a:lnTo>
                    <a:pt x="1516668" y="853354"/>
                  </a:lnTo>
                  <a:lnTo>
                    <a:pt x="1513538" y="858053"/>
                  </a:lnTo>
                  <a:lnTo>
                    <a:pt x="1513298" y="865052"/>
                  </a:lnTo>
                  <a:lnTo>
                    <a:pt x="1516240" y="874928"/>
                  </a:lnTo>
                  <a:lnTo>
                    <a:pt x="1521824" y="881492"/>
                  </a:lnTo>
                  <a:lnTo>
                    <a:pt x="1528565" y="883743"/>
                  </a:lnTo>
                  <a:lnTo>
                    <a:pt x="1535306" y="883120"/>
                  </a:lnTo>
                  <a:lnTo>
                    <a:pt x="1540891" y="881062"/>
                  </a:lnTo>
                  <a:lnTo>
                    <a:pt x="1547061" y="875933"/>
                  </a:lnTo>
                  <a:lnTo>
                    <a:pt x="1550916" y="869940"/>
                  </a:lnTo>
                  <a:lnTo>
                    <a:pt x="1551301" y="863371"/>
                  </a:lnTo>
                  <a:lnTo>
                    <a:pt x="1547063" y="856513"/>
                  </a:lnTo>
                  <a:lnTo>
                    <a:pt x="1542440" y="851915"/>
                  </a:lnTo>
                  <a:lnTo>
                    <a:pt x="1537817" y="848855"/>
                  </a:lnTo>
                  <a:lnTo>
                    <a:pt x="1529334" y="846556"/>
                  </a:lnTo>
                  <a:close/>
                </a:path>
                <a:path w="2485390" h="1061720" extrusionOk="0">
                  <a:moveTo>
                    <a:pt x="1267320" y="834275"/>
                  </a:moveTo>
                  <a:lnTo>
                    <a:pt x="1263472" y="835050"/>
                  </a:lnTo>
                  <a:lnTo>
                    <a:pt x="1260386" y="838111"/>
                  </a:lnTo>
                  <a:lnTo>
                    <a:pt x="1254655" y="841516"/>
                  </a:lnTo>
                  <a:lnTo>
                    <a:pt x="1251523" y="846932"/>
                  </a:lnTo>
                  <a:lnTo>
                    <a:pt x="1251279" y="854075"/>
                  </a:lnTo>
                  <a:lnTo>
                    <a:pt x="1254213" y="862660"/>
                  </a:lnTo>
                  <a:lnTo>
                    <a:pt x="1259805" y="869224"/>
                  </a:lnTo>
                  <a:lnTo>
                    <a:pt x="1266550" y="871475"/>
                  </a:lnTo>
                  <a:lnTo>
                    <a:pt x="1273293" y="870852"/>
                  </a:lnTo>
                  <a:lnTo>
                    <a:pt x="1278877" y="868794"/>
                  </a:lnTo>
                  <a:lnTo>
                    <a:pt x="1285042" y="863665"/>
                  </a:lnTo>
                  <a:lnTo>
                    <a:pt x="1288897" y="857672"/>
                  </a:lnTo>
                  <a:lnTo>
                    <a:pt x="1289285" y="851102"/>
                  </a:lnTo>
                  <a:lnTo>
                    <a:pt x="1285049" y="844245"/>
                  </a:lnTo>
                  <a:lnTo>
                    <a:pt x="1280426" y="839647"/>
                  </a:lnTo>
                  <a:lnTo>
                    <a:pt x="1275791" y="836587"/>
                  </a:lnTo>
                  <a:lnTo>
                    <a:pt x="1267320" y="834275"/>
                  </a:lnTo>
                  <a:close/>
                </a:path>
                <a:path w="2485390" h="1061720" extrusionOk="0">
                  <a:moveTo>
                    <a:pt x="2460269" y="822007"/>
                  </a:moveTo>
                  <a:lnTo>
                    <a:pt x="2444660" y="842237"/>
                  </a:lnTo>
                  <a:lnTo>
                    <a:pt x="2447163" y="850391"/>
                  </a:lnTo>
                  <a:lnTo>
                    <a:pt x="2452754" y="856956"/>
                  </a:lnTo>
                  <a:lnTo>
                    <a:pt x="2459499" y="859207"/>
                  </a:lnTo>
                  <a:lnTo>
                    <a:pt x="2466242" y="858584"/>
                  </a:lnTo>
                  <a:lnTo>
                    <a:pt x="2471826" y="856526"/>
                  </a:lnTo>
                  <a:lnTo>
                    <a:pt x="2477991" y="851397"/>
                  </a:lnTo>
                  <a:lnTo>
                    <a:pt x="2481845" y="845404"/>
                  </a:lnTo>
                  <a:lnTo>
                    <a:pt x="2482229" y="838834"/>
                  </a:lnTo>
                  <a:lnTo>
                    <a:pt x="2477985" y="831976"/>
                  </a:lnTo>
                  <a:lnTo>
                    <a:pt x="2473363" y="827379"/>
                  </a:lnTo>
                  <a:lnTo>
                    <a:pt x="2468740" y="824318"/>
                  </a:lnTo>
                  <a:lnTo>
                    <a:pt x="2460269" y="822007"/>
                  </a:lnTo>
                  <a:close/>
                </a:path>
                <a:path w="2485390" h="1061720" extrusionOk="0">
                  <a:moveTo>
                    <a:pt x="1002220" y="822007"/>
                  </a:moveTo>
                  <a:lnTo>
                    <a:pt x="986612" y="842237"/>
                  </a:lnTo>
                  <a:lnTo>
                    <a:pt x="989114" y="850391"/>
                  </a:lnTo>
                  <a:lnTo>
                    <a:pt x="994705" y="856956"/>
                  </a:lnTo>
                  <a:lnTo>
                    <a:pt x="1001450" y="859207"/>
                  </a:lnTo>
                  <a:lnTo>
                    <a:pt x="1008193" y="858584"/>
                  </a:lnTo>
                  <a:lnTo>
                    <a:pt x="1013777" y="856526"/>
                  </a:lnTo>
                  <a:lnTo>
                    <a:pt x="1018645" y="852688"/>
                  </a:lnTo>
                  <a:lnTo>
                    <a:pt x="1022645" y="846551"/>
                  </a:lnTo>
                  <a:lnTo>
                    <a:pt x="1023753" y="839265"/>
                  </a:lnTo>
                  <a:lnTo>
                    <a:pt x="1019949" y="831976"/>
                  </a:lnTo>
                  <a:lnTo>
                    <a:pt x="1015314" y="827379"/>
                  </a:lnTo>
                  <a:lnTo>
                    <a:pt x="1010691" y="824318"/>
                  </a:lnTo>
                  <a:lnTo>
                    <a:pt x="1002220" y="822007"/>
                  </a:lnTo>
                  <a:close/>
                </a:path>
                <a:path w="2485390" h="1061720" extrusionOk="0">
                  <a:moveTo>
                    <a:pt x="903579" y="822007"/>
                  </a:moveTo>
                  <a:lnTo>
                    <a:pt x="899718" y="822782"/>
                  </a:lnTo>
                  <a:lnTo>
                    <a:pt x="896645" y="825842"/>
                  </a:lnTo>
                  <a:lnTo>
                    <a:pt x="890914" y="830539"/>
                  </a:lnTo>
                  <a:lnTo>
                    <a:pt x="887782" y="835812"/>
                  </a:lnTo>
                  <a:lnTo>
                    <a:pt x="887538" y="842237"/>
                  </a:lnTo>
                  <a:lnTo>
                    <a:pt x="890473" y="850391"/>
                  </a:lnTo>
                  <a:lnTo>
                    <a:pt x="896064" y="856956"/>
                  </a:lnTo>
                  <a:lnTo>
                    <a:pt x="902809" y="859207"/>
                  </a:lnTo>
                  <a:lnTo>
                    <a:pt x="909552" y="858584"/>
                  </a:lnTo>
                  <a:lnTo>
                    <a:pt x="915136" y="856526"/>
                  </a:lnTo>
                  <a:lnTo>
                    <a:pt x="921301" y="851397"/>
                  </a:lnTo>
                  <a:lnTo>
                    <a:pt x="925156" y="845404"/>
                  </a:lnTo>
                  <a:lnTo>
                    <a:pt x="925545" y="838834"/>
                  </a:lnTo>
                  <a:lnTo>
                    <a:pt x="921308" y="831976"/>
                  </a:lnTo>
                  <a:lnTo>
                    <a:pt x="916686" y="827379"/>
                  </a:lnTo>
                  <a:lnTo>
                    <a:pt x="912050" y="824318"/>
                  </a:lnTo>
                  <a:lnTo>
                    <a:pt x="903579" y="822007"/>
                  </a:lnTo>
                  <a:close/>
                </a:path>
                <a:path w="2485390" h="1061720" extrusionOk="0">
                  <a:moveTo>
                    <a:pt x="2115019" y="812812"/>
                  </a:moveTo>
                  <a:lnTo>
                    <a:pt x="2111171" y="813574"/>
                  </a:lnTo>
                  <a:lnTo>
                    <a:pt x="2108085" y="816648"/>
                  </a:lnTo>
                  <a:lnTo>
                    <a:pt x="2102354" y="819615"/>
                  </a:lnTo>
                  <a:lnTo>
                    <a:pt x="2099224" y="824310"/>
                  </a:lnTo>
                  <a:lnTo>
                    <a:pt x="2098984" y="831308"/>
                  </a:lnTo>
                  <a:lnTo>
                    <a:pt x="2101926" y="841184"/>
                  </a:lnTo>
                  <a:lnTo>
                    <a:pt x="2107510" y="847750"/>
                  </a:lnTo>
                  <a:lnTo>
                    <a:pt x="2114251" y="850004"/>
                  </a:lnTo>
                  <a:lnTo>
                    <a:pt x="2120992" y="849381"/>
                  </a:lnTo>
                  <a:lnTo>
                    <a:pt x="2126576" y="847318"/>
                  </a:lnTo>
                  <a:lnTo>
                    <a:pt x="2132747" y="842189"/>
                  </a:lnTo>
                  <a:lnTo>
                    <a:pt x="2136601" y="836198"/>
                  </a:lnTo>
                  <a:lnTo>
                    <a:pt x="2136987" y="829632"/>
                  </a:lnTo>
                  <a:lnTo>
                    <a:pt x="2132749" y="822782"/>
                  </a:lnTo>
                  <a:lnTo>
                    <a:pt x="2128126" y="818184"/>
                  </a:lnTo>
                  <a:lnTo>
                    <a:pt x="2123503" y="815111"/>
                  </a:lnTo>
                  <a:lnTo>
                    <a:pt x="2115019" y="812812"/>
                  </a:lnTo>
                  <a:close/>
                </a:path>
                <a:path w="2485390" h="1061720" extrusionOk="0">
                  <a:moveTo>
                    <a:pt x="579907" y="809739"/>
                  </a:moveTo>
                  <a:lnTo>
                    <a:pt x="576059" y="810513"/>
                  </a:lnTo>
                  <a:lnTo>
                    <a:pt x="572973" y="813574"/>
                  </a:lnTo>
                  <a:lnTo>
                    <a:pt x="567242" y="818271"/>
                  </a:lnTo>
                  <a:lnTo>
                    <a:pt x="564111" y="823542"/>
                  </a:lnTo>
                  <a:lnTo>
                    <a:pt x="563872" y="829964"/>
                  </a:lnTo>
                  <a:lnTo>
                    <a:pt x="566813" y="838111"/>
                  </a:lnTo>
                  <a:lnTo>
                    <a:pt x="572397" y="844682"/>
                  </a:lnTo>
                  <a:lnTo>
                    <a:pt x="579139" y="846937"/>
                  </a:lnTo>
                  <a:lnTo>
                    <a:pt x="585880" y="846315"/>
                  </a:lnTo>
                  <a:lnTo>
                    <a:pt x="591464" y="844257"/>
                  </a:lnTo>
                  <a:lnTo>
                    <a:pt x="596332" y="840420"/>
                  </a:lnTo>
                  <a:lnTo>
                    <a:pt x="600332" y="834283"/>
                  </a:lnTo>
                  <a:lnTo>
                    <a:pt x="601440" y="826996"/>
                  </a:lnTo>
                  <a:lnTo>
                    <a:pt x="597636" y="819708"/>
                  </a:lnTo>
                  <a:lnTo>
                    <a:pt x="593013" y="815111"/>
                  </a:lnTo>
                  <a:lnTo>
                    <a:pt x="588391" y="812050"/>
                  </a:lnTo>
                  <a:lnTo>
                    <a:pt x="579907" y="809739"/>
                  </a:lnTo>
                  <a:close/>
                </a:path>
                <a:path w="2485390" h="1061720" extrusionOk="0">
                  <a:moveTo>
                    <a:pt x="1621815" y="803605"/>
                  </a:moveTo>
                  <a:lnTo>
                    <a:pt x="1617954" y="804379"/>
                  </a:lnTo>
                  <a:lnTo>
                    <a:pt x="1614881" y="807440"/>
                  </a:lnTo>
                  <a:lnTo>
                    <a:pt x="1609150" y="812137"/>
                  </a:lnTo>
                  <a:lnTo>
                    <a:pt x="1606018" y="817408"/>
                  </a:lnTo>
                  <a:lnTo>
                    <a:pt x="1605774" y="823830"/>
                  </a:lnTo>
                  <a:lnTo>
                    <a:pt x="1608709" y="831976"/>
                  </a:lnTo>
                  <a:lnTo>
                    <a:pt x="1614300" y="838548"/>
                  </a:lnTo>
                  <a:lnTo>
                    <a:pt x="1621045" y="840801"/>
                  </a:lnTo>
                  <a:lnTo>
                    <a:pt x="1627788" y="840176"/>
                  </a:lnTo>
                  <a:lnTo>
                    <a:pt x="1633372" y="838111"/>
                  </a:lnTo>
                  <a:lnTo>
                    <a:pt x="1638235" y="834280"/>
                  </a:lnTo>
                  <a:lnTo>
                    <a:pt x="1642233" y="828147"/>
                  </a:lnTo>
                  <a:lnTo>
                    <a:pt x="1643341" y="820862"/>
                  </a:lnTo>
                  <a:lnTo>
                    <a:pt x="1639531" y="813574"/>
                  </a:lnTo>
                  <a:lnTo>
                    <a:pt x="1634909" y="808977"/>
                  </a:lnTo>
                  <a:lnTo>
                    <a:pt x="1630286" y="805916"/>
                  </a:lnTo>
                  <a:lnTo>
                    <a:pt x="1621815" y="803605"/>
                  </a:lnTo>
                  <a:close/>
                </a:path>
                <a:path w="2485390" h="1061720" extrusionOk="0">
                  <a:moveTo>
                    <a:pt x="1116279" y="800544"/>
                  </a:moveTo>
                  <a:lnTo>
                    <a:pt x="1112418" y="801306"/>
                  </a:lnTo>
                  <a:lnTo>
                    <a:pt x="1109332" y="804379"/>
                  </a:lnTo>
                  <a:lnTo>
                    <a:pt x="1103603" y="807347"/>
                  </a:lnTo>
                  <a:lnTo>
                    <a:pt x="1100475" y="812042"/>
                  </a:lnTo>
                  <a:lnTo>
                    <a:pt x="1100236" y="819040"/>
                  </a:lnTo>
                  <a:lnTo>
                    <a:pt x="1103172" y="828916"/>
                  </a:lnTo>
                  <a:lnTo>
                    <a:pt x="1108757" y="835480"/>
                  </a:lnTo>
                  <a:lnTo>
                    <a:pt x="1115499" y="837731"/>
                  </a:lnTo>
                  <a:lnTo>
                    <a:pt x="1122244" y="837108"/>
                  </a:lnTo>
                  <a:lnTo>
                    <a:pt x="1127836" y="835050"/>
                  </a:lnTo>
                  <a:lnTo>
                    <a:pt x="1132697" y="831213"/>
                  </a:lnTo>
                  <a:lnTo>
                    <a:pt x="1136692" y="825077"/>
                  </a:lnTo>
                  <a:lnTo>
                    <a:pt x="1137799" y="817794"/>
                  </a:lnTo>
                  <a:lnTo>
                    <a:pt x="1133995" y="810513"/>
                  </a:lnTo>
                  <a:lnTo>
                    <a:pt x="1129372" y="805916"/>
                  </a:lnTo>
                  <a:lnTo>
                    <a:pt x="1124750" y="802843"/>
                  </a:lnTo>
                  <a:lnTo>
                    <a:pt x="1116279" y="800544"/>
                  </a:lnTo>
                  <a:close/>
                </a:path>
                <a:path w="2485390" h="1061720" extrusionOk="0">
                  <a:moveTo>
                    <a:pt x="798766" y="800544"/>
                  </a:moveTo>
                  <a:lnTo>
                    <a:pt x="794918" y="801306"/>
                  </a:lnTo>
                  <a:lnTo>
                    <a:pt x="791832" y="804379"/>
                  </a:lnTo>
                  <a:lnTo>
                    <a:pt x="786101" y="807347"/>
                  </a:lnTo>
                  <a:lnTo>
                    <a:pt x="782970" y="812042"/>
                  </a:lnTo>
                  <a:lnTo>
                    <a:pt x="782731" y="819040"/>
                  </a:lnTo>
                  <a:lnTo>
                    <a:pt x="785672" y="828916"/>
                  </a:lnTo>
                  <a:lnTo>
                    <a:pt x="791257" y="835480"/>
                  </a:lnTo>
                  <a:lnTo>
                    <a:pt x="797999" y="837731"/>
                  </a:lnTo>
                  <a:lnTo>
                    <a:pt x="804744" y="837108"/>
                  </a:lnTo>
                  <a:lnTo>
                    <a:pt x="810336" y="835050"/>
                  </a:lnTo>
                  <a:lnTo>
                    <a:pt x="816499" y="829921"/>
                  </a:lnTo>
                  <a:lnTo>
                    <a:pt x="820350" y="823929"/>
                  </a:lnTo>
                  <a:lnTo>
                    <a:pt x="820733" y="817364"/>
                  </a:lnTo>
                  <a:lnTo>
                    <a:pt x="816495" y="810513"/>
                  </a:lnTo>
                  <a:lnTo>
                    <a:pt x="811872" y="805916"/>
                  </a:lnTo>
                  <a:lnTo>
                    <a:pt x="807250" y="802843"/>
                  </a:lnTo>
                  <a:lnTo>
                    <a:pt x="798766" y="800544"/>
                  </a:lnTo>
                  <a:close/>
                </a:path>
                <a:path w="2485390" h="1061720" extrusionOk="0">
                  <a:moveTo>
                    <a:pt x="1387538" y="791336"/>
                  </a:moveTo>
                  <a:lnTo>
                    <a:pt x="1383690" y="792111"/>
                  </a:lnTo>
                  <a:lnTo>
                    <a:pt x="1380604" y="795172"/>
                  </a:lnTo>
                  <a:lnTo>
                    <a:pt x="1374873" y="798147"/>
                  </a:lnTo>
                  <a:lnTo>
                    <a:pt x="1371741" y="802844"/>
                  </a:lnTo>
                  <a:lnTo>
                    <a:pt x="1371497" y="809840"/>
                  </a:lnTo>
                  <a:lnTo>
                    <a:pt x="1374432" y="819708"/>
                  </a:lnTo>
                  <a:lnTo>
                    <a:pt x="1380023" y="826275"/>
                  </a:lnTo>
                  <a:lnTo>
                    <a:pt x="1386768" y="828528"/>
                  </a:lnTo>
                  <a:lnTo>
                    <a:pt x="1393511" y="827906"/>
                  </a:lnTo>
                  <a:lnTo>
                    <a:pt x="1399095" y="825842"/>
                  </a:lnTo>
                  <a:lnTo>
                    <a:pt x="1403963" y="822012"/>
                  </a:lnTo>
                  <a:lnTo>
                    <a:pt x="1407963" y="815879"/>
                  </a:lnTo>
                  <a:lnTo>
                    <a:pt x="1409071" y="808594"/>
                  </a:lnTo>
                  <a:lnTo>
                    <a:pt x="1405267" y="801306"/>
                  </a:lnTo>
                  <a:lnTo>
                    <a:pt x="1400644" y="796709"/>
                  </a:lnTo>
                  <a:lnTo>
                    <a:pt x="1396022" y="793635"/>
                  </a:lnTo>
                  <a:lnTo>
                    <a:pt x="1387538" y="791336"/>
                  </a:lnTo>
                  <a:close/>
                </a:path>
                <a:path w="2485390" h="1061720" extrusionOk="0">
                  <a:moveTo>
                    <a:pt x="475106" y="788276"/>
                  </a:moveTo>
                  <a:lnTo>
                    <a:pt x="471246" y="789038"/>
                  </a:lnTo>
                  <a:lnTo>
                    <a:pt x="468172" y="792111"/>
                  </a:lnTo>
                  <a:lnTo>
                    <a:pt x="462436" y="796808"/>
                  </a:lnTo>
                  <a:lnTo>
                    <a:pt x="459305" y="802079"/>
                  </a:lnTo>
                  <a:lnTo>
                    <a:pt x="459064" y="808501"/>
                  </a:lnTo>
                  <a:lnTo>
                    <a:pt x="462000" y="816648"/>
                  </a:lnTo>
                  <a:lnTo>
                    <a:pt x="467590" y="823212"/>
                  </a:lnTo>
                  <a:lnTo>
                    <a:pt x="474332" y="825463"/>
                  </a:lnTo>
                  <a:lnTo>
                    <a:pt x="481074" y="824840"/>
                  </a:lnTo>
                  <a:lnTo>
                    <a:pt x="486664" y="822782"/>
                  </a:lnTo>
                  <a:lnTo>
                    <a:pt x="492828" y="817653"/>
                  </a:lnTo>
                  <a:lnTo>
                    <a:pt x="496682" y="811661"/>
                  </a:lnTo>
                  <a:lnTo>
                    <a:pt x="497067" y="805096"/>
                  </a:lnTo>
                  <a:lnTo>
                    <a:pt x="492823" y="798245"/>
                  </a:lnTo>
                  <a:lnTo>
                    <a:pt x="488200" y="793635"/>
                  </a:lnTo>
                  <a:lnTo>
                    <a:pt x="483577" y="790574"/>
                  </a:lnTo>
                  <a:lnTo>
                    <a:pt x="475106" y="788276"/>
                  </a:lnTo>
                  <a:close/>
                </a:path>
                <a:path w="2485390" h="1061720" extrusionOk="0">
                  <a:moveTo>
                    <a:pt x="1825256" y="785202"/>
                  </a:moveTo>
                  <a:lnTo>
                    <a:pt x="1821408" y="785977"/>
                  </a:lnTo>
                  <a:lnTo>
                    <a:pt x="1818322" y="789038"/>
                  </a:lnTo>
                  <a:lnTo>
                    <a:pt x="1811289" y="793734"/>
                  </a:lnTo>
                  <a:lnTo>
                    <a:pt x="1808303" y="799006"/>
                  </a:lnTo>
                  <a:lnTo>
                    <a:pt x="1808787" y="805427"/>
                  </a:lnTo>
                  <a:lnTo>
                    <a:pt x="1812163" y="813574"/>
                  </a:lnTo>
                  <a:lnTo>
                    <a:pt x="1817747" y="820140"/>
                  </a:lnTo>
                  <a:lnTo>
                    <a:pt x="1824489" y="822394"/>
                  </a:lnTo>
                  <a:lnTo>
                    <a:pt x="1831235" y="821772"/>
                  </a:lnTo>
                  <a:lnTo>
                    <a:pt x="1836826" y="819708"/>
                  </a:lnTo>
                  <a:lnTo>
                    <a:pt x="1841687" y="815878"/>
                  </a:lnTo>
                  <a:lnTo>
                    <a:pt x="1845683" y="809745"/>
                  </a:lnTo>
                  <a:lnTo>
                    <a:pt x="1846790" y="802460"/>
                  </a:lnTo>
                  <a:lnTo>
                    <a:pt x="1842985" y="795172"/>
                  </a:lnTo>
                  <a:lnTo>
                    <a:pt x="1838363" y="790574"/>
                  </a:lnTo>
                  <a:lnTo>
                    <a:pt x="1833740" y="787501"/>
                  </a:lnTo>
                  <a:lnTo>
                    <a:pt x="1825256" y="785202"/>
                  </a:lnTo>
                  <a:close/>
                </a:path>
                <a:path w="2485390" h="1061720" extrusionOk="0">
                  <a:moveTo>
                    <a:pt x="681634" y="779068"/>
                  </a:moveTo>
                  <a:lnTo>
                    <a:pt x="677786" y="779843"/>
                  </a:lnTo>
                  <a:lnTo>
                    <a:pt x="674700" y="782904"/>
                  </a:lnTo>
                  <a:lnTo>
                    <a:pt x="667667" y="787600"/>
                  </a:lnTo>
                  <a:lnTo>
                    <a:pt x="664679" y="792872"/>
                  </a:lnTo>
                  <a:lnTo>
                    <a:pt x="665159" y="799293"/>
                  </a:lnTo>
                  <a:lnTo>
                    <a:pt x="668528" y="807440"/>
                  </a:lnTo>
                  <a:lnTo>
                    <a:pt x="674119" y="814006"/>
                  </a:lnTo>
                  <a:lnTo>
                    <a:pt x="680864" y="816260"/>
                  </a:lnTo>
                  <a:lnTo>
                    <a:pt x="687607" y="815638"/>
                  </a:lnTo>
                  <a:lnTo>
                    <a:pt x="693191" y="813574"/>
                  </a:lnTo>
                  <a:lnTo>
                    <a:pt x="698059" y="809744"/>
                  </a:lnTo>
                  <a:lnTo>
                    <a:pt x="702059" y="803611"/>
                  </a:lnTo>
                  <a:lnTo>
                    <a:pt x="703167" y="796326"/>
                  </a:lnTo>
                  <a:lnTo>
                    <a:pt x="699363" y="789038"/>
                  </a:lnTo>
                  <a:lnTo>
                    <a:pt x="694740" y="784440"/>
                  </a:lnTo>
                  <a:lnTo>
                    <a:pt x="690105" y="781367"/>
                  </a:lnTo>
                  <a:lnTo>
                    <a:pt x="681634" y="779068"/>
                  </a:lnTo>
                  <a:close/>
                </a:path>
                <a:path w="2485390" h="1061720" extrusionOk="0">
                  <a:moveTo>
                    <a:pt x="302475" y="776008"/>
                  </a:moveTo>
                  <a:lnTo>
                    <a:pt x="298627" y="776770"/>
                  </a:lnTo>
                  <a:lnTo>
                    <a:pt x="295541" y="779843"/>
                  </a:lnTo>
                  <a:lnTo>
                    <a:pt x="289810" y="782811"/>
                  </a:lnTo>
                  <a:lnTo>
                    <a:pt x="286680" y="787506"/>
                  </a:lnTo>
                  <a:lnTo>
                    <a:pt x="286440" y="794504"/>
                  </a:lnTo>
                  <a:lnTo>
                    <a:pt x="289382" y="804379"/>
                  </a:lnTo>
                  <a:lnTo>
                    <a:pt x="294966" y="810944"/>
                  </a:lnTo>
                  <a:lnTo>
                    <a:pt x="301709" y="813195"/>
                  </a:lnTo>
                  <a:lnTo>
                    <a:pt x="308454" y="812571"/>
                  </a:lnTo>
                  <a:lnTo>
                    <a:pt x="314045" y="810513"/>
                  </a:lnTo>
                  <a:lnTo>
                    <a:pt x="320208" y="805385"/>
                  </a:lnTo>
                  <a:lnTo>
                    <a:pt x="324059" y="799393"/>
                  </a:lnTo>
                  <a:lnTo>
                    <a:pt x="324443" y="792827"/>
                  </a:lnTo>
                  <a:lnTo>
                    <a:pt x="320205" y="785977"/>
                  </a:lnTo>
                  <a:lnTo>
                    <a:pt x="315582" y="781367"/>
                  </a:lnTo>
                  <a:lnTo>
                    <a:pt x="310959" y="778306"/>
                  </a:lnTo>
                  <a:lnTo>
                    <a:pt x="302475" y="776008"/>
                  </a:lnTo>
                  <a:close/>
                </a:path>
                <a:path w="2485390" h="1061720" extrusionOk="0">
                  <a:moveTo>
                    <a:pt x="2343137" y="772934"/>
                  </a:moveTo>
                  <a:lnTo>
                    <a:pt x="2327528" y="793159"/>
                  </a:lnTo>
                  <a:lnTo>
                    <a:pt x="2330030" y="801306"/>
                  </a:lnTo>
                  <a:lnTo>
                    <a:pt x="2335615" y="807872"/>
                  </a:lnTo>
                  <a:lnTo>
                    <a:pt x="2342357" y="810126"/>
                  </a:lnTo>
                  <a:lnTo>
                    <a:pt x="2349102" y="809503"/>
                  </a:lnTo>
                  <a:lnTo>
                    <a:pt x="2354694" y="807440"/>
                  </a:lnTo>
                  <a:lnTo>
                    <a:pt x="2360857" y="802313"/>
                  </a:lnTo>
                  <a:lnTo>
                    <a:pt x="2364708" y="796324"/>
                  </a:lnTo>
                  <a:lnTo>
                    <a:pt x="2365092" y="789759"/>
                  </a:lnTo>
                  <a:lnTo>
                    <a:pt x="2360853" y="782904"/>
                  </a:lnTo>
                  <a:lnTo>
                    <a:pt x="2356231" y="778306"/>
                  </a:lnTo>
                  <a:lnTo>
                    <a:pt x="2351608" y="775233"/>
                  </a:lnTo>
                  <a:lnTo>
                    <a:pt x="2343137" y="772934"/>
                  </a:lnTo>
                  <a:close/>
                </a:path>
                <a:path w="2485390" h="1061720" extrusionOk="0">
                  <a:moveTo>
                    <a:pt x="1945487" y="772934"/>
                  </a:moveTo>
                  <a:lnTo>
                    <a:pt x="1929878" y="793159"/>
                  </a:lnTo>
                  <a:lnTo>
                    <a:pt x="1932381" y="801306"/>
                  </a:lnTo>
                  <a:lnTo>
                    <a:pt x="1937965" y="807872"/>
                  </a:lnTo>
                  <a:lnTo>
                    <a:pt x="1944708" y="810126"/>
                  </a:lnTo>
                  <a:lnTo>
                    <a:pt x="1951453" y="809503"/>
                  </a:lnTo>
                  <a:lnTo>
                    <a:pt x="1957044" y="807440"/>
                  </a:lnTo>
                  <a:lnTo>
                    <a:pt x="1961905" y="803610"/>
                  </a:lnTo>
                  <a:lnTo>
                    <a:pt x="1965901" y="797477"/>
                  </a:lnTo>
                  <a:lnTo>
                    <a:pt x="1967008" y="790192"/>
                  </a:lnTo>
                  <a:lnTo>
                    <a:pt x="1963204" y="782904"/>
                  </a:lnTo>
                  <a:lnTo>
                    <a:pt x="1958581" y="778306"/>
                  </a:lnTo>
                  <a:lnTo>
                    <a:pt x="1953958" y="775233"/>
                  </a:lnTo>
                  <a:lnTo>
                    <a:pt x="1945487" y="772934"/>
                  </a:lnTo>
                  <a:close/>
                </a:path>
                <a:path w="2485390" h="1061720" extrusionOk="0">
                  <a:moveTo>
                    <a:pt x="2204415" y="763739"/>
                  </a:moveTo>
                  <a:lnTo>
                    <a:pt x="2188806" y="783964"/>
                  </a:lnTo>
                  <a:lnTo>
                    <a:pt x="2191308" y="792111"/>
                  </a:lnTo>
                  <a:lnTo>
                    <a:pt x="2196900" y="798676"/>
                  </a:lnTo>
                  <a:lnTo>
                    <a:pt x="2203645" y="800927"/>
                  </a:lnTo>
                  <a:lnTo>
                    <a:pt x="2210387" y="800303"/>
                  </a:lnTo>
                  <a:lnTo>
                    <a:pt x="2215972" y="798245"/>
                  </a:lnTo>
                  <a:lnTo>
                    <a:pt x="2220840" y="794408"/>
                  </a:lnTo>
                  <a:lnTo>
                    <a:pt x="2224839" y="788273"/>
                  </a:lnTo>
                  <a:lnTo>
                    <a:pt x="2225948" y="780990"/>
                  </a:lnTo>
                  <a:lnTo>
                    <a:pt x="2222144" y="773709"/>
                  </a:lnTo>
                  <a:lnTo>
                    <a:pt x="2217521" y="769099"/>
                  </a:lnTo>
                  <a:lnTo>
                    <a:pt x="2212886" y="766038"/>
                  </a:lnTo>
                  <a:lnTo>
                    <a:pt x="2204415" y="763739"/>
                  </a:lnTo>
                  <a:close/>
                </a:path>
                <a:path w="2485390" h="1061720" extrusionOk="0">
                  <a:moveTo>
                    <a:pt x="1723542" y="757605"/>
                  </a:moveTo>
                  <a:lnTo>
                    <a:pt x="1719681" y="758367"/>
                  </a:lnTo>
                  <a:lnTo>
                    <a:pt x="1716595" y="761441"/>
                  </a:lnTo>
                  <a:lnTo>
                    <a:pt x="1710866" y="766137"/>
                  </a:lnTo>
                  <a:lnTo>
                    <a:pt x="1707738" y="771409"/>
                  </a:lnTo>
                  <a:lnTo>
                    <a:pt x="1707499" y="777830"/>
                  </a:lnTo>
                  <a:lnTo>
                    <a:pt x="1710436" y="785977"/>
                  </a:lnTo>
                  <a:lnTo>
                    <a:pt x="1716020" y="792542"/>
                  </a:lnTo>
                  <a:lnTo>
                    <a:pt x="1722762" y="794792"/>
                  </a:lnTo>
                  <a:lnTo>
                    <a:pt x="1729508" y="794169"/>
                  </a:lnTo>
                  <a:lnTo>
                    <a:pt x="1735099" y="792111"/>
                  </a:lnTo>
                  <a:lnTo>
                    <a:pt x="1739960" y="788274"/>
                  </a:lnTo>
                  <a:lnTo>
                    <a:pt x="1743956" y="782139"/>
                  </a:lnTo>
                  <a:lnTo>
                    <a:pt x="1745063" y="774855"/>
                  </a:lnTo>
                  <a:lnTo>
                    <a:pt x="1741258" y="767575"/>
                  </a:lnTo>
                  <a:lnTo>
                    <a:pt x="1736636" y="762965"/>
                  </a:lnTo>
                  <a:lnTo>
                    <a:pt x="1732013" y="759904"/>
                  </a:lnTo>
                  <a:lnTo>
                    <a:pt x="1723542" y="757605"/>
                  </a:lnTo>
                  <a:close/>
                </a:path>
                <a:path w="2485390" h="1061720" extrusionOk="0">
                  <a:moveTo>
                    <a:pt x="1224165" y="748398"/>
                  </a:moveTo>
                  <a:lnTo>
                    <a:pt x="1220304" y="749172"/>
                  </a:lnTo>
                  <a:lnTo>
                    <a:pt x="1217231" y="752233"/>
                  </a:lnTo>
                  <a:lnTo>
                    <a:pt x="1211500" y="755208"/>
                  </a:lnTo>
                  <a:lnTo>
                    <a:pt x="1208368" y="759906"/>
                  </a:lnTo>
                  <a:lnTo>
                    <a:pt x="1208125" y="766901"/>
                  </a:lnTo>
                  <a:lnTo>
                    <a:pt x="1211059" y="776770"/>
                  </a:lnTo>
                  <a:lnTo>
                    <a:pt x="1216650" y="783336"/>
                  </a:lnTo>
                  <a:lnTo>
                    <a:pt x="1223395" y="785590"/>
                  </a:lnTo>
                  <a:lnTo>
                    <a:pt x="1230138" y="784967"/>
                  </a:lnTo>
                  <a:lnTo>
                    <a:pt x="1235722" y="782904"/>
                  </a:lnTo>
                  <a:lnTo>
                    <a:pt x="1241887" y="777777"/>
                  </a:lnTo>
                  <a:lnTo>
                    <a:pt x="1245743" y="771788"/>
                  </a:lnTo>
                  <a:lnTo>
                    <a:pt x="1246131" y="765223"/>
                  </a:lnTo>
                  <a:lnTo>
                    <a:pt x="1241894" y="758367"/>
                  </a:lnTo>
                  <a:lnTo>
                    <a:pt x="1237259" y="753770"/>
                  </a:lnTo>
                  <a:lnTo>
                    <a:pt x="1232636" y="750696"/>
                  </a:lnTo>
                  <a:lnTo>
                    <a:pt x="1224165" y="748398"/>
                  </a:lnTo>
                  <a:close/>
                </a:path>
                <a:path w="2485390" h="1061720" extrusionOk="0">
                  <a:moveTo>
                    <a:pt x="1467688" y="729995"/>
                  </a:moveTo>
                  <a:lnTo>
                    <a:pt x="1463827" y="730770"/>
                  </a:lnTo>
                  <a:lnTo>
                    <a:pt x="1460754" y="733831"/>
                  </a:lnTo>
                  <a:lnTo>
                    <a:pt x="1455017" y="738527"/>
                  </a:lnTo>
                  <a:lnTo>
                    <a:pt x="1451886" y="743799"/>
                  </a:lnTo>
                  <a:lnTo>
                    <a:pt x="1451645" y="750220"/>
                  </a:lnTo>
                  <a:lnTo>
                    <a:pt x="1454581" y="758367"/>
                  </a:lnTo>
                  <a:lnTo>
                    <a:pt x="1460173" y="764934"/>
                  </a:lnTo>
                  <a:lnTo>
                    <a:pt x="1466918" y="767187"/>
                  </a:lnTo>
                  <a:lnTo>
                    <a:pt x="1473660" y="766565"/>
                  </a:lnTo>
                  <a:lnTo>
                    <a:pt x="1479245" y="764501"/>
                  </a:lnTo>
                  <a:lnTo>
                    <a:pt x="1484108" y="760671"/>
                  </a:lnTo>
                  <a:lnTo>
                    <a:pt x="1488106" y="754538"/>
                  </a:lnTo>
                  <a:lnTo>
                    <a:pt x="1489214" y="747253"/>
                  </a:lnTo>
                  <a:lnTo>
                    <a:pt x="1485404" y="739965"/>
                  </a:lnTo>
                  <a:lnTo>
                    <a:pt x="1480781" y="735368"/>
                  </a:lnTo>
                  <a:lnTo>
                    <a:pt x="1476159" y="732294"/>
                  </a:lnTo>
                  <a:lnTo>
                    <a:pt x="1467688" y="729995"/>
                  </a:lnTo>
                  <a:close/>
                </a:path>
                <a:path w="2485390" h="1061720" extrusionOk="0">
                  <a:moveTo>
                    <a:pt x="2047201" y="726935"/>
                  </a:moveTo>
                  <a:lnTo>
                    <a:pt x="2043353" y="727697"/>
                  </a:lnTo>
                  <a:lnTo>
                    <a:pt x="2040267" y="730770"/>
                  </a:lnTo>
                  <a:lnTo>
                    <a:pt x="2034536" y="734170"/>
                  </a:lnTo>
                  <a:lnTo>
                    <a:pt x="2031406" y="739586"/>
                  </a:lnTo>
                  <a:lnTo>
                    <a:pt x="2031166" y="746728"/>
                  </a:lnTo>
                  <a:lnTo>
                    <a:pt x="2034108" y="755307"/>
                  </a:lnTo>
                  <a:lnTo>
                    <a:pt x="2039692" y="761871"/>
                  </a:lnTo>
                  <a:lnTo>
                    <a:pt x="2046433" y="764122"/>
                  </a:lnTo>
                  <a:lnTo>
                    <a:pt x="2053174" y="763499"/>
                  </a:lnTo>
                  <a:lnTo>
                    <a:pt x="2058758" y="761441"/>
                  </a:lnTo>
                  <a:lnTo>
                    <a:pt x="2064929" y="756312"/>
                  </a:lnTo>
                  <a:lnTo>
                    <a:pt x="2068783" y="750320"/>
                  </a:lnTo>
                  <a:lnTo>
                    <a:pt x="2069169" y="743755"/>
                  </a:lnTo>
                  <a:lnTo>
                    <a:pt x="2064931" y="736904"/>
                  </a:lnTo>
                  <a:lnTo>
                    <a:pt x="2060308" y="732294"/>
                  </a:lnTo>
                  <a:lnTo>
                    <a:pt x="2055685" y="729233"/>
                  </a:lnTo>
                  <a:lnTo>
                    <a:pt x="2047201" y="726935"/>
                  </a:lnTo>
                  <a:close/>
                </a:path>
                <a:path w="2485390" h="1061720" extrusionOk="0">
                  <a:moveTo>
                    <a:pt x="388797" y="726935"/>
                  </a:moveTo>
                  <a:lnTo>
                    <a:pt x="384937" y="727697"/>
                  </a:lnTo>
                  <a:lnTo>
                    <a:pt x="381850" y="730770"/>
                  </a:lnTo>
                  <a:lnTo>
                    <a:pt x="376121" y="733738"/>
                  </a:lnTo>
                  <a:lnTo>
                    <a:pt x="372994" y="738433"/>
                  </a:lnTo>
                  <a:lnTo>
                    <a:pt x="372755" y="745431"/>
                  </a:lnTo>
                  <a:lnTo>
                    <a:pt x="375691" y="755307"/>
                  </a:lnTo>
                  <a:lnTo>
                    <a:pt x="381275" y="761871"/>
                  </a:lnTo>
                  <a:lnTo>
                    <a:pt x="388018" y="764122"/>
                  </a:lnTo>
                  <a:lnTo>
                    <a:pt x="394763" y="763499"/>
                  </a:lnTo>
                  <a:lnTo>
                    <a:pt x="400354" y="761441"/>
                  </a:lnTo>
                  <a:lnTo>
                    <a:pt x="406517" y="756312"/>
                  </a:lnTo>
                  <a:lnTo>
                    <a:pt x="410368" y="750320"/>
                  </a:lnTo>
                  <a:lnTo>
                    <a:pt x="410752" y="743755"/>
                  </a:lnTo>
                  <a:lnTo>
                    <a:pt x="406514" y="736904"/>
                  </a:lnTo>
                  <a:lnTo>
                    <a:pt x="401891" y="732294"/>
                  </a:lnTo>
                  <a:lnTo>
                    <a:pt x="397268" y="729233"/>
                  </a:lnTo>
                  <a:lnTo>
                    <a:pt x="388797" y="726935"/>
                  </a:lnTo>
                  <a:close/>
                </a:path>
                <a:path w="2485390" h="1061720" extrusionOk="0">
                  <a:moveTo>
                    <a:pt x="1060792" y="708532"/>
                  </a:moveTo>
                  <a:lnTo>
                    <a:pt x="1056932" y="709294"/>
                  </a:lnTo>
                  <a:lnTo>
                    <a:pt x="1053858" y="712355"/>
                  </a:lnTo>
                  <a:lnTo>
                    <a:pt x="1048122" y="715762"/>
                  </a:lnTo>
                  <a:lnTo>
                    <a:pt x="1044990" y="721182"/>
                  </a:lnTo>
                  <a:lnTo>
                    <a:pt x="1044750" y="728325"/>
                  </a:lnTo>
                  <a:lnTo>
                    <a:pt x="1047686" y="736904"/>
                  </a:lnTo>
                  <a:lnTo>
                    <a:pt x="1053276" y="743469"/>
                  </a:lnTo>
                  <a:lnTo>
                    <a:pt x="1060018" y="745720"/>
                  </a:lnTo>
                  <a:lnTo>
                    <a:pt x="1066760" y="745096"/>
                  </a:lnTo>
                  <a:lnTo>
                    <a:pt x="1072349" y="743038"/>
                  </a:lnTo>
                  <a:lnTo>
                    <a:pt x="1077211" y="739201"/>
                  </a:lnTo>
                  <a:lnTo>
                    <a:pt x="1081206" y="733066"/>
                  </a:lnTo>
                  <a:lnTo>
                    <a:pt x="1082313" y="725783"/>
                  </a:lnTo>
                  <a:lnTo>
                    <a:pt x="1078509" y="718502"/>
                  </a:lnTo>
                  <a:lnTo>
                    <a:pt x="1073886" y="713892"/>
                  </a:lnTo>
                  <a:lnTo>
                    <a:pt x="1069263" y="710831"/>
                  </a:lnTo>
                  <a:lnTo>
                    <a:pt x="1060792" y="708532"/>
                  </a:lnTo>
                  <a:close/>
                </a:path>
                <a:path w="2485390" h="1061720" extrusionOk="0">
                  <a:moveTo>
                    <a:pt x="940574" y="708532"/>
                  </a:moveTo>
                  <a:lnTo>
                    <a:pt x="936713" y="709294"/>
                  </a:lnTo>
                  <a:lnTo>
                    <a:pt x="933627" y="712355"/>
                  </a:lnTo>
                  <a:lnTo>
                    <a:pt x="927896" y="717059"/>
                  </a:lnTo>
                  <a:lnTo>
                    <a:pt x="924766" y="722334"/>
                  </a:lnTo>
                  <a:lnTo>
                    <a:pt x="924526" y="728757"/>
                  </a:lnTo>
                  <a:lnTo>
                    <a:pt x="927468" y="736904"/>
                  </a:lnTo>
                  <a:lnTo>
                    <a:pt x="933052" y="743469"/>
                  </a:lnTo>
                  <a:lnTo>
                    <a:pt x="939795" y="745720"/>
                  </a:lnTo>
                  <a:lnTo>
                    <a:pt x="946540" y="745096"/>
                  </a:lnTo>
                  <a:lnTo>
                    <a:pt x="952131" y="743038"/>
                  </a:lnTo>
                  <a:lnTo>
                    <a:pt x="958294" y="737910"/>
                  </a:lnTo>
                  <a:lnTo>
                    <a:pt x="962145" y="731918"/>
                  </a:lnTo>
                  <a:lnTo>
                    <a:pt x="962529" y="725352"/>
                  </a:lnTo>
                  <a:lnTo>
                    <a:pt x="958291" y="718502"/>
                  </a:lnTo>
                  <a:lnTo>
                    <a:pt x="953668" y="713892"/>
                  </a:lnTo>
                  <a:lnTo>
                    <a:pt x="949045" y="710831"/>
                  </a:lnTo>
                  <a:lnTo>
                    <a:pt x="940574" y="708532"/>
                  </a:lnTo>
                  <a:close/>
                </a:path>
                <a:path w="2485390" h="1061720" extrusionOk="0">
                  <a:moveTo>
                    <a:pt x="1566329" y="705459"/>
                  </a:moveTo>
                  <a:lnTo>
                    <a:pt x="1562468" y="706221"/>
                  </a:lnTo>
                  <a:lnTo>
                    <a:pt x="1559394" y="709294"/>
                  </a:lnTo>
                  <a:lnTo>
                    <a:pt x="1553663" y="712264"/>
                  </a:lnTo>
                  <a:lnTo>
                    <a:pt x="1550531" y="716962"/>
                  </a:lnTo>
                  <a:lnTo>
                    <a:pt x="1550288" y="723961"/>
                  </a:lnTo>
                  <a:lnTo>
                    <a:pt x="1553222" y="733831"/>
                  </a:lnTo>
                  <a:lnTo>
                    <a:pt x="1558814" y="740397"/>
                  </a:lnTo>
                  <a:lnTo>
                    <a:pt x="1565559" y="742651"/>
                  </a:lnTo>
                  <a:lnTo>
                    <a:pt x="1572301" y="742028"/>
                  </a:lnTo>
                  <a:lnTo>
                    <a:pt x="1577886" y="739965"/>
                  </a:lnTo>
                  <a:lnTo>
                    <a:pt x="1582754" y="736135"/>
                  </a:lnTo>
                  <a:lnTo>
                    <a:pt x="1586753" y="730002"/>
                  </a:lnTo>
                  <a:lnTo>
                    <a:pt x="1587862" y="722716"/>
                  </a:lnTo>
                  <a:lnTo>
                    <a:pt x="1584058" y="715429"/>
                  </a:lnTo>
                  <a:lnTo>
                    <a:pt x="1579422" y="710831"/>
                  </a:lnTo>
                  <a:lnTo>
                    <a:pt x="1574800" y="707758"/>
                  </a:lnTo>
                  <a:lnTo>
                    <a:pt x="1566329" y="705459"/>
                  </a:lnTo>
                  <a:close/>
                </a:path>
                <a:path w="2485390" h="1061720" extrusionOk="0">
                  <a:moveTo>
                    <a:pt x="1328966" y="705459"/>
                  </a:moveTo>
                  <a:lnTo>
                    <a:pt x="1325118" y="706221"/>
                  </a:lnTo>
                  <a:lnTo>
                    <a:pt x="1322031" y="709294"/>
                  </a:lnTo>
                  <a:lnTo>
                    <a:pt x="1316301" y="713991"/>
                  </a:lnTo>
                  <a:lnTo>
                    <a:pt x="1313170" y="719262"/>
                  </a:lnTo>
                  <a:lnTo>
                    <a:pt x="1312930" y="725684"/>
                  </a:lnTo>
                  <a:lnTo>
                    <a:pt x="1315872" y="733831"/>
                  </a:lnTo>
                  <a:lnTo>
                    <a:pt x="1321456" y="740397"/>
                  </a:lnTo>
                  <a:lnTo>
                    <a:pt x="1328199" y="742651"/>
                  </a:lnTo>
                  <a:lnTo>
                    <a:pt x="1334944" y="742028"/>
                  </a:lnTo>
                  <a:lnTo>
                    <a:pt x="1340535" y="739965"/>
                  </a:lnTo>
                  <a:lnTo>
                    <a:pt x="1346698" y="734838"/>
                  </a:lnTo>
                  <a:lnTo>
                    <a:pt x="1350549" y="728849"/>
                  </a:lnTo>
                  <a:lnTo>
                    <a:pt x="1350933" y="722284"/>
                  </a:lnTo>
                  <a:lnTo>
                    <a:pt x="1346695" y="715429"/>
                  </a:lnTo>
                  <a:lnTo>
                    <a:pt x="1342072" y="710831"/>
                  </a:lnTo>
                  <a:lnTo>
                    <a:pt x="1337449" y="707758"/>
                  </a:lnTo>
                  <a:lnTo>
                    <a:pt x="1328966" y="705459"/>
                  </a:lnTo>
                  <a:close/>
                </a:path>
                <a:path w="2485390" h="1061720" extrusionOk="0">
                  <a:moveTo>
                    <a:pt x="2444851" y="702386"/>
                  </a:moveTo>
                  <a:lnTo>
                    <a:pt x="2441003" y="703160"/>
                  </a:lnTo>
                  <a:lnTo>
                    <a:pt x="2437917" y="706221"/>
                  </a:lnTo>
                  <a:lnTo>
                    <a:pt x="2430884" y="709626"/>
                  </a:lnTo>
                  <a:lnTo>
                    <a:pt x="2427898" y="715043"/>
                  </a:lnTo>
                  <a:lnTo>
                    <a:pt x="2428382" y="722186"/>
                  </a:lnTo>
                  <a:lnTo>
                    <a:pt x="2431757" y="730770"/>
                  </a:lnTo>
                  <a:lnTo>
                    <a:pt x="2437341" y="737335"/>
                  </a:lnTo>
                  <a:lnTo>
                    <a:pt x="2444083" y="739586"/>
                  </a:lnTo>
                  <a:lnTo>
                    <a:pt x="2450824" y="738962"/>
                  </a:lnTo>
                  <a:lnTo>
                    <a:pt x="2456408" y="736904"/>
                  </a:lnTo>
                  <a:lnTo>
                    <a:pt x="2462579" y="731775"/>
                  </a:lnTo>
                  <a:lnTo>
                    <a:pt x="2466433" y="725782"/>
                  </a:lnTo>
                  <a:lnTo>
                    <a:pt x="2466818" y="719213"/>
                  </a:lnTo>
                  <a:lnTo>
                    <a:pt x="2462580" y="712355"/>
                  </a:lnTo>
                  <a:lnTo>
                    <a:pt x="2457958" y="707758"/>
                  </a:lnTo>
                  <a:lnTo>
                    <a:pt x="2453335" y="704697"/>
                  </a:lnTo>
                  <a:lnTo>
                    <a:pt x="2444851" y="702386"/>
                  </a:lnTo>
                  <a:close/>
                </a:path>
                <a:path w="2485390" h="1061720" extrusionOk="0">
                  <a:moveTo>
                    <a:pt x="555244" y="696252"/>
                  </a:moveTo>
                  <a:lnTo>
                    <a:pt x="539642" y="716482"/>
                  </a:lnTo>
                  <a:lnTo>
                    <a:pt x="542150" y="724636"/>
                  </a:lnTo>
                  <a:lnTo>
                    <a:pt x="547734" y="731201"/>
                  </a:lnTo>
                  <a:lnTo>
                    <a:pt x="554477" y="733451"/>
                  </a:lnTo>
                  <a:lnTo>
                    <a:pt x="561222" y="732828"/>
                  </a:lnTo>
                  <a:lnTo>
                    <a:pt x="566813" y="730770"/>
                  </a:lnTo>
                  <a:lnTo>
                    <a:pt x="572976" y="725641"/>
                  </a:lnTo>
                  <a:lnTo>
                    <a:pt x="576827" y="719648"/>
                  </a:lnTo>
                  <a:lnTo>
                    <a:pt x="577211" y="713079"/>
                  </a:lnTo>
                  <a:lnTo>
                    <a:pt x="572973" y="706221"/>
                  </a:lnTo>
                  <a:lnTo>
                    <a:pt x="568350" y="701624"/>
                  </a:lnTo>
                  <a:lnTo>
                    <a:pt x="563727" y="698563"/>
                  </a:lnTo>
                  <a:lnTo>
                    <a:pt x="555244" y="696252"/>
                  </a:lnTo>
                  <a:close/>
                </a:path>
                <a:path w="2485390" h="1061720" extrusionOk="0">
                  <a:moveTo>
                    <a:pt x="838847" y="690117"/>
                  </a:moveTo>
                  <a:lnTo>
                    <a:pt x="834986" y="690892"/>
                  </a:lnTo>
                  <a:lnTo>
                    <a:pt x="831913" y="693953"/>
                  </a:lnTo>
                  <a:lnTo>
                    <a:pt x="826177" y="698650"/>
                  </a:lnTo>
                  <a:lnTo>
                    <a:pt x="823045" y="703922"/>
                  </a:lnTo>
                  <a:lnTo>
                    <a:pt x="822805" y="710348"/>
                  </a:lnTo>
                  <a:lnTo>
                    <a:pt x="825741" y="718502"/>
                  </a:lnTo>
                  <a:lnTo>
                    <a:pt x="831330" y="725067"/>
                  </a:lnTo>
                  <a:lnTo>
                    <a:pt x="838073" y="727317"/>
                  </a:lnTo>
                  <a:lnTo>
                    <a:pt x="844815" y="726694"/>
                  </a:lnTo>
                  <a:lnTo>
                    <a:pt x="850404" y="724636"/>
                  </a:lnTo>
                  <a:lnTo>
                    <a:pt x="855267" y="720799"/>
                  </a:lnTo>
                  <a:lnTo>
                    <a:pt x="859266" y="714662"/>
                  </a:lnTo>
                  <a:lnTo>
                    <a:pt x="860373" y="707375"/>
                  </a:lnTo>
                  <a:lnTo>
                    <a:pt x="856564" y="700087"/>
                  </a:lnTo>
                  <a:lnTo>
                    <a:pt x="851941" y="695490"/>
                  </a:lnTo>
                  <a:lnTo>
                    <a:pt x="847318" y="692429"/>
                  </a:lnTo>
                  <a:lnTo>
                    <a:pt x="838847" y="690117"/>
                  </a:lnTo>
                  <a:close/>
                </a:path>
                <a:path w="2485390" h="1061720" extrusionOk="0">
                  <a:moveTo>
                    <a:pt x="737120" y="683983"/>
                  </a:moveTo>
                  <a:lnTo>
                    <a:pt x="733272" y="684758"/>
                  </a:lnTo>
                  <a:lnTo>
                    <a:pt x="730186" y="687819"/>
                  </a:lnTo>
                  <a:lnTo>
                    <a:pt x="724455" y="692515"/>
                  </a:lnTo>
                  <a:lnTo>
                    <a:pt x="721323" y="697787"/>
                  </a:lnTo>
                  <a:lnTo>
                    <a:pt x="721080" y="704208"/>
                  </a:lnTo>
                  <a:lnTo>
                    <a:pt x="724014" y="712355"/>
                  </a:lnTo>
                  <a:lnTo>
                    <a:pt x="729605" y="718927"/>
                  </a:lnTo>
                  <a:lnTo>
                    <a:pt x="736350" y="721182"/>
                  </a:lnTo>
                  <a:lnTo>
                    <a:pt x="743093" y="720560"/>
                  </a:lnTo>
                  <a:lnTo>
                    <a:pt x="748677" y="718502"/>
                  </a:lnTo>
                  <a:lnTo>
                    <a:pt x="753546" y="714664"/>
                  </a:lnTo>
                  <a:lnTo>
                    <a:pt x="757545" y="708528"/>
                  </a:lnTo>
                  <a:lnTo>
                    <a:pt x="758653" y="701241"/>
                  </a:lnTo>
                  <a:lnTo>
                    <a:pt x="754849" y="693953"/>
                  </a:lnTo>
                  <a:lnTo>
                    <a:pt x="750227" y="689355"/>
                  </a:lnTo>
                  <a:lnTo>
                    <a:pt x="745591" y="686295"/>
                  </a:lnTo>
                  <a:lnTo>
                    <a:pt x="737120" y="683983"/>
                  </a:lnTo>
                  <a:close/>
                </a:path>
                <a:path w="2485390" h="1061720" extrusionOk="0">
                  <a:moveTo>
                    <a:pt x="2256815" y="677849"/>
                  </a:moveTo>
                  <a:lnTo>
                    <a:pt x="2252967" y="678624"/>
                  </a:lnTo>
                  <a:lnTo>
                    <a:pt x="2249881" y="681685"/>
                  </a:lnTo>
                  <a:lnTo>
                    <a:pt x="2244150" y="686381"/>
                  </a:lnTo>
                  <a:lnTo>
                    <a:pt x="2241019" y="691653"/>
                  </a:lnTo>
                  <a:lnTo>
                    <a:pt x="2240780" y="698074"/>
                  </a:lnTo>
                  <a:lnTo>
                    <a:pt x="2243721" y="706221"/>
                  </a:lnTo>
                  <a:lnTo>
                    <a:pt x="2249305" y="712793"/>
                  </a:lnTo>
                  <a:lnTo>
                    <a:pt x="2256048" y="715046"/>
                  </a:lnTo>
                  <a:lnTo>
                    <a:pt x="2262793" y="714420"/>
                  </a:lnTo>
                  <a:lnTo>
                    <a:pt x="2268385" y="712355"/>
                  </a:lnTo>
                  <a:lnTo>
                    <a:pt x="2274548" y="707228"/>
                  </a:lnTo>
                  <a:lnTo>
                    <a:pt x="2278399" y="701240"/>
                  </a:lnTo>
                  <a:lnTo>
                    <a:pt x="2278782" y="694674"/>
                  </a:lnTo>
                  <a:lnTo>
                    <a:pt x="2274544" y="687819"/>
                  </a:lnTo>
                  <a:lnTo>
                    <a:pt x="2269921" y="683221"/>
                  </a:lnTo>
                  <a:lnTo>
                    <a:pt x="2265299" y="680161"/>
                  </a:lnTo>
                  <a:lnTo>
                    <a:pt x="2256815" y="677849"/>
                  </a:lnTo>
                  <a:close/>
                </a:path>
                <a:path w="2485390" h="1061720" extrusionOk="0">
                  <a:moveTo>
                    <a:pt x="1862251" y="677849"/>
                  </a:moveTo>
                  <a:lnTo>
                    <a:pt x="1858403" y="678624"/>
                  </a:lnTo>
                  <a:lnTo>
                    <a:pt x="1855317" y="681685"/>
                  </a:lnTo>
                  <a:lnTo>
                    <a:pt x="1849586" y="685090"/>
                  </a:lnTo>
                  <a:lnTo>
                    <a:pt x="1846454" y="690505"/>
                  </a:lnTo>
                  <a:lnTo>
                    <a:pt x="1846211" y="697644"/>
                  </a:lnTo>
                  <a:lnTo>
                    <a:pt x="1849145" y="706221"/>
                  </a:lnTo>
                  <a:lnTo>
                    <a:pt x="1854736" y="712793"/>
                  </a:lnTo>
                  <a:lnTo>
                    <a:pt x="1861481" y="715046"/>
                  </a:lnTo>
                  <a:lnTo>
                    <a:pt x="1868224" y="714420"/>
                  </a:lnTo>
                  <a:lnTo>
                    <a:pt x="1873808" y="712355"/>
                  </a:lnTo>
                  <a:lnTo>
                    <a:pt x="1879973" y="707228"/>
                  </a:lnTo>
                  <a:lnTo>
                    <a:pt x="1883829" y="701240"/>
                  </a:lnTo>
                  <a:lnTo>
                    <a:pt x="1884217" y="694674"/>
                  </a:lnTo>
                  <a:lnTo>
                    <a:pt x="1879981" y="687819"/>
                  </a:lnTo>
                  <a:lnTo>
                    <a:pt x="1875358" y="683221"/>
                  </a:lnTo>
                  <a:lnTo>
                    <a:pt x="1870735" y="680161"/>
                  </a:lnTo>
                  <a:lnTo>
                    <a:pt x="1862251" y="677849"/>
                  </a:lnTo>
                  <a:close/>
                </a:path>
                <a:path w="2485390" h="1061720" extrusionOk="0">
                  <a:moveTo>
                    <a:pt x="2136597" y="662520"/>
                  </a:moveTo>
                  <a:lnTo>
                    <a:pt x="2132749" y="663282"/>
                  </a:lnTo>
                  <a:lnTo>
                    <a:pt x="2129663" y="666356"/>
                  </a:lnTo>
                  <a:lnTo>
                    <a:pt x="2123932" y="671052"/>
                  </a:lnTo>
                  <a:lnTo>
                    <a:pt x="2120801" y="676324"/>
                  </a:lnTo>
                  <a:lnTo>
                    <a:pt x="2120561" y="682745"/>
                  </a:lnTo>
                  <a:lnTo>
                    <a:pt x="2123503" y="690892"/>
                  </a:lnTo>
                  <a:lnTo>
                    <a:pt x="2129087" y="697457"/>
                  </a:lnTo>
                  <a:lnTo>
                    <a:pt x="2135828" y="699708"/>
                  </a:lnTo>
                  <a:lnTo>
                    <a:pt x="2142570" y="699084"/>
                  </a:lnTo>
                  <a:lnTo>
                    <a:pt x="2148154" y="697026"/>
                  </a:lnTo>
                  <a:lnTo>
                    <a:pt x="2154324" y="691898"/>
                  </a:lnTo>
                  <a:lnTo>
                    <a:pt x="2158179" y="685906"/>
                  </a:lnTo>
                  <a:lnTo>
                    <a:pt x="2158564" y="679340"/>
                  </a:lnTo>
                  <a:lnTo>
                    <a:pt x="2154326" y="672490"/>
                  </a:lnTo>
                  <a:lnTo>
                    <a:pt x="2149703" y="667892"/>
                  </a:lnTo>
                  <a:lnTo>
                    <a:pt x="2145080" y="664819"/>
                  </a:lnTo>
                  <a:lnTo>
                    <a:pt x="2136597" y="662520"/>
                  </a:lnTo>
                  <a:close/>
                </a:path>
                <a:path w="2485390" h="1061720" extrusionOk="0">
                  <a:moveTo>
                    <a:pt x="1652638" y="662520"/>
                  </a:moveTo>
                  <a:lnTo>
                    <a:pt x="1648790" y="663282"/>
                  </a:lnTo>
                  <a:lnTo>
                    <a:pt x="1645704" y="666356"/>
                  </a:lnTo>
                  <a:lnTo>
                    <a:pt x="1639973" y="669323"/>
                  </a:lnTo>
                  <a:lnTo>
                    <a:pt x="1636841" y="674019"/>
                  </a:lnTo>
                  <a:lnTo>
                    <a:pt x="1636597" y="681017"/>
                  </a:lnTo>
                  <a:lnTo>
                    <a:pt x="1639531" y="690892"/>
                  </a:lnTo>
                  <a:lnTo>
                    <a:pt x="1645123" y="697457"/>
                  </a:lnTo>
                  <a:lnTo>
                    <a:pt x="1651868" y="699708"/>
                  </a:lnTo>
                  <a:lnTo>
                    <a:pt x="1658611" y="699084"/>
                  </a:lnTo>
                  <a:lnTo>
                    <a:pt x="1664195" y="697026"/>
                  </a:lnTo>
                  <a:lnTo>
                    <a:pt x="1670360" y="691898"/>
                  </a:lnTo>
                  <a:lnTo>
                    <a:pt x="1674215" y="685906"/>
                  </a:lnTo>
                  <a:lnTo>
                    <a:pt x="1674603" y="679340"/>
                  </a:lnTo>
                  <a:lnTo>
                    <a:pt x="1670367" y="672490"/>
                  </a:lnTo>
                  <a:lnTo>
                    <a:pt x="1665744" y="667892"/>
                  </a:lnTo>
                  <a:lnTo>
                    <a:pt x="1661109" y="664819"/>
                  </a:lnTo>
                  <a:lnTo>
                    <a:pt x="1652638" y="662520"/>
                  </a:lnTo>
                  <a:close/>
                </a:path>
                <a:path w="2485390" h="1061720" extrusionOk="0">
                  <a:moveTo>
                    <a:pt x="1177925" y="662520"/>
                  </a:moveTo>
                  <a:lnTo>
                    <a:pt x="1162316" y="682745"/>
                  </a:lnTo>
                  <a:lnTo>
                    <a:pt x="1164818" y="690892"/>
                  </a:lnTo>
                  <a:lnTo>
                    <a:pt x="1170409" y="697457"/>
                  </a:lnTo>
                  <a:lnTo>
                    <a:pt x="1177155" y="699708"/>
                  </a:lnTo>
                  <a:lnTo>
                    <a:pt x="1183897" y="699084"/>
                  </a:lnTo>
                  <a:lnTo>
                    <a:pt x="1189482" y="697026"/>
                  </a:lnTo>
                  <a:lnTo>
                    <a:pt x="1194350" y="693189"/>
                  </a:lnTo>
                  <a:lnTo>
                    <a:pt x="1198349" y="687054"/>
                  </a:lnTo>
                  <a:lnTo>
                    <a:pt x="1199458" y="679771"/>
                  </a:lnTo>
                  <a:lnTo>
                    <a:pt x="1195654" y="672490"/>
                  </a:lnTo>
                  <a:lnTo>
                    <a:pt x="1191031" y="667892"/>
                  </a:lnTo>
                  <a:lnTo>
                    <a:pt x="1186395" y="664819"/>
                  </a:lnTo>
                  <a:lnTo>
                    <a:pt x="1177925" y="662520"/>
                  </a:lnTo>
                  <a:close/>
                </a:path>
                <a:path w="2485390" h="1061720" extrusionOk="0">
                  <a:moveTo>
                    <a:pt x="1973224" y="659447"/>
                  </a:moveTo>
                  <a:lnTo>
                    <a:pt x="1969376" y="660222"/>
                  </a:lnTo>
                  <a:lnTo>
                    <a:pt x="1966290" y="663282"/>
                  </a:lnTo>
                  <a:lnTo>
                    <a:pt x="1960559" y="666257"/>
                  </a:lnTo>
                  <a:lnTo>
                    <a:pt x="1957427" y="670955"/>
                  </a:lnTo>
                  <a:lnTo>
                    <a:pt x="1957183" y="677950"/>
                  </a:lnTo>
                  <a:lnTo>
                    <a:pt x="1960118" y="687819"/>
                  </a:lnTo>
                  <a:lnTo>
                    <a:pt x="1965709" y="694385"/>
                  </a:lnTo>
                  <a:lnTo>
                    <a:pt x="1972454" y="696639"/>
                  </a:lnTo>
                  <a:lnTo>
                    <a:pt x="1979197" y="696016"/>
                  </a:lnTo>
                  <a:lnTo>
                    <a:pt x="1984781" y="693953"/>
                  </a:lnTo>
                  <a:lnTo>
                    <a:pt x="1990946" y="688826"/>
                  </a:lnTo>
                  <a:lnTo>
                    <a:pt x="1994801" y="682837"/>
                  </a:lnTo>
                  <a:lnTo>
                    <a:pt x="1995189" y="676272"/>
                  </a:lnTo>
                  <a:lnTo>
                    <a:pt x="1990953" y="669416"/>
                  </a:lnTo>
                  <a:lnTo>
                    <a:pt x="1986330" y="664819"/>
                  </a:lnTo>
                  <a:lnTo>
                    <a:pt x="1981695" y="661758"/>
                  </a:lnTo>
                  <a:lnTo>
                    <a:pt x="1973224" y="659447"/>
                  </a:lnTo>
                  <a:close/>
                </a:path>
                <a:path w="2485390" h="1061720" extrusionOk="0">
                  <a:moveTo>
                    <a:pt x="2358542" y="653313"/>
                  </a:moveTo>
                  <a:lnTo>
                    <a:pt x="2354694" y="654088"/>
                  </a:lnTo>
                  <a:lnTo>
                    <a:pt x="2351608" y="657148"/>
                  </a:lnTo>
                  <a:lnTo>
                    <a:pt x="2345877" y="661845"/>
                  </a:lnTo>
                  <a:lnTo>
                    <a:pt x="2342745" y="667116"/>
                  </a:lnTo>
                  <a:lnTo>
                    <a:pt x="2342501" y="673538"/>
                  </a:lnTo>
                  <a:lnTo>
                    <a:pt x="2345436" y="681685"/>
                  </a:lnTo>
                  <a:lnTo>
                    <a:pt x="2351027" y="688251"/>
                  </a:lnTo>
                  <a:lnTo>
                    <a:pt x="2357772" y="690505"/>
                  </a:lnTo>
                  <a:lnTo>
                    <a:pt x="2364515" y="689882"/>
                  </a:lnTo>
                  <a:lnTo>
                    <a:pt x="2370099" y="687819"/>
                  </a:lnTo>
                  <a:lnTo>
                    <a:pt x="2376264" y="682692"/>
                  </a:lnTo>
                  <a:lnTo>
                    <a:pt x="2380119" y="676703"/>
                  </a:lnTo>
                  <a:lnTo>
                    <a:pt x="2380507" y="670138"/>
                  </a:lnTo>
                  <a:lnTo>
                    <a:pt x="2376271" y="663282"/>
                  </a:lnTo>
                  <a:lnTo>
                    <a:pt x="2371648" y="658685"/>
                  </a:lnTo>
                  <a:lnTo>
                    <a:pt x="2367026" y="655612"/>
                  </a:lnTo>
                  <a:lnTo>
                    <a:pt x="2358542" y="653313"/>
                  </a:lnTo>
                  <a:close/>
                </a:path>
                <a:path w="2485390" h="1061720" extrusionOk="0">
                  <a:moveTo>
                    <a:pt x="644639" y="647179"/>
                  </a:moveTo>
                  <a:lnTo>
                    <a:pt x="640791" y="647953"/>
                  </a:lnTo>
                  <a:lnTo>
                    <a:pt x="637705" y="651014"/>
                  </a:lnTo>
                  <a:lnTo>
                    <a:pt x="631974" y="653989"/>
                  </a:lnTo>
                  <a:lnTo>
                    <a:pt x="628843" y="658687"/>
                  </a:lnTo>
                  <a:lnTo>
                    <a:pt x="628603" y="665682"/>
                  </a:lnTo>
                  <a:lnTo>
                    <a:pt x="631545" y="675551"/>
                  </a:lnTo>
                  <a:lnTo>
                    <a:pt x="637129" y="682117"/>
                  </a:lnTo>
                  <a:lnTo>
                    <a:pt x="643872" y="684371"/>
                  </a:lnTo>
                  <a:lnTo>
                    <a:pt x="650617" y="683748"/>
                  </a:lnTo>
                  <a:lnTo>
                    <a:pt x="656209" y="681685"/>
                  </a:lnTo>
                  <a:lnTo>
                    <a:pt x="662372" y="676558"/>
                  </a:lnTo>
                  <a:lnTo>
                    <a:pt x="666222" y="670569"/>
                  </a:lnTo>
                  <a:lnTo>
                    <a:pt x="666606" y="664004"/>
                  </a:lnTo>
                  <a:lnTo>
                    <a:pt x="662368" y="657148"/>
                  </a:lnTo>
                  <a:lnTo>
                    <a:pt x="657745" y="652551"/>
                  </a:lnTo>
                  <a:lnTo>
                    <a:pt x="653122" y="649477"/>
                  </a:lnTo>
                  <a:lnTo>
                    <a:pt x="644639" y="647179"/>
                  </a:lnTo>
                  <a:close/>
                </a:path>
                <a:path w="2485390" h="1061720" extrusionOk="0">
                  <a:moveTo>
                    <a:pt x="453529" y="647179"/>
                  </a:moveTo>
                  <a:lnTo>
                    <a:pt x="449668" y="647953"/>
                  </a:lnTo>
                  <a:lnTo>
                    <a:pt x="446595" y="651014"/>
                  </a:lnTo>
                  <a:lnTo>
                    <a:pt x="440859" y="654419"/>
                  </a:lnTo>
                  <a:lnTo>
                    <a:pt x="437727" y="659834"/>
                  </a:lnTo>
                  <a:lnTo>
                    <a:pt x="437487" y="666973"/>
                  </a:lnTo>
                  <a:lnTo>
                    <a:pt x="440423" y="675551"/>
                  </a:lnTo>
                  <a:lnTo>
                    <a:pt x="446012" y="682117"/>
                  </a:lnTo>
                  <a:lnTo>
                    <a:pt x="452755" y="684371"/>
                  </a:lnTo>
                  <a:lnTo>
                    <a:pt x="459497" y="683748"/>
                  </a:lnTo>
                  <a:lnTo>
                    <a:pt x="465086" y="681685"/>
                  </a:lnTo>
                  <a:lnTo>
                    <a:pt x="469949" y="677854"/>
                  </a:lnTo>
                  <a:lnTo>
                    <a:pt x="473948" y="671722"/>
                  </a:lnTo>
                  <a:lnTo>
                    <a:pt x="475055" y="664436"/>
                  </a:lnTo>
                  <a:lnTo>
                    <a:pt x="471246" y="657148"/>
                  </a:lnTo>
                  <a:lnTo>
                    <a:pt x="466623" y="652551"/>
                  </a:lnTo>
                  <a:lnTo>
                    <a:pt x="462000" y="649477"/>
                  </a:lnTo>
                  <a:lnTo>
                    <a:pt x="453529" y="647179"/>
                  </a:lnTo>
                  <a:close/>
                </a:path>
                <a:path w="2485390" h="1061720" extrusionOk="0">
                  <a:moveTo>
                    <a:pt x="1760524" y="644118"/>
                  </a:moveTo>
                  <a:lnTo>
                    <a:pt x="1756676" y="644880"/>
                  </a:lnTo>
                  <a:lnTo>
                    <a:pt x="1753590" y="647953"/>
                  </a:lnTo>
                  <a:lnTo>
                    <a:pt x="1747859" y="650921"/>
                  </a:lnTo>
                  <a:lnTo>
                    <a:pt x="1744729" y="655616"/>
                  </a:lnTo>
                  <a:lnTo>
                    <a:pt x="1744489" y="662614"/>
                  </a:lnTo>
                  <a:lnTo>
                    <a:pt x="1747431" y="672490"/>
                  </a:lnTo>
                  <a:lnTo>
                    <a:pt x="1753015" y="679054"/>
                  </a:lnTo>
                  <a:lnTo>
                    <a:pt x="1759758" y="681305"/>
                  </a:lnTo>
                  <a:lnTo>
                    <a:pt x="1766503" y="680682"/>
                  </a:lnTo>
                  <a:lnTo>
                    <a:pt x="1772094" y="678624"/>
                  </a:lnTo>
                  <a:lnTo>
                    <a:pt x="1778257" y="673495"/>
                  </a:lnTo>
                  <a:lnTo>
                    <a:pt x="1782108" y="667504"/>
                  </a:lnTo>
                  <a:lnTo>
                    <a:pt x="1782492" y="660938"/>
                  </a:lnTo>
                  <a:lnTo>
                    <a:pt x="1778254" y="654088"/>
                  </a:lnTo>
                  <a:lnTo>
                    <a:pt x="1773631" y="649477"/>
                  </a:lnTo>
                  <a:lnTo>
                    <a:pt x="1769008" y="646417"/>
                  </a:lnTo>
                  <a:lnTo>
                    <a:pt x="1760524" y="644118"/>
                  </a:lnTo>
                  <a:close/>
                </a:path>
                <a:path w="2485390" h="1061720" extrusionOk="0">
                  <a:moveTo>
                    <a:pt x="1446110" y="628776"/>
                  </a:moveTo>
                  <a:lnTo>
                    <a:pt x="1442250" y="629551"/>
                  </a:lnTo>
                  <a:lnTo>
                    <a:pt x="1439176" y="632612"/>
                  </a:lnTo>
                  <a:lnTo>
                    <a:pt x="1433440" y="636017"/>
                  </a:lnTo>
                  <a:lnTo>
                    <a:pt x="1430308" y="641432"/>
                  </a:lnTo>
                  <a:lnTo>
                    <a:pt x="1430068" y="648571"/>
                  </a:lnTo>
                  <a:lnTo>
                    <a:pt x="1433004" y="657148"/>
                  </a:lnTo>
                  <a:lnTo>
                    <a:pt x="1438594" y="663715"/>
                  </a:lnTo>
                  <a:lnTo>
                    <a:pt x="1445336" y="665968"/>
                  </a:lnTo>
                  <a:lnTo>
                    <a:pt x="1452078" y="665346"/>
                  </a:lnTo>
                  <a:lnTo>
                    <a:pt x="1457667" y="663282"/>
                  </a:lnTo>
                  <a:lnTo>
                    <a:pt x="1463832" y="658156"/>
                  </a:lnTo>
                  <a:lnTo>
                    <a:pt x="1467686" y="652167"/>
                  </a:lnTo>
                  <a:lnTo>
                    <a:pt x="1468070" y="645602"/>
                  </a:lnTo>
                  <a:lnTo>
                    <a:pt x="1463827" y="638746"/>
                  </a:lnTo>
                  <a:lnTo>
                    <a:pt x="1459204" y="634149"/>
                  </a:lnTo>
                  <a:lnTo>
                    <a:pt x="1454581" y="631075"/>
                  </a:lnTo>
                  <a:lnTo>
                    <a:pt x="1446110" y="628776"/>
                  </a:lnTo>
                  <a:close/>
                </a:path>
                <a:path w="2485390" h="1061720" extrusionOk="0">
                  <a:moveTo>
                    <a:pt x="1002220" y="619582"/>
                  </a:moveTo>
                  <a:lnTo>
                    <a:pt x="998372" y="620344"/>
                  </a:lnTo>
                  <a:lnTo>
                    <a:pt x="995286" y="623417"/>
                  </a:lnTo>
                  <a:lnTo>
                    <a:pt x="989555" y="626817"/>
                  </a:lnTo>
                  <a:lnTo>
                    <a:pt x="986423" y="632232"/>
                  </a:lnTo>
                  <a:lnTo>
                    <a:pt x="986179" y="639374"/>
                  </a:lnTo>
                  <a:lnTo>
                    <a:pt x="989114" y="647953"/>
                  </a:lnTo>
                  <a:lnTo>
                    <a:pt x="994705" y="654518"/>
                  </a:lnTo>
                  <a:lnTo>
                    <a:pt x="1001450" y="656769"/>
                  </a:lnTo>
                  <a:lnTo>
                    <a:pt x="1008193" y="656146"/>
                  </a:lnTo>
                  <a:lnTo>
                    <a:pt x="1013777" y="654088"/>
                  </a:lnTo>
                  <a:lnTo>
                    <a:pt x="1019942" y="648959"/>
                  </a:lnTo>
                  <a:lnTo>
                    <a:pt x="1023797" y="642967"/>
                  </a:lnTo>
                  <a:lnTo>
                    <a:pt x="1024185" y="636401"/>
                  </a:lnTo>
                  <a:lnTo>
                    <a:pt x="1019949" y="629551"/>
                  </a:lnTo>
                  <a:lnTo>
                    <a:pt x="1015326" y="624941"/>
                  </a:lnTo>
                  <a:lnTo>
                    <a:pt x="1010691" y="621880"/>
                  </a:lnTo>
                  <a:lnTo>
                    <a:pt x="1002220" y="619582"/>
                  </a:lnTo>
                  <a:close/>
                </a:path>
                <a:path w="2485390" h="1061720" extrusionOk="0">
                  <a:moveTo>
                    <a:pt x="1258074" y="595045"/>
                  </a:moveTo>
                  <a:lnTo>
                    <a:pt x="1254213" y="595807"/>
                  </a:lnTo>
                  <a:lnTo>
                    <a:pt x="1251140" y="598868"/>
                  </a:lnTo>
                  <a:lnTo>
                    <a:pt x="1245409" y="601843"/>
                  </a:lnTo>
                  <a:lnTo>
                    <a:pt x="1242277" y="606542"/>
                  </a:lnTo>
                  <a:lnTo>
                    <a:pt x="1242034" y="613541"/>
                  </a:lnTo>
                  <a:lnTo>
                    <a:pt x="1244968" y="623417"/>
                  </a:lnTo>
                  <a:lnTo>
                    <a:pt x="1250559" y="629982"/>
                  </a:lnTo>
                  <a:lnTo>
                    <a:pt x="1257304" y="632232"/>
                  </a:lnTo>
                  <a:lnTo>
                    <a:pt x="1264047" y="631609"/>
                  </a:lnTo>
                  <a:lnTo>
                    <a:pt x="1269631" y="629551"/>
                  </a:lnTo>
                  <a:lnTo>
                    <a:pt x="1275796" y="624423"/>
                  </a:lnTo>
                  <a:lnTo>
                    <a:pt x="1279650" y="618431"/>
                  </a:lnTo>
                  <a:lnTo>
                    <a:pt x="1280034" y="611865"/>
                  </a:lnTo>
                  <a:lnTo>
                    <a:pt x="1275791" y="605015"/>
                  </a:lnTo>
                  <a:lnTo>
                    <a:pt x="1271168" y="600405"/>
                  </a:lnTo>
                  <a:lnTo>
                    <a:pt x="1266545" y="597344"/>
                  </a:lnTo>
                  <a:lnTo>
                    <a:pt x="1258074" y="595045"/>
                  </a:lnTo>
                  <a:close/>
                </a:path>
                <a:path w="2485390" h="1061720" extrusionOk="0">
                  <a:moveTo>
                    <a:pt x="1347470" y="591972"/>
                  </a:moveTo>
                  <a:lnTo>
                    <a:pt x="1343609" y="592734"/>
                  </a:lnTo>
                  <a:lnTo>
                    <a:pt x="1340523" y="595807"/>
                  </a:lnTo>
                  <a:lnTo>
                    <a:pt x="1334794" y="600504"/>
                  </a:lnTo>
                  <a:lnTo>
                    <a:pt x="1331666" y="605775"/>
                  </a:lnTo>
                  <a:lnTo>
                    <a:pt x="1331427" y="612197"/>
                  </a:lnTo>
                  <a:lnTo>
                    <a:pt x="1334363" y="620344"/>
                  </a:lnTo>
                  <a:lnTo>
                    <a:pt x="1339947" y="626910"/>
                  </a:lnTo>
                  <a:lnTo>
                    <a:pt x="1346690" y="629164"/>
                  </a:lnTo>
                  <a:lnTo>
                    <a:pt x="1353435" y="628541"/>
                  </a:lnTo>
                  <a:lnTo>
                    <a:pt x="1359027" y="626478"/>
                  </a:lnTo>
                  <a:lnTo>
                    <a:pt x="1363888" y="622648"/>
                  </a:lnTo>
                  <a:lnTo>
                    <a:pt x="1367883" y="616515"/>
                  </a:lnTo>
                  <a:lnTo>
                    <a:pt x="1368990" y="609229"/>
                  </a:lnTo>
                  <a:lnTo>
                    <a:pt x="1365186" y="601941"/>
                  </a:lnTo>
                  <a:lnTo>
                    <a:pt x="1360563" y="597344"/>
                  </a:lnTo>
                  <a:lnTo>
                    <a:pt x="1355940" y="594271"/>
                  </a:lnTo>
                  <a:lnTo>
                    <a:pt x="1347470" y="591972"/>
                  </a:lnTo>
                  <a:close/>
                </a:path>
                <a:path w="2485390" h="1061720" extrusionOk="0">
                  <a:moveTo>
                    <a:pt x="875830" y="588911"/>
                  </a:moveTo>
                  <a:lnTo>
                    <a:pt x="871982" y="589673"/>
                  </a:lnTo>
                  <a:lnTo>
                    <a:pt x="868895" y="592734"/>
                  </a:lnTo>
                  <a:lnTo>
                    <a:pt x="863165" y="595709"/>
                  </a:lnTo>
                  <a:lnTo>
                    <a:pt x="860034" y="600408"/>
                  </a:lnTo>
                  <a:lnTo>
                    <a:pt x="859794" y="607407"/>
                  </a:lnTo>
                  <a:lnTo>
                    <a:pt x="862736" y="617283"/>
                  </a:lnTo>
                  <a:lnTo>
                    <a:pt x="868320" y="623848"/>
                  </a:lnTo>
                  <a:lnTo>
                    <a:pt x="875063" y="626098"/>
                  </a:lnTo>
                  <a:lnTo>
                    <a:pt x="881808" y="625475"/>
                  </a:lnTo>
                  <a:lnTo>
                    <a:pt x="887399" y="623417"/>
                  </a:lnTo>
                  <a:lnTo>
                    <a:pt x="892260" y="619580"/>
                  </a:lnTo>
                  <a:lnTo>
                    <a:pt x="896256" y="613443"/>
                  </a:lnTo>
                  <a:lnTo>
                    <a:pt x="897363" y="606156"/>
                  </a:lnTo>
                  <a:lnTo>
                    <a:pt x="893559" y="598868"/>
                  </a:lnTo>
                  <a:lnTo>
                    <a:pt x="888936" y="594271"/>
                  </a:lnTo>
                  <a:lnTo>
                    <a:pt x="884313" y="591210"/>
                  </a:lnTo>
                  <a:lnTo>
                    <a:pt x="875830" y="588911"/>
                  </a:lnTo>
                  <a:close/>
                </a:path>
                <a:path w="2485390" h="1061720" extrusionOk="0">
                  <a:moveTo>
                    <a:pt x="2250655" y="581240"/>
                  </a:moveTo>
                  <a:lnTo>
                    <a:pt x="2235047" y="600793"/>
                  </a:lnTo>
                  <a:lnTo>
                    <a:pt x="2237549" y="611149"/>
                  </a:lnTo>
                  <a:lnTo>
                    <a:pt x="2243140" y="617713"/>
                  </a:lnTo>
                  <a:lnTo>
                    <a:pt x="2249885" y="619964"/>
                  </a:lnTo>
                  <a:lnTo>
                    <a:pt x="2256628" y="619341"/>
                  </a:lnTo>
                  <a:lnTo>
                    <a:pt x="2262212" y="617283"/>
                  </a:lnTo>
                  <a:lnTo>
                    <a:pt x="2268377" y="612154"/>
                  </a:lnTo>
                  <a:lnTo>
                    <a:pt x="2272231" y="606161"/>
                  </a:lnTo>
                  <a:lnTo>
                    <a:pt x="2272615" y="599592"/>
                  </a:lnTo>
                  <a:lnTo>
                    <a:pt x="2268372" y="592734"/>
                  </a:lnTo>
                  <a:lnTo>
                    <a:pt x="2263749" y="586600"/>
                  </a:lnTo>
                  <a:lnTo>
                    <a:pt x="2259126" y="583539"/>
                  </a:lnTo>
                  <a:lnTo>
                    <a:pt x="2250655" y="581240"/>
                  </a:lnTo>
                  <a:close/>
                </a:path>
                <a:path w="2485390" h="1061720" extrusionOk="0">
                  <a:moveTo>
                    <a:pt x="1103947" y="576643"/>
                  </a:moveTo>
                  <a:lnTo>
                    <a:pt x="1100086" y="577405"/>
                  </a:lnTo>
                  <a:lnTo>
                    <a:pt x="1097013" y="580466"/>
                  </a:lnTo>
                  <a:lnTo>
                    <a:pt x="1089980" y="585162"/>
                  </a:lnTo>
                  <a:lnTo>
                    <a:pt x="1086993" y="590435"/>
                  </a:lnTo>
                  <a:lnTo>
                    <a:pt x="1087472" y="596861"/>
                  </a:lnTo>
                  <a:lnTo>
                    <a:pt x="1090841" y="605015"/>
                  </a:lnTo>
                  <a:lnTo>
                    <a:pt x="1096430" y="611579"/>
                  </a:lnTo>
                  <a:lnTo>
                    <a:pt x="1103172" y="613830"/>
                  </a:lnTo>
                  <a:lnTo>
                    <a:pt x="1109914" y="613207"/>
                  </a:lnTo>
                  <a:lnTo>
                    <a:pt x="1115504" y="611149"/>
                  </a:lnTo>
                  <a:lnTo>
                    <a:pt x="1121669" y="606020"/>
                  </a:lnTo>
                  <a:lnTo>
                    <a:pt x="1125523" y="600027"/>
                  </a:lnTo>
                  <a:lnTo>
                    <a:pt x="1125907" y="593457"/>
                  </a:lnTo>
                  <a:lnTo>
                    <a:pt x="1121664" y="586600"/>
                  </a:lnTo>
                  <a:lnTo>
                    <a:pt x="1117041" y="582002"/>
                  </a:lnTo>
                  <a:lnTo>
                    <a:pt x="1112418" y="578942"/>
                  </a:lnTo>
                  <a:lnTo>
                    <a:pt x="1103947" y="576643"/>
                  </a:lnTo>
                  <a:close/>
                </a:path>
                <a:path w="2485390" h="1061720" extrusionOk="0">
                  <a:moveTo>
                    <a:pt x="2025624" y="573570"/>
                  </a:moveTo>
                  <a:lnTo>
                    <a:pt x="2021776" y="574332"/>
                  </a:lnTo>
                  <a:lnTo>
                    <a:pt x="2018690" y="577405"/>
                  </a:lnTo>
                  <a:lnTo>
                    <a:pt x="2012959" y="582101"/>
                  </a:lnTo>
                  <a:lnTo>
                    <a:pt x="2009828" y="587373"/>
                  </a:lnTo>
                  <a:lnTo>
                    <a:pt x="2009589" y="593795"/>
                  </a:lnTo>
                  <a:lnTo>
                    <a:pt x="2012530" y="601941"/>
                  </a:lnTo>
                  <a:lnTo>
                    <a:pt x="2018114" y="608508"/>
                  </a:lnTo>
                  <a:lnTo>
                    <a:pt x="2024856" y="610762"/>
                  </a:lnTo>
                  <a:lnTo>
                    <a:pt x="2031597" y="610139"/>
                  </a:lnTo>
                  <a:lnTo>
                    <a:pt x="2037181" y="608076"/>
                  </a:lnTo>
                  <a:lnTo>
                    <a:pt x="2043352" y="602947"/>
                  </a:lnTo>
                  <a:lnTo>
                    <a:pt x="2047206" y="596955"/>
                  </a:lnTo>
                  <a:lnTo>
                    <a:pt x="2047591" y="590389"/>
                  </a:lnTo>
                  <a:lnTo>
                    <a:pt x="2043353" y="583539"/>
                  </a:lnTo>
                  <a:lnTo>
                    <a:pt x="2038731" y="578942"/>
                  </a:lnTo>
                  <a:lnTo>
                    <a:pt x="2034108" y="575868"/>
                  </a:lnTo>
                  <a:lnTo>
                    <a:pt x="2025624" y="573570"/>
                  </a:lnTo>
                  <a:close/>
                </a:path>
                <a:path w="2485390" h="1061720" extrusionOk="0">
                  <a:moveTo>
                    <a:pt x="752538" y="573570"/>
                  </a:moveTo>
                  <a:lnTo>
                    <a:pt x="748677" y="574332"/>
                  </a:lnTo>
                  <a:lnTo>
                    <a:pt x="745591" y="577405"/>
                  </a:lnTo>
                  <a:lnTo>
                    <a:pt x="739862" y="580373"/>
                  </a:lnTo>
                  <a:lnTo>
                    <a:pt x="736734" y="585068"/>
                  </a:lnTo>
                  <a:lnTo>
                    <a:pt x="736495" y="592066"/>
                  </a:lnTo>
                  <a:lnTo>
                    <a:pt x="739432" y="601941"/>
                  </a:lnTo>
                  <a:lnTo>
                    <a:pt x="745016" y="608508"/>
                  </a:lnTo>
                  <a:lnTo>
                    <a:pt x="751759" y="610762"/>
                  </a:lnTo>
                  <a:lnTo>
                    <a:pt x="758504" y="610139"/>
                  </a:lnTo>
                  <a:lnTo>
                    <a:pt x="764095" y="608076"/>
                  </a:lnTo>
                  <a:lnTo>
                    <a:pt x="768956" y="604243"/>
                  </a:lnTo>
                  <a:lnTo>
                    <a:pt x="772952" y="598108"/>
                  </a:lnTo>
                  <a:lnTo>
                    <a:pt x="774059" y="590822"/>
                  </a:lnTo>
                  <a:lnTo>
                    <a:pt x="770255" y="583539"/>
                  </a:lnTo>
                  <a:lnTo>
                    <a:pt x="765632" y="578942"/>
                  </a:lnTo>
                  <a:lnTo>
                    <a:pt x="761009" y="575868"/>
                  </a:lnTo>
                  <a:lnTo>
                    <a:pt x="752538" y="573570"/>
                  </a:lnTo>
                  <a:close/>
                </a:path>
                <a:path w="2485390" h="1061720" extrusionOk="0">
                  <a:moveTo>
                    <a:pt x="536752" y="573570"/>
                  </a:moveTo>
                  <a:lnTo>
                    <a:pt x="532904" y="574332"/>
                  </a:lnTo>
                  <a:lnTo>
                    <a:pt x="529818" y="577405"/>
                  </a:lnTo>
                  <a:lnTo>
                    <a:pt x="524087" y="580373"/>
                  </a:lnTo>
                  <a:lnTo>
                    <a:pt x="520957" y="585068"/>
                  </a:lnTo>
                  <a:lnTo>
                    <a:pt x="520717" y="592066"/>
                  </a:lnTo>
                  <a:lnTo>
                    <a:pt x="523659" y="601941"/>
                  </a:lnTo>
                  <a:lnTo>
                    <a:pt x="529243" y="608508"/>
                  </a:lnTo>
                  <a:lnTo>
                    <a:pt x="535984" y="610762"/>
                  </a:lnTo>
                  <a:lnTo>
                    <a:pt x="542725" y="610139"/>
                  </a:lnTo>
                  <a:lnTo>
                    <a:pt x="548309" y="608076"/>
                  </a:lnTo>
                  <a:lnTo>
                    <a:pt x="554474" y="602947"/>
                  </a:lnTo>
                  <a:lnTo>
                    <a:pt x="558330" y="596955"/>
                  </a:lnTo>
                  <a:lnTo>
                    <a:pt x="558718" y="590389"/>
                  </a:lnTo>
                  <a:lnTo>
                    <a:pt x="554482" y="583539"/>
                  </a:lnTo>
                  <a:lnTo>
                    <a:pt x="549859" y="578942"/>
                  </a:lnTo>
                  <a:lnTo>
                    <a:pt x="545236" y="575868"/>
                  </a:lnTo>
                  <a:lnTo>
                    <a:pt x="536752" y="573570"/>
                  </a:lnTo>
                  <a:close/>
                </a:path>
                <a:path w="2485390" h="1061720" extrusionOk="0">
                  <a:moveTo>
                    <a:pt x="1890001" y="570509"/>
                  </a:moveTo>
                  <a:lnTo>
                    <a:pt x="1886140" y="571271"/>
                  </a:lnTo>
                  <a:lnTo>
                    <a:pt x="1883054" y="574332"/>
                  </a:lnTo>
                  <a:lnTo>
                    <a:pt x="1878627" y="578598"/>
                  </a:lnTo>
                  <a:lnTo>
                    <a:pt x="1875355" y="583153"/>
                  </a:lnTo>
                  <a:lnTo>
                    <a:pt x="1874392" y="589435"/>
                  </a:lnTo>
                  <a:lnTo>
                    <a:pt x="1876894" y="598881"/>
                  </a:lnTo>
                  <a:lnTo>
                    <a:pt x="1882479" y="605445"/>
                  </a:lnTo>
                  <a:lnTo>
                    <a:pt x="1889221" y="607696"/>
                  </a:lnTo>
                  <a:lnTo>
                    <a:pt x="1895966" y="607073"/>
                  </a:lnTo>
                  <a:lnTo>
                    <a:pt x="1901558" y="605015"/>
                  </a:lnTo>
                  <a:lnTo>
                    <a:pt x="1907721" y="599886"/>
                  </a:lnTo>
                  <a:lnTo>
                    <a:pt x="1911572" y="593893"/>
                  </a:lnTo>
                  <a:lnTo>
                    <a:pt x="1911956" y="587323"/>
                  </a:lnTo>
                  <a:lnTo>
                    <a:pt x="1907717" y="580466"/>
                  </a:lnTo>
                  <a:lnTo>
                    <a:pt x="1903095" y="575868"/>
                  </a:lnTo>
                  <a:lnTo>
                    <a:pt x="1898472" y="572808"/>
                  </a:lnTo>
                  <a:lnTo>
                    <a:pt x="1890001" y="570509"/>
                  </a:lnTo>
                  <a:close/>
                </a:path>
                <a:path w="2485390" h="1061720" extrusionOk="0">
                  <a:moveTo>
                    <a:pt x="1526247" y="570509"/>
                  </a:moveTo>
                  <a:lnTo>
                    <a:pt x="1522399" y="571271"/>
                  </a:lnTo>
                  <a:lnTo>
                    <a:pt x="1519313" y="574332"/>
                  </a:lnTo>
                  <a:lnTo>
                    <a:pt x="1513582" y="577307"/>
                  </a:lnTo>
                  <a:lnTo>
                    <a:pt x="1510452" y="582006"/>
                  </a:lnTo>
                  <a:lnTo>
                    <a:pt x="1510212" y="589005"/>
                  </a:lnTo>
                  <a:lnTo>
                    <a:pt x="1513154" y="598881"/>
                  </a:lnTo>
                  <a:lnTo>
                    <a:pt x="1518738" y="605445"/>
                  </a:lnTo>
                  <a:lnTo>
                    <a:pt x="1525481" y="607696"/>
                  </a:lnTo>
                  <a:lnTo>
                    <a:pt x="1532226" y="607073"/>
                  </a:lnTo>
                  <a:lnTo>
                    <a:pt x="1537817" y="605015"/>
                  </a:lnTo>
                  <a:lnTo>
                    <a:pt x="1543980" y="599886"/>
                  </a:lnTo>
                  <a:lnTo>
                    <a:pt x="1547831" y="593893"/>
                  </a:lnTo>
                  <a:lnTo>
                    <a:pt x="1548215" y="587323"/>
                  </a:lnTo>
                  <a:lnTo>
                    <a:pt x="1543977" y="580466"/>
                  </a:lnTo>
                  <a:lnTo>
                    <a:pt x="1539354" y="575868"/>
                  </a:lnTo>
                  <a:lnTo>
                    <a:pt x="1534731" y="572808"/>
                  </a:lnTo>
                  <a:lnTo>
                    <a:pt x="1526247" y="570509"/>
                  </a:lnTo>
                  <a:close/>
                </a:path>
                <a:path w="2485390" h="1061720" extrusionOk="0">
                  <a:moveTo>
                    <a:pt x="2395537" y="561301"/>
                  </a:moveTo>
                  <a:lnTo>
                    <a:pt x="2391676" y="562063"/>
                  </a:lnTo>
                  <a:lnTo>
                    <a:pt x="2388603" y="565137"/>
                  </a:lnTo>
                  <a:lnTo>
                    <a:pt x="2382866" y="568104"/>
                  </a:lnTo>
                  <a:lnTo>
                    <a:pt x="2379735" y="572800"/>
                  </a:lnTo>
                  <a:lnTo>
                    <a:pt x="2379495" y="579798"/>
                  </a:lnTo>
                  <a:lnTo>
                    <a:pt x="2382431" y="589673"/>
                  </a:lnTo>
                  <a:lnTo>
                    <a:pt x="2388020" y="596239"/>
                  </a:lnTo>
                  <a:lnTo>
                    <a:pt x="2394762" y="598493"/>
                  </a:lnTo>
                  <a:lnTo>
                    <a:pt x="2401504" y="597871"/>
                  </a:lnTo>
                  <a:lnTo>
                    <a:pt x="2407094" y="595807"/>
                  </a:lnTo>
                  <a:lnTo>
                    <a:pt x="2413257" y="590679"/>
                  </a:lnTo>
                  <a:lnTo>
                    <a:pt x="2417108" y="584687"/>
                  </a:lnTo>
                  <a:lnTo>
                    <a:pt x="2417492" y="578121"/>
                  </a:lnTo>
                  <a:lnTo>
                    <a:pt x="2413254" y="571271"/>
                  </a:lnTo>
                  <a:lnTo>
                    <a:pt x="2408631" y="566673"/>
                  </a:lnTo>
                  <a:lnTo>
                    <a:pt x="2404008" y="563600"/>
                  </a:lnTo>
                  <a:lnTo>
                    <a:pt x="2395537" y="561301"/>
                  </a:lnTo>
                  <a:close/>
                </a:path>
                <a:path w="2485390" h="1061720" extrusionOk="0">
                  <a:moveTo>
                    <a:pt x="1640306" y="555167"/>
                  </a:moveTo>
                  <a:lnTo>
                    <a:pt x="1636458" y="555929"/>
                  </a:lnTo>
                  <a:lnTo>
                    <a:pt x="1633372" y="559003"/>
                  </a:lnTo>
                  <a:lnTo>
                    <a:pt x="1626339" y="561970"/>
                  </a:lnTo>
                  <a:lnTo>
                    <a:pt x="1623353" y="566666"/>
                  </a:lnTo>
                  <a:lnTo>
                    <a:pt x="1623837" y="573663"/>
                  </a:lnTo>
                  <a:lnTo>
                    <a:pt x="1627212" y="583539"/>
                  </a:lnTo>
                  <a:lnTo>
                    <a:pt x="1632796" y="590105"/>
                  </a:lnTo>
                  <a:lnTo>
                    <a:pt x="1639538" y="592359"/>
                  </a:lnTo>
                  <a:lnTo>
                    <a:pt x="1646279" y="591737"/>
                  </a:lnTo>
                  <a:lnTo>
                    <a:pt x="1651863" y="589673"/>
                  </a:lnTo>
                  <a:lnTo>
                    <a:pt x="1658028" y="584545"/>
                  </a:lnTo>
                  <a:lnTo>
                    <a:pt x="1661883" y="578553"/>
                  </a:lnTo>
                  <a:lnTo>
                    <a:pt x="1662272" y="571987"/>
                  </a:lnTo>
                  <a:lnTo>
                    <a:pt x="1658035" y="565137"/>
                  </a:lnTo>
                  <a:lnTo>
                    <a:pt x="1653413" y="560539"/>
                  </a:lnTo>
                  <a:lnTo>
                    <a:pt x="1648790" y="557466"/>
                  </a:lnTo>
                  <a:lnTo>
                    <a:pt x="1640306" y="555167"/>
                  </a:lnTo>
                  <a:close/>
                </a:path>
                <a:path w="2485390" h="1061720" extrusionOk="0">
                  <a:moveTo>
                    <a:pt x="2124265" y="549033"/>
                  </a:moveTo>
                  <a:lnTo>
                    <a:pt x="2120417" y="549795"/>
                  </a:lnTo>
                  <a:lnTo>
                    <a:pt x="2117331" y="552869"/>
                  </a:lnTo>
                  <a:lnTo>
                    <a:pt x="2110298" y="557565"/>
                  </a:lnTo>
                  <a:lnTo>
                    <a:pt x="2107312" y="562837"/>
                  </a:lnTo>
                  <a:lnTo>
                    <a:pt x="2107796" y="569258"/>
                  </a:lnTo>
                  <a:lnTo>
                    <a:pt x="2111171" y="577405"/>
                  </a:lnTo>
                  <a:lnTo>
                    <a:pt x="2116756" y="583970"/>
                  </a:lnTo>
                  <a:lnTo>
                    <a:pt x="2123498" y="586220"/>
                  </a:lnTo>
                  <a:lnTo>
                    <a:pt x="2130243" y="585597"/>
                  </a:lnTo>
                  <a:lnTo>
                    <a:pt x="2135835" y="583539"/>
                  </a:lnTo>
                  <a:lnTo>
                    <a:pt x="2141998" y="578410"/>
                  </a:lnTo>
                  <a:lnTo>
                    <a:pt x="2145849" y="572419"/>
                  </a:lnTo>
                  <a:lnTo>
                    <a:pt x="2146232" y="565853"/>
                  </a:lnTo>
                  <a:lnTo>
                    <a:pt x="2141994" y="559003"/>
                  </a:lnTo>
                  <a:lnTo>
                    <a:pt x="2137371" y="554405"/>
                  </a:lnTo>
                  <a:lnTo>
                    <a:pt x="2132749" y="551332"/>
                  </a:lnTo>
                  <a:lnTo>
                    <a:pt x="2124265" y="549033"/>
                  </a:lnTo>
                  <a:close/>
                </a:path>
                <a:path w="2485390" h="1061720" extrusionOk="0">
                  <a:moveTo>
                    <a:pt x="1766697" y="542899"/>
                  </a:moveTo>
                  <a:lnTo>
                    <a:pt x="1762836" y="543661"/>
                  </a:lnTo>
                  <a:lnTo>
                    <a:pt x="1759762" y="546734"/>
                  </a:lnTo>
                  <a:lnTo>
                    <a:pt x="1754026" y="551431"/>
                  </a:lnTo>
                  <a:lnTo>
                    <a:pt x="1750895" y="556702"/>
                  </a:lnTo>
                  <a:lnTo>
                    <a:pt x="1750654" y="563124"/>
                  </a:lnTo>
                  <a:lnTo>
                    <a:pt x="1753590" y="571271"/>
                  </a:lnTo>
                  <a:lnTo>
                    <a:pt x="1759180" y="577835"/>
                  </a:lnTo>
                  <a:lnTo>
                    <a:pt x="1765922" y="580086"/>
                  </a:lnTo>
                  <a:lnTo>
                    <a:pt x="1772664" y="579463"/>
                  </a:lnTo>
                  <a:lnTo>
                    <a:pt x="1778254" y="577405"/>
                  </a:lnTo>
                  <a:lnTo>
                    <a:pt x="1784418" y="572276"/>
                  </a:lnTo>
                  <a:lnTo>
                    <a:pt x="1788272" y="566285"/>
                  </a:lnTo>
                  <a:lnTo>
                    <a:pt x="1788657" y="559719"/>
                  </a:lnTo>
                  <a:lnTo>
                    <a:pt x="1784413" y="552869"/>
                  </a:lnTo>
                  <a:lnTo>
                    <a:pt x="1779790" y="548271"/>
                  </a:lnTo>
                  <a:lnTo>
                    <a:pt x="1775167" y="545198"/>
                  </a:lnTo>
                  <a:lnTo>
                    <a:pt x="1766697" y="542899"/>
                  </a:lnTo>
                  <a:close/>
                </a:path>
                <a:path w="2485390" h="1061720" extrusionOk="0">
                  <a:moveTo>
                    <a:pt x="629234" y="533692"/>
                  </a:moveTo>
                  <a:lnTo>
                    <a:pt x="625373" y="534466"/>
                  </a:lnTo>
                  <a:lnTo>
                    <a:pt x="622300" y="537527"/>
                  </a:lnTo>
                  <a:lnTo>
                    <a:pt x="617865" y="541793"/>
                  </a:lnTo>
                  <a:lnTo>
                    <a:pt x="614589" y="546347"/>
                  </a:lnTo>
                  <a:lnTo>
                    <a:pt x="613625" y="552625"/>
                  </a:lnTo>
                  <a:lnTo>
                    <a:pt x="616127" y="562063"/>
                  </a:lnTo>
                  <a:lnTo>
                    <a:pt x="621719" y="568630"/>
                  </a:lnTo>
                  <a:lnTo>
                    <a:pt x="628464" y="570884"/>
                  </a:lnTo>
                  <a:lnTo>
                    <a:pt x="635206" y="570261"/>
                  </a:lnTo>
                  <a:lnTo>
                    <a:pt x="640791" y="568197"/>
                  </a:lnTo>
                  <a:lnTo>
                    <a:pt x="646956" y="563071"/>
                  </a:lnTo>
                  <a:lnTo>
                    <a:pt x="650809" y="557082"/>
                  </a:lnTo>
                  <a:lnTo>
                    <a:pt x="651194" y="550517"/>
                  </a:lnTo>
                  <a:lnTo>
                    <a:pt x="646950" y="543661"/>
                  </a:lnTo>
                  <a:lnTo>
                    <a:pt x="642327" y="539064"/>
                  </a:lnTo>
                  <a:lnTo>
                    <a:pt x="637705" y="536003"/>
                  </a:lnTo>
                  <a:lnTo>
                    <a:pt x="629234" y="533692"/>
                  </a:lnTo>
                  <a:close/>
                </a:path>
                <a:path w="2485390" h="1061720" extrusionOk="0">
                  <a:moveTo>
                    <a:pt x="968311" y="527557"/>
                  </a:moveTo>
                  <a:lnTo>
                    <a:pt x="964463" y="528332"/>
                  </a:lnTo>
                  <a:lnTo>
                    <a:pt x="961377" y="531393"/>
                  </a:lnTo>
                  <a:lnTo>
                    <a:pt x="955646" y="534368"/>
                  </a:lnTo>
                  <a:lnTo>
                    <a:pt x="952514" y="539065"/>
                  </a:lnTo>
                  <a:lnTo>
                    <a:pt x="952270" y="546061"/>
                  </a:lnTo>
                  <a:lnTo>
                    <a:pt x="955205" y="555929"/>
                  </a:lnTo>
                  <a:lnTo>
                    <a:pt x="960796" y="562496"/>
                  </a:lnTo>
                  <a:lnTo>
                    <a:pt x="967541" y="564749"/>
                  </a:lnTo>
                  <a:lnTo>
                    <a:pt x="974284" y="564127"/>
                  </a:lnTo>
                  <a:lnTo>
                    <a:pt x="979868" y="562063"/>
                  </a:lnTo>
                  <a:lnTo>
                    <a:pt x="986033" y="556937"/>
                  </a:lnTo>
                  <a:lnTo>
                    <a:pt x="989888" y="550948"/>
                  </a:lnTo>
                  <a:lnTo>
                    <a:pt x="990276" y="544383"/>
                  </a:lnTo>
                  <a:lnTo>
                    <a:pt x="986040" y="537527"/>
                  </a:lnTo>
                  <a:lnTo>
                    <a:pt x="981417" y="532930"/>
                  </a:lnTo>
                  <a:lnTo>
                    <a:pt x="976795" y="529869"/>
                  </a:lnTo>
                  <a:lnTo>
                    <a:pt x="968311" y="527557"/>
                  </a:lnTo>
                  <a:close/>
                </a:path>
                <a:path w="2485390" h="1061720" extrusionOk="0">
                  <a:moveTo>
                    <a:pt x="1190256" y="512229"/>
                  </a:moveTo>
                  <a:lnTo>
                    <a:pt x="1186395" y="512991"/>
                  </a:lnTo>
                  <a:lnTo>
                    <a:pt x="1183322" y="516064"/>
                  </a:lnTo>
                  <a:lnTo>
                    <a:pt x="1177591" y="520760"/>
                  </a:lnTo>
                  <a:lnTo>
                    <a:pt x="1174459" y="526032"/>
                  </a:lnTo>
                  <a:lnTo>
                    <a:pt x="1174216" y="532454"/>
                  </a:lnTo>
                  <a:lnTo>
                    <a:pt x="1177150" y="540600"/>
                  </a:lnTo>
                  <a:lnTo>
                    <a:pt x="1182741" y="547165"/>
                  </a:lnTo>
                  <a:lnTo>
                    <a:pt x="1189486" y="549416"/>
                  </a:lnTo>
                  <a:lnTo>
                    <a:pt x="1196229" y="548792"/>
                  </a:lnTo>
                  <a:lnTo>
                    <a:pt x="1201813" y="546734"/>
                  </a:lnTo>
                  <a:lnTo>
                    <a:pt x="1206682" y="542897"/>
                  </a:lnTo>
                  <a:lnTo>
                    <a:pt x="1210681" y="536762"/>
                  </a:lnTo>
                  <a:lnTo>
                    <a:pt x="1211789" y="529479"/>
                  </a:lnTo>
                  <a:lnTo>
                    <a:pt x="1207985" y="522198"/>
                  </a:lnTo>
                  <a:lnTo>
                    <a:pt x="1203350" y="517588"/>
                  </a:lnTo>
                  <a:lnTo>
                    <a:pt x="1198727" y="514527"/>
                  </a:lnTo>
                  <a:lnTo>
                    <a:pt x="1190256" y="512229"/>
                  </a:lnTo>
                  <a:close/>
                </a:path>
                <a:path w="2485390" h="1061720" extrusionOk="0">
                  <a:moveTo>
                    <a:pt x="1415288" y="509155"/>
                  </a:moveTo>
                  <a:lnTo>
                    <a:pt x="1411427" y="509930"/>
                  </a:lnTo>
                  <a:lnTo>
                    <a:pt x="1408341" y="512991"/>
                  </a:lnTo>
                  <a:lnTo>
                    <a:pt x="1402612" y="515965"/>
                  </a:lnTo>
                  <a:lnTo>
                    <a:pt x="1399484" y="520663"/>
                  </a:lnTo>
                  <a:lnTo>
                    <a:pt x="1399245" y="527659"/>
                  </a:lnTo>
                  <a:lnTo>
                    <a:pt x="1402181" y="537527"/>
                  </a:lnTo>
                  <a:lnTo>
                    <a:pt x="1407765" y="544093"/>
                  </a:lnTo>
                  <a:lnTo>
                    <a:pt x="1414508" y="546347"/>
                  </a:lnTo>
                  <a:lnTo>
                    <a:pt x="1421253" y="545724"/>
                  </a:lnTo>
                  <a:lnTo>
                    <a:pt x="1426845" y="543661"/>
                  </a:lnTo>
                  <a:lnTo>
                    <a:pt x="1431706" y="539831"/>
                  </a:lnTo>
                  <a:lnTo>
                    <a:pt x="1435701" y="533698"/>
                  </a:lnTo>
                  <a:lnTo>
                    <a:pt x="1436808" y="526413"/>
                  </a:lnTo>
                  <a:lnTo>
                    <a:pt x="1433004" y="519125"/>
                  </a:lnTo>
                  <a:lnTo>
                    <a:pt x="1428381" y="514527"/>
                  </a:lnTo>
                  <a:lnTo>
                    <a:pt x="1423758" y="511454"/>
                  </a:lnTo>
                  <a:lnTo>
                    <a:pt x="1415288" y="509155"/>
                  </a:lnTo>
                  <a:close/>
                </a:path>
                <a:path w="2485390" h="1061720" extrusionOk="0">
                  <a:moveTo>
                    <a:pt x="2222906" y="496887"/>
                  </a:moveTo>
                  <a:lnTo>
                    <a:pt x="2219058" y="497662"/>
                  </a:lnTo>
                  <a:lnTo>
                    <a:pt x="2215972" y="500722"/>
                  </a:lnTo>
                  <a:lnTo>
                    <a:pt x="2210675" y="503697"/>
                  </a:lnTo>
                  <a:lnTo>
                    <a:pt x="2208268" y="508395"/>
                  </a:lnTo>
                  <a:lnTo>
                    <a:pt x="2208173" y="515390"/>
                  </a:lnTo>
                  <a:lnTo>
                    <a:pt x="2209812" y="525259"/>
                  </a:lnTo>
                  <a:lnTo>
                    <a:pt x="2215396" y="531825"/>
                  </a:lnTo>
                  <a:lnTo>
                    <a:pt x="2222139" y="534079"/>
                  </a:lnTo>
                  <a:lnTo>
                    <a:pt x="2228884" y="533456"/>
                  </a:lnTo>
                  <a:lnTo>
                    <a:pt x="2234476" y="531393"/>
                  </a:lnTo>
                  <a:lnTo>
                    <a:pt x="2239337" y="527563"/>
                  </a:lnTo>
                  <a:lnTo>
                    <a:pt x="2243332" y="521430"/>
                  </a:lnTo>
                  <a:lnTo>
                    <a:pt x="2244439" y="514144"/>
                  </a:lnTo>
                  <a:lnTo>
                    <a:pt x="2240635" y="506856"/>
                  </a:lnTo>
                  <a:lnTo>
                    <a:pt x="2236012" y="502259"/>
                  </a:lnTo>
                  <a:lnTo>
                    <a:pt x="2231390" y="499186"/>
                  </a:lnTo>
                  <a:lnTo>
                    <a:pt x="2222906" y="496887"/>
                  </a:lnTo>
                  <a:close/>
                </a:path>
                <a:path w="2485390" h="1061720" extrusionOk="0">
                  <a:moveTo>
                    <a:pt x="1936229" y="484619"/>
                  </a:moveTo>
                  <a:lnTo>
                    <a:pt x="1932381" y="485393"/>
                  </a:lnTo>
                  <a:lnTo>
                    <a:pt x="1929295" y="488454"/>
                  </a:lnTo>
                  <a:lnTo>
                    <a:pt x="1923564" y="491859"/>
                  </a:lnTo>
                  <a:lnTo>
                    <a:pt x="1920433" y="497274"/>
                  </a:lnTo>
                  <a:lnTo>
                    <a:pt x="1920193" y="504413"/>
                  </a:lnTo>
                  <a:lnTo>
                    <a:pt x="1923135" y="512991"/>
                  </a:lnTo>
                  <a:lnTo>
                    <a:pt x="1928719" y="519557"/>
                  </a:lnTo>
                  <a:lnTo>
                    <a:pt x="1935462" y="521811"/>
                  </a:lnTo>
                  <a:lnTo>
                    <a:pt x="1942207" y="521188"/>
                  </a:lnTo>
                  <a:lnTo>
                    <a:pt x="1947799" y="519125"/>
                  </a:lnTo>
                  <a:lnTo>
                    <a:pt x="1952660" y="515294"/>
                  </a:lnTo>
                  <a:lnTo>
                    <a:pt x="1956655" y="509162"/>
                  </a:lnTo>
                  <a:lnTo>
                    <a:pt x="1957762" y="501876"/>
                  </a:lnTo>
                  <a:lnTo>
                    <a:pt x="1953958" y="494588"/>
                  </a:lnTo>
                  <a:lnTo>
                    <a:pt x="1949335" y="489991"/>
                  </a:lnTo>
                  <a:lnTo>
                    <a:pt x="1944712" y="486917"/>
                  </a:lnTo>
                  <a:lnTo>
                    <a:pt x="1936229" y="484619"/>
                  </a:lnTo>
                  <a:close/>
                </a:path>
                <a:path w="2485390" h="1061720" extrusionOk="0">
                  <a:moveTo>
                    <a:pt x="811098" y="484619"/>
                  </a:moveTo>
                  <a:lnTo>
                    <a:pt x="807250" y="485393"/>
                  </a:lnTo>
                  <a:lnTo>
                    <a:pt x="804164" y="488454"/>
                  </a:lnTo>
                  <a:lnTo>
                    <a:pt x="797131" y="493151"/>
                  </a:lnTo>
                  <a:lnTo>
                    <a:pt x="794145" y="498422"/>
                  </a:lnTo>
                  <a:lnTo>
                    <a:pt x="794628" y="504844"/>
                  </a:lnTo>
                  <a:lnTo>
                    <a:pt x="798004" y="512991"/>
                  </a:lnTo>
                  <a:lnTo>
                    <a:pt x="803588" y="519557"/>
                  </a:lnTo>
                  <a:lnTo>
                    <a:pt x="810331" y="521811"/>
                  </a:lnTo>
                  <a:lnTo>
                    <a:pt x="817076" y="521188"/>
                  </a:lnTo>
                  <a:lnTo>
                    <a:pt x="822667" y="519125"/>
                  </a:lnTo>
                  <a:lnTo>
                    <a:pt x="827529" y="515294"/>
                  </a:lnTo>
                  <a:lnTo>
                    <a:pt x="831524" y="509162"/>
                  </a:lnTo>
                  <a:lnTo>
                    <a:pt x="832631" y="501876"/>
                  </a:lnTo>
                  <a:lnTo>
                    <a:pt x="828827" y="494588"/>
                  </a:lnTo>
                  <a:lnTo>
                    <a:pt x="824204" y="489991"/>
                  </a:lnTo>
                  <a:lnTo>
                    <a:pt x="819581" y="486917"/>
                  </a:lnTo>
                  <a:lnTo>
                    <a:pt x="811098" y="484619"/>
                  </a:lnTo>
                  <a:close/>
                </a:path>
                <a:path w="2485390" h="1061720" extrusionOk="0">
                  <a:moveTo>
                    <a:pt x="1569415" y="475424"/>
                  </a:moveTo>
                  <a:lnTo>
                    <a:pt x="1565554" y="476186"/>
                  </a:lnTo>
                  <a:lnTo>
                    <a:pt x="1562468" y="479259"/>
                  </a:lnTo>
                  <a:lnTo>
                    <a:pt x="1556739" y="483956"/>
                  </a:lnTo>
                  <a:lnTo>
                    <a:pt x="1553611" y="489227"/>
                  </a:lnTo>
                  <a:lnTo>
                    <a:pt x="1553372" y="495649"/>
                  </a:lnTo>
                  <a:lnTo>
                    <a:pt x="1556308" y="503796"/>
                  </a:lnTo>
                  <a:lnTo>
                    <a:pt x="1561893" y="510360"/>
                  </a:lnTo>
                  <a:lnTo>
                    <a:pt x="1568635" y="512611"/>
                  </a:lnTo>
                  <a:lnTo>
                    <a:pt x="1575380" y="511988"/>
                  </a:lnTo>
                  <a:lnTo>
                    <a:pt x="1580972" y="509930"/>
                  </a:lnTo>
                  <a:lnTo>
                    <a:pt x="1585833" y="506093"/>
                  </a:lnTo>
                  <a:lnTo>
                    <a:pt x="1589828" y="499957"/>
                  </a:lnTo>
                  <a:lnTo>
                    <a:pt x="1590935" y="492674"/>
                  </a:lnTo>
                  <a:lnTo>
                    <a:pt x="1587131" y="485393"/>
                  </a:lnTo>
                  <a:lnTo>
                    <a:pt x="1582508" y="480783"/>
                  </a:lnTo>
                  <a:lnTo>
                    <a:pt x="1577886" y="477723"/>
                  </a:lnTo>
                  <a:lnTo>
                    <a:pt x="1569415" y="475424"/>
                  </a:lnTo>
                  <a:close/>
                </a:path>
                <a:path w="2485390" h="1061720" extrusionOk="0">
                  <a:moveTo>
                    <a:pt x="2336965" y="469290"/>
                  </a:moveTo>
                  <a:lnTo>
                    <a:pt x="2321356" y="489515"/>
                  </a:lnTo>
                  <a:lnTo>
                    <a:pt x="2323858" y="497662"/>
                  </a:lnTo>
                  <a:lnTo>
                    <a:pt x="2329450" y="504226"/>
                  </a:lnTo>
                  <a:lnTo>
                    <a:pt x="2336195" y="506477"/>
                  </a:lnTo>
                  <a:lnTo>
                    <a:pt x="2342937" y="505854"/>
                  </a:lnTo>
                  <a:lnTo>
                    <a:pt x="2348522" y="503796"/>
                  </a:lnTo>
                  <a:lnTo>
                    <a:pt x="2354687" y="498667"/>
                  </a:lnTo>
                  <a:lnTo>
                    <a:pt x="2358542" y="492675"/>
                  </a:lnTo>
                  <a:lnTo>
                    <a:pt x="2358930" y="486110"/>
                  </a:lnTo>
                  <a:lnTo>
                    <a:pt x="2354694" y="479259"/>
                  </a:lnTo>
                  <a:lnTo>
                    <a:pt x="2350071" y="474649"/>
                  </a:lnTo>
                  <a:lnTo>
                    <a:pt x="2345436" y="471589"/>
                  </a:lnTo>
                  <a:lnTo>
                    <a:pt x="2336965" y="469290"/>
                  </a:lnTo>
                  <a:close/>
                </a:path>
                <a:path w="2485390" h="1061720" extrusionOk="0">
                  <a:moveTo>
                    <a:pt x="1088529" y="466216"/>
                  </a:moveTo>
                  <a:lnTo>
                    <a:pt x="1084681" y="466991"/>
                  </a:lnTo>
                  <a:lnTo>
                    <a:pt x="1081595" y="470052"/>
                  </a:lnTo>
                  <a:lnTo>
                    <a:pt x="1075864" y="473027"/>
                  </a:lnTo>
                  <a:lnTo>
                    <a:pt x="1072734" y="477724"/>
                  </a:lnTo>
                  <a:lnTo>
                    <a:pt x="1072494" y="484720"/>
                  </a:lnTo>
                  <a:lnTo>
                    <a:pt x="1075436" y="494588"/>
                  </a:lnTo>
                  <a:lnTo>
                    <a:pt x="1081020" y="501155"/>
                  </a:lnTo>
                  <a:lnTo>
                    <a:pt x="1087761" y="503408"/>
                  </a:lnTo>
                  <a:lnTo>
                    <a:pt x="1094502" y="502786"/>
                  </a:lnTo>
                  <a:lnTo>
                    <a:pt x="1100086" y="500722"/>
                  </a:lnTo>
                  <a:lnTo>
                    <a:pt x="1106251" y="495596"/>
                  </a:lnTo>
                  <a:lnTo>
                    <a:pt x="1110107" y="489607"/>
                  </a:lnTo>
                  <a:lnTo>
                    <a:pt x="1110495" y="483042"/>
                  </a:lnTo>
                  <a:lnTo>
                    <a:pt x="1106258" y="476186"/>
                  </a:lnTo>
                  <a:lnTo>
                    <a:pt x="1101636" y="471589"/>
                  </a:lnTo>
                  <a:lnTo>
                    <a:pt x="1097013" y="468515"/>
                  </a:lnTo>
                  <a:lnTo>
                    <a:pt x="1088529" y="466216"/>
                  </a:lnTo>
                  <a:close/>
                </a:path>
                <a:path w="2485390" h="1061720" extrusionOk="0">
                  <a:moveTo>
                    <a:pt x="2056447" y="460082"/>
                  </a:moveTo>
                  <a:lnTo>
                    <a:pt x="2052599" y="460857"/>
                  </a:lnTo>
                  <a:lnTo>
                    <a:pt x="2049513" y="463918"/>
                  </a:lnTo>
                  <a:lnTo>
                    <a:pt x="2042480" y="468614"/>
                  </a:lnTo>
                  <a:lnTo>
                    <a:pt x="2039494" y="473886"/>
                  </a:lnTo>
                  <a:lnTo>
                    <a:pt x="2039978" y="480307"/>
                  </a:lnTo>
                  <a:lnTo>
                    <a:pt x="2043353" y="488454"/>
                  </a:lnTo>
                  <a:lnTo>
                    <a:pt x="2048938" y="495020"/>
                  </a:lnTo>
                  <a:lnTo>
                    <a:pt x="2055680" y="497274"/>
                  </a:lnTo>
                  <a:lnTo>
                    <a:pt x="2062425" y="496652"/>
                  </a:lnTo>
                  <a:lnTo>
                    <a:pt x="2068017" y="494588"/>
                  </a:lnTo>
                  <a:lnTo>
                    <a:pt x="2072878" y="490758"/>
                  </a:lnTo>
                  <a:lnTo>
                    <a:pt x="2076873" y="484625"/>
                  </a:lnTo>
                  <a:lnTo>
                    <a:pt x="2077980" y="477340"/>
                  </a:lnTo>
                  <a:lnTo>
                    <a:pt x="2074176" y="470052"/>
                  </a:lnTo>
                  <a:lnTo>
                    <a:pt x="2069553" y="465454"/>
                  </a:lnTo>
                  <a:lnTo>
                    <a:pt x="2064931" y="462381"/>
                  </a:lnTo>
                  <a:lnTo>
                    <a:pt x="2056447" y="460082"/>
                  </a:lnTo>
                  <a:close/>
                </a:path>
                <a:path w="2485390" h="1061720" extrusionOk="0">
                  <a:moveTo>
                    <a:pt x="1295057" y="457022"/>
                  </a:moveTo>
                  <a:lnTo>
                    <a:pt x="1291209" y="457784"/>
                  </a:lnTo>
                  <a:lnTo>
                    <a:pt x="1288122" y="460857"/>
                  </a:lnTo>
                  <a:lnTo>
                    <a:pt x="1281090" y="465554"/>
                  </a:lnTo>
                  <a:lnTo>
                    <a:pt x="1278104" y="470825"/>
                  </a:lnTo>
                  <a:lnTo>
                    <a:pt x="1278587" y="477247"/>
                  </a:lnTo>
                  <a:lnTo>
                    <a:pt x="1281963" y="485393"/>
                  </a:lnTo>
                  <a:lnTo>
                    <a:pt x="1287547" y="491958"/>
                  </a:lnTo>
                  <a:lnTo>
                    <a:pt x="1294290" y="494209"/>
                  </a:lnTo>
                  <a:lnTo>
                    <a:pt x="1301035" y="493586"/>
                  </a:lnTo>
                  <a:lnTo>
                    <a:pt x="1306626" y="491528"/>
                  </a:lnTo>
                  <a:lnTo>
                    <a:pt x="1312789" y="486399"/>
                  </a:lnTo>
                  <a:lnTo>
                    <a:pt x="1316640" y="480407"/>
                  </a:lnTo>
                  <a:lnTo>
                    <a:pt x="1317024" y="473841"/>
                  </a:lnTo>
                  <a:lnTo>
                    <a:pt x="1312786" y="466991"/>
                  </a:lnTo>
                  <a:lnTo>
                    <a:pt x="1308163" y="462381"/>
                  </a:lnTo>
                  <a:lnTo>
                    <a:pt x="1303540" y="459320"/>
                  </a:lnTo>
                  <a:lnTo>
                    <a:pt x="1295057" y="457022"/>
                  </a:lnTo>
                  <a:close/>
                </a:path>
                <a:path w="2485390" h="1061720" extrusionOk="0">
                  <a:moveTo>
                    <a:pt x="684720" y="453948"/>
                  </a:moveTo>
                  <a:lnTo>
                    <a:pt x="680859" y="454723"/>
                  </a:lnTo>
                  <a:lnTo>
                    <a:pt x="677786" y="457784"/>
                  </a:lnTo>
                  <a:lnTo>
                    <a:pt x="672049" y="462480"/>
                  </a:lnTo>
                  <a:lnTo>
                    <a:pt x="668918" y="467752"/>
                  </a:lnTo>
                  <a:lnTo>
                    <a:pt x="668678" y="474173"/>
                  </a:lnTo>
                  <a:lnTo>
                    <a:pt x="671614" y="482320"/>
                  </a:lnTo>
                  <a:lnTo>
                    <a:pt x="677203" y="488886"/>
                  </a:lnTo>
                  <a:lnTo>
                    <a:pt x="683945" y="491140"/>
                  </a:lnTo>
                  <a:lnTo>
                    <a:pt x="690687" y="490518"/>
                  </a:lnTo>
                  <a:lnTo>
                    <a:pt x="696277" y="488454"/>
                  </a:lnTo>
                  <a:lnTo>
                    <a:pt x="702442" y="483327"/>
                  </a:lnTo>
                  <a:lnTo>
                    <a:pt x="706296" y="477339"/>
                  </a:lnTo>
                  <a:lnTo>
                    <a:pt x="706680" y="470773"/>
                  </a:lnTo>
                  <a:lnTo>
                    <a:pt x="702437" y="463918"/>
                  </a:lnTo>
                  <a:lnTo>
                    <a:pt x="697814" y="459320"/>
                  </a:lnTo>
                  <a:lnTo>
                    <a:pt x="693191" y="456247"/>
                  </a:lnTo>
                  <a:lnTo>
                    <a:pt x="684720" y="453948"/>
                  </a:lnTo>
                  <a:close/>
                </a:path>
                <a:path w="2485390" h="1061720" extrusionOk="0">
                  <a:moveTo>
                    <a:pt x="1837588" y="450888"/>
                  </a:moveTo>
                  <a:lnTo>
                    <a:pt x="1833740" y="451650"/>
                  </a:lnTo>
                  <a:lnTo>
                    <a:pt x="1830654" y="454710"/>
                  </a:lnTo>
                  <a:lnTo>
                    <a:pt x="1824923" y="457685"/>
                  </a:lnTo>
                  <a:lnTo>
                    <a:pt x="1821792" y="462384"/>
                  </a:lnTo>
                  <a:lnTo>
                    <a:pt x="1821553" y="469384"/>
                  </a:lnTo>
                  <a:lnTo>
                    <a:pt x="1824494" y="479259"/>
                  </a:lnTo>
                  <a:lnTo>
                    <a:pt x="1830078" y="485824"/>
                  </a:lnTo>
                  <a:lnTo>
                    <a:pt x="1836820" y="488075"/>
                  </a:lnTo>
                  <a:lnTo>
                    <a:pt x="1843561" y="487451"/>
                  </a:lnTo>
                  <a:lnTo>
                    <a:pt x="1849145" y="485393"/>
                  </a:lnTo>
                  <a:lnTo>
                    <a:pt x="1854013" y="481556"/>
                  </a:lnTo>
                  <a:lnTo>
                    <a:pt x="1858013" y="475419"/>
                  </a:lnTo>
                  <a:lnTo>
                    <a:pt x="1859121" y="468132"/>
                  </a:lnTo>
                  <a:lnTo>
                    <a:pt x="1855317" y="460844"/>
                  </a:lnTo>
                  <a:lnTo>
                    <a:pt x="1850694" y="456247"/>
                  </a:lnTo>
                  <a:lnTo>
                    <a:pt x="1846072" y="453186"/>
                  </a:lnTo>
                  <a:lnTo>
                    <a:pt x="1837588" y="450888"/>
                  </a:lnTo>
                  <a:close/>
                </a:path>
                <a:path w="2485390" h="1061720" extrusionOk="0">
                  <a:moveTo>
                    <a:pt x="1720456" y="447814"/>
                  </a:moveTo>
                  <a:lnTo>
                    <a:pt x="1716595" y="448576"/>
                  </a:lnTo>
                  <a:lnTo>
                    <a:pt x="1713522" y="451650"/>
                  </a:lnTo>
                  <a:lnTo>
                    <a:pt x="1707791" y="455049"/>
                  </a:lnTo>
                  <a:lnTo>
                    <a:pt x="1704659" y="460465"/>
                  </a:lnTo>
                  <a:lnTo>
                    <a:pt x="1704415" y="467607"/>
                  </a:lnTo>
                  <a:lnTo>
                    <a:pt x="1707349" y="476186"/>
                  </a:lnTo>
                  <a:lnTo>
                    <a:pt x="1712941" y="482752"/>
                  </a:lnTo>
                  <a:lnTo>
                    <a:pt x="1719686" y="485006"/>
                  </a:lnTo>
                  <a:lnTo>
                    <a:pt x="1726429" y="484383"/>
                  </a:lnTo>
                  <a:lnTo>
                    <a:pt x="1732013" y="482320"/>
                  </a:lnTo>
                  <a:lnTo>
                    <a:pt x="1738178" y="477191"/>
                  </a:lnTo>
                  <a:lnTo>
                    <a:pt x="1742033" y="471200"/>
                  </a:lnTo>
                  <a:lnTo>
                    <a:pt x="1742421" y="464634"/>
                  </a:lnTo>
                  <a:lnTo>
                    <a:pt x="1738185" y="457784"/>
                  </a:lnTo>
                  <a:lnTo>
                    <a:pt x="1733550" y="453186"/>
                  </a:lnTo>
                  <a:lnTo>
                    <a:pt x="1728927" y="450113"/>
                  </a:lnTo>
                  <a:lnTo>
                    <a:pt x="1720456" y="447814"/>
                  </a:lnTo>
                  <a:close/>
                </a:path>
                <a:path w="2485390" h="1061720" extrusionOk="0">
                  <a:moveTo>
                    <a:pt x="897407" y="438607"/>
                  </a:moveTo>
                  <a:lnTo>
                    <a:pt x="893559" y="439381"/>
                  </a:lnTo>
                  <a:lnTo>
                    <a:pt x="890473" y="442442"/>
                  </a:lnTo>
                  <a:lnTo>
                    <a:pt x="884742" y="445417"/>
                  </a:lnTo>
                  <a:lnTo>
                    <a:pt x="881611" y="450116"/>
                  </a:lnTo>
                  <a:lnTo>
                    <a:pt x="881372" y="457115"/>
                  </a:lnTo>
                  <a:lnTo>
                    <a:pt x="884313" y="466991"/>
                  </a:lnTo>
                  <a:lnTo>
                    <a:pt x="889897" y="473556"/>
                  </a:lnTo>
                  <a:lnTo>
                    <a:pt x="896640" y="475807"/>
                  </a:lnTo>
                  <a:lnTo>
                    <a:pt x="903385" y="475183"/>
                  </a:lnTo>
                  <a:lnTo>
                    <a:pt x="908977" y="473125"/>
                  </a:lnTo>
                  <a:lnTo>
                    <a:pt x="913838" y="469288"/>
                  </a:lnTo>
                  <a:lnTo>
                    <a:pt x="917833" y="463151"/>
                  </a:lnTo>
                  <a:lnTo>
                    <a:pt x="918940" y="455864"/>
                  </a:lnTo>
                  <a:lnTo>
                    <a:pt x="915136" y="448576"/>
                  </a:lnTo>
                  <a:lnTo>
                    <a:pt x="910513" y="443979"/>
                  </a:lnTo>
                  <a:lnTo>
                    <a:pt x="905891" y="440918"/>
                  </a:lnTo>
                  <a:lnTo>
                    <a:pt x="897407" y="438607"/>
                  </a:lnTo>
                  <a:close/>
                </a:path>
                <a:path w="2485390" h="1061720" extrusionOk="0">
                  <a:moveTo>
                    <a:pt x="2185924" y="411010"/>
                  </a:moveTo>
                  <a:lnTo>
                    <a:pt x="2170315" y="431235"/>
                  </a:lnTo>
                  <a:lnTo>
                    <a:pt x="2172817" y="439381"/>
                  </a:lnTo>
                  <a:lnTo>
                    <a:pt x="2178407" y="445948"/>
                  </a:lnTo>
                  <a:lnTo>
                    <a:pt x="2185149" y="448202"/>
                  </a:lnTo>
                  <a:lnTo>
                    <a:pt x="2191891" y="447579"/>
                  </a:lnTo>
                  <a:lnTo>
                    <a:pt x="2197481" y="445515"/>
                  </a:lnTo>
                  <a:lnTo>
                    <a:pt x="2203644" y="440387"/>
                  </a:lnTo>
                  <a:lnTo>
                    <a:pt x="2207494" y="434395"/>
                  </a:lnTo>
                  <a:lnTo>
                    <a:pt x="2207878" y="427829"/>
                  </a:lnTo>
                  <a:lnTo>
                    <a:pt x="2203640" y="420979"/>
                  </a:lnTo>
                  <a:lnTo>
                    <a:pt x="2199017" y="416382"/>
                  </a:lnTo>
                  <a:lnTo>
                    <a:pt x="2194394" y="413308"/>
                  </a:lnTo>
                  <a:lnTo>
                    <a:pt x="2185924" y="411010"/>
                  </a:lnTo>
                  <a:close/>
                </a:path>
                <a:path w="2485390" h="1061720" extrusionOk="0">
                  <a:moveTo>
                    <a:pt x="1501597" y="411010"/>
                  </a:moveTo>
                  <a:lnTo>
                    <a:pt x="1497736" y="411772"/>
                  </a:lnTo>
                  <a:lnTo>
                    <a:pt x="1494663" y="414845"/>
                  </a:lnTo>
                  <a:lnTo>
                    <a:pt x="1488926" y="418245"/>
                  </a:lnTo>
                  <a:lnTo>
                    <a:pt x="1485795" y="423660"/>
                  </a:lnTo>
                  <a:lnTo>
                    <a:pt x="1485554" y="430802"/>
                  </a:lnTo>
                  <a:lnTo>
                    <a:pt x="1488490" y="439381"/>
                  </a:lnTo>
                  <a:lnTo>
                    <a:pt x="1494080" y="445948"/>
                  </a:lnTo>
                  <a:lnTo>
                    <a:pt x="1500822" y="448202"/>
                  </a:lnTo>
                  <a:lnTo>
                    <a:pt x="1507564" y="447579"/>
                  </a:lnTo>
                  <a:lnTo>
                    <a:pt x="1513154" y="445515"/>
                  </a:lnTo>
                  <a:lnTo>
                    <a:pt x="1519317" y="440387"/>
                  </a:lnTo>
                  <a:lnTo>
                    <a:pt x="1523168" y="434395"/>
                  </a:lnTo>
                  <a:lnTo>
                    <a:pt x="1523551" y="427829"/>
                  </a:lnTo>
                  <a:lnTo>
                    <a:pt x="1519313" y="420979"/>
                  </a:lnTo>
                  <a:lnTo>
                    <a:pt x="1514690" y="416382"/>
                  </a:lnTo>
                  <a:lnTo>
                    <a:pt x="1510068" y="413308"/>
                  </a:lnTo>
                  <a:lnTo>
                    <a:pt x="1501597" y="411010"/>
                  </a:lnTo>
                  <a:close/>
                </a:path>
                <a:path w="2485390" h="1061720" extrusionOk="0">
                  <a:moveTo>
                    <a:pt x="1381379" y="407936"/>
                  </a:moveTo>
                  <a:lnTo>
                    <a:pt x="1377518" y="408711"/>
                  </a:lnTo>
                  <a:lnTo>
                    <a:pt x="1374432" y="411772"/>
                  </a:lnTo>
                  <a:lnTo>
                    <a:pt x="1368703" y="415177"/>
                  </a:lnTo>
                  <a:lnTo>
                    <a:pt x="1365575" y="420592"/>
                  </a:lnTo>
                  <a:lnTo>
                    <a:pt x="1365336" y="427731"/>
                  </a:lnTo>
                  <a:lnTo>
                    <a:pt x="1368272" y="436308"/>
                  </a:lnTo>
                  <a:lnTo>
                    <a:pt x="1373856" y="442880"/>
                  </a:lnTo>
                  <a:lnTo>
                    <a:pt x="1380599" y="445133"/>
                  </a:lnTo>
                  <a:lnTo>
                    <a:pt x="1387344" y="444507"/>
                  </a:lnTo>
                  <a:lnTo>
                    <a:pt x="1392936" y="442442"/>
                  </a:lnTo>
                  <a:lnTo>
                    <a:pt x="1399099" y="437315"/>
                  </a:lnTo>
                  <a:lnTo>
                    <a:pt x="1402949" y="431326"/>
                  </a:lnTo>
                  <a:lnTo>
                    <a:pt x="1403333" y="424761"/>
                  </a:lnTo>
                  <a:lnTo>
                    <a:pt x="1399095" y="417906"/>
                  </a:lnTo>
                  <a:lnTo>
                    <a:pt x="1394472" y="413308"/>
                  </a:lnTo>
                  <a:lnTo>
                    <a:pt x="1389849" y="410248"/>
                  </a:lnTo>
                  <a:lnTo>
                    <a:pt x="1381379" y="407936"/>
                  </a:lnTo>
                  <a:close/>
                </a:path>
                <a:path w="2485390" h="1061720" extrusionOk="0">
                  <a:moveTo>
                    <a:pt x="999134" y="407936"/>
                  </a:moveTo>
                  <a:lnTo>
                    <a:pt x="983533" y="428161"/>
                  </a:lnTo>
                  <a:lnTo>
                    <a:pt x="986040" y="436308"/>
                  </a:lnTo>
                  <a:lnTo>
                    <a:pt x="991624" y="442880"/>
                  </a:lnTo>
                  <a:lnTo>
                    <a:pt x="998366" y="445133"/>
                  </a:lnTo>
                  <a:lnTo>
                    <a:pt x="1005107" y="444507"/>
                  </a:lnTo>
                  <a:lnTo>
                    <a:pt x="1010691" y="442442"/>
                  </a:lnTo>
                  <a:lnTo>
                    <a:pt x="1016861" y="437315"/>
                  </a:lnTo>
                  <a:lnTo>
                    <a:pt x="1020716" y="431326"/>
                  </a:lnTo>
                  <a:lnTo>
                    <a:pt x="1021101" y="424761"/>
                  </a:lnTo>
                  <a:lnTo>
                    <a:pt x="1016863" y="417906"/>
                  </a:lnTo>
                  <a:lnTo>
                    <a:pt x="1012240" y="413308"/>
                  </a:lnTo>
                  <a:lnTo>
                    <a:pt x="1007618" y="410248"/>
                  </a:lnTo>
                  <a:lnTo>
                    <a:pt x="999134" y="407936"/>
                  </a:lnTo>
                  <a:close/>
                </a:path>
                <a:path w="2485390" h="1061720" extrusionOk="0">
                  <a:moveTo>
                    <a:pt x="1195654" y="397967"/>
                  </a:moveTo>
                  <a:lnTo>
                    <a:pt x="1177300" y="418966"/>
                  </a:lnTo>
                  <a:lnTo>
                    <a:pt x="1180236" y="427113"/>
                  </a:lnTo>
                  <a:lnTo>
                    <a:pt x="1185820" y="433678"/>
                  </a:lnTo>
                  <a:lnTo>
                    <a:pt x="1192563" y="435929"/>
                  </a:lnTo>
                  <a:lnTo>
                    <a:pt x="1199308" y="435305"/>
                  </a:lnTo>
                  <a:lnTo>
                    <a:pt x="1204899" y="433247"/>
                  </a:lnTo>
                  <a:lnTo>
                    <a:pt x="1211062" y="428119"/>
                  </a:lnTo>
                  <a:lnTo>
                    <a:pt x="1214913" y="422127"/>
                  </a:lnTo>
                  <a:lnTo>
                    <a:pt x="1215297" y="415561"/>
                  </a:lnTo>
                  <a:lnTo>
                    <a:pt x="1211059" y="408711"/>
                  </a:lnTo>
                  <a:lnTo>
                    <a:pt x="1207985" y="402577"/>
                  </a:lnTo>
                  <a:lnTo>
                    <a:pt x="1204125" y="399503"/>
                  </a:lnTo>
                  <a:lnTo>
                    <a:pt x="1195654" y="397967"/>
                  </a:lnTo>
                  <a:close/>
                </a:path>
                <a:path w="2485390" h="1061720" extrusionOk="0">
                  <a:moveTo>
                    <a:pt x="1640306" y="392607"/>
                  </a:moveTo>
                  <a:lnTo>
                    <a:pt x="1636458" y="393369"/>
                  </a:lnTo>
                  <a:lnTo>
                    <a:pt x="1633372" y="396443"/>
                  </a:lnTo>
                  <a:lnTo>
                    <a:pt x="1627641" y="399410"/>
                  </a:lnTo>
                  <a:lnTo>
                    <a:pt x="1624510" y="404106"/>
                  </a:lnTo>
                  <a:lnTo>
                    <a:pt x="1624271" y="411103"/>
                  </a:lnTo>
                  <a:lnTo>
                    <a:pt x="1627212" y="420979"/>
                  </a:lnTo>
                  <a:lnTo>
                    <a:pt x="1632796" y="427544"/>
                  </a:lnTo>
                  <a:lnTo>
                    <a:pt x="1639538" y="429794"/>
                  </a:lnTo>
                  <a:lnTo>
                    <a:pt x="1646279" y="429171"/>
                  </a:lnTo>
                  <a:lnTo>
                    <a:pt x="1651863" y="427113"/>
                  </a:lnTo>
                  <a:lnTo>
                    <a:pt x="1658028" y="421985"/>
                  </a:lnTo>
                  <a:lnTo>
                    <a:pt x="1661883" y="415993"/>
                  </a:lnTo>
                  <a:lnTo>
                    <a:pt x="1662272" y="409427"/>
                  </a:lnTo>
                  <a:lnTo>
                    <a:pt x="1658035" y="402577"/>
                  </a:lnTo>
                  <a:lnTo>
                    <a:pt x="1653413" y="397967"/>
                  </a:lnTo>
                  <a:lnTo>
                    <a:pt x="1648790" y="394906"/>
                  </a:lnTo>
                  <a:lnTo>
                    <a:pt x="1640306" y="392607"/>
                  </a:lnTo>
                  <a:close/>
                </a:path>
                <a:path w="2485390" h="1061720" extrusionOk="0">
                  <a:moveTo>
                    <a:pt x="1985556" y="383400"/>
                  </a:moveTo>
                  <a:lnTo>
                    <a:pt x="1981695" y="384174"/>
                  </a:lnTo>
                  <a:lnTo>
                    <a:pt x="1978621" y="387235"/>
                  </a:lnTo>
                  <a:lnTo>
                    <a:pt x="1972890" y="391932"/>
                  </a:lnTo>
                  <a:lnTo>
                    <a:pt x="1969758" y="397203"/>
                  </a:lnTo>
                  <a:lnTo>
                    <a:pt x="1969515" y="403625"/>
                  </a:lnTo>
                  <a:lnTo>
                    <a:pt x="1972449" y="411772"/>
                  </a:lnTo>
                  <a:lnTo>
                    <a:pt x="1978041" y="418338"/>
                  </a:lnTo>
                  <a:lnTo>
                    <a:pt x="1984786" y="420592"/>
                  </a:lnTo>
                  <a:lnTo>
                    <a:pt x="1991528" y="419969"/>
                  </a:lnTo>
                  <a:lnTo>
                    <a:pt x="1997113" y="417906"/>
                  </a:lnTo>
                  <a:lnTo>
                    <a:pt x="2001981" y="414075"/>
                  </a:lnTo>
                  <a:lnTo>
                    <a:pt x="2005980" y="407943"/>
                  </a:lnTo>
                  <a:lnTo>
                    <a:pt x="2007089" y="400657"/>
                  </a:lnTo>
                  <a:lnTo>
                    <a:pt x="2003285" y="393369"/>
                  </a:lnTo>
                  <a:lnTo>
                    <a:pt x="1998649" y="388772"/>
                  </a:lnTo>
                  <a:lnTo>
                    <a:pt x="1994027" y="385698"/>
                  </a:lnTo>
                  <a:lnTo>
                    <a:pt x="1985556" y="383400"/>
                  </a:lnTo>
                  <a:close/>
                </a:path>
                <a:path w="2485390" h="1061720" extrusionOk="0">
                  <a:moveTo>
                    <a:pt x="777189" y="383400"/>
                  </a:moveTo>
                  <a:lnTo>
                    <a:pt x="773341" y="384174"/>
                  </a:lnTo>
                  <a:lnTo>
                    <a:pt x="770255" y="387235"/>
                  </a:lnTo>
                  <a:lnTo>
                    <a:pt x="763222" y="390640"/>
                  </a:lnTo>
                  <a:lnTo>
                    <a:pt x="760236" y="396055"/>
                  </a:lnTo>
                  <a:lnTo>
                    <a:pt x="760719" y="403194"/>
                  </a:lnTo>
                  <a:lnTo>
                    <a:pt x="764095" y="411772"/>
                  </a:lnTo>
                  <a:lnTo>
                    <a:pt x="769679" y="418338"/>
                  </a:lnTo>
                  <a:lnTo>
                    <a:pt x="776422" y="420592"/>
                  </a:lnTo>
                  <a:lnTo>
                    <a:pt x="783167" y="419969"/>
                  </a:lnTo>
                  <a:lnTo>
                    <a:pt x="788758" y="417906"/>
                  </a:lnTo>
                  <a:lnTo>
                    <a:pt x="794921" y="412779"/>
                  </a:lnTo>
                  <a:lnTo>
                    <a:pt x="798772" y="406790"/>
                  </a:lnTo>
                  <a:lnTo>
                    <a:pt x="799156" y="400225"/>
                  </a:lnTo>
                  <a:lnTo>
                    <a:pt x="794918" y="393369"/>
                  </a:lnTo>
                  <a:lnTo>
                    <a:pt x="790295" y="388772"/>
                  </a:lnTo>
                  <a:lnTo>
                    <a:pt x="785672" y="385698"/>
                  </a:lnTo>
                  <a:lnTo>
                    <a:pt x="777189" y="383400"/>
                  </a:lnTo>
                  <a:close/>
                </a:path>
                <a:path w="2485390" h="1061720" extrusionOk="0">
                  <a:moveTo>
                    <a:pt x="2269147" y="355803"/>
                  </a:moveTo>
                  <a:lnTo>
                    <a:pt x="2265299" y="356565"/>
                  </a:lnTo>
                  <a:lnTo>
                    <a:pt x="2262212" y="359638"/>
                  </a:lnTo>
                  <a:lnTo>
                    <a:pt x="2256482" y="364335"/>
                  </a:lnTo>
                  <a:lnTo>
                    <a:pt x="2253351" y="369606"/>
                  </a:lnTo>
                  <a:lnTo>
                    <a:pt x="2253111" y="376028"/>
                  </a:lnTo>
                  <a:lnTo>
                    <a:pt x="2256053" y="384174"/>
                  </a:lnTo>
                  <a:lnTo>
                    <a:pt x="2261637" y="390739"/>
                  </a:lnTo>
                  <a:lnTo>
                    <a:pt x="2268378" y="392990"/>
                  </a:lnTo>
                  <a:lnTo>
                    <a:pt x="2275120" y="392367"/>
                  </a:lnTo>
                  <a:lnTo>
                    <a:pt x="2280704" y="390309"/>
                  </a:lnTo>
                  <a:lnTo>
                    <a:pt x="2286874" y="385180"/>
                  </a:lnTo>
                  <a:lnTo>
                    <a:pt x="2290729" y="379188"/>
                  </a:lnTo>
                  <a:lnTo>
                    <a:pt x="2291114" y="372622"/>
                  </a:lnTo>
                  <a:lnTo>
                    <a:pt x="2286876" y="365772"/>
                  </a:lnTo>
                  <a:lnTo>
                    <a:pt x="2282253" y="361162"/>
                  </a:lnTo>
                  <a:lnTo>
                    <a:pt x="2277630" y="358101"/>
                  </a:lnTo>
                  <a:lnTo>
                    <a:pt x="2269147" y="355803"/>
                  </a:lnTo>
                  <a:close/>
                </a:path>
                <a:path w="2485390" h="1061720" extrusionOk="0">
                  <a:moveTo>
                    <a:pt x="2108860" y="355803"/>
                  </a:moveTo>
                  <a:lnTo>
                    <a:pt x="2104999" y="356565"/>
                  </a:lnTo>
                  <a:lnTo>
                    <a:pt x="2101913" y="359638"/>
                  </a:lnTo>
                  <a:lnTo>
                    <a:pt x="2096184" y="364335"/>
                  </a:lnTo>
                  <a:lnTo>
                    <a:pt x="2093056" y="369606"/>
                  </a:lnTo>
                  <a:lnTo>
                    <a:pt x="2092817" y="376028"/>
                  </a:lnTo>
                  <a:lnTo>
                    <a:pt x="2095754" y="384174"/>
                  </a:lnTo>
                  <a:lnTo>
                    <a:pt x="2101338" y="390739"/>
                  </a:lnTo>
                  <a:lnTo>
                    <a:pt x="2108080" y="392990"/>
                  </a:lnTo>
                  <a:lnTo>
                    <a:pt x="2114826" y="392367"/>
                  </a:lnTo>
                  <a:lnTo>
                    <a:pt x="2120417" y="390309"/>
                  </a:lnTo>
                  <a:lnTo>
                    <a:pt x="2125278" y="386471"/>
                  </a:lnTo>
                  <a:lnTo>
                    <a:pt x="2129274" y="380336"/>
                  </a:lnTo>
                  <a:lnTo>
                    <a:pt x="2130381" y="373053"/>
                  </a:lnTo>
                  <a:lnTo>
                    <a:pt x="2126576" y="365772"/>
                  </a:lnTo>
                  <a:lnTo>
                    <a:pt x="2121954" y="361162"/>
                  </a:lnTo>
                  <a:lnTo>
                    <a:pt x="2117331" y="358101"/>
                  </a:lnTo>
                  <a:lnTo>
                    <a:pt x="2108860" y="355803"/>
                  </a:lnTo>
                  <a:close/>
                </a:path>
                <a:path w="2485390" h="1061720" extrusionOk="0">
                  <a:moveTo>
                    <a:pt x="1091615" y="340461"/>
                  </a:moveTo>
                  <a:lnTo>
                    <a:pt x="1087755" y="341236"/>
                  </a:lnTo>
                  <a:lnTo>
                    <a:pt x="1084681" y="344296"/>
                  </a:lnTo>
                  <a:lnTo>
                    <a:pt x="1078950" y="348993"/>
                  </a:lnTo>
                  <a:lnTo>
                    <a:pt x="1075818" y="354264"/>
                  </a:lnTo>
                  <a:lnTo>
                    <a:pt x="1075575" y="360686"/>
                  </a:lnTo>
                  <a:lnTo>
                    <a:pt x="1078509" y="368833"/>
                  </a:lnTo>
                  <a:lnTo>
                    <a:pt x="1084100" y="375399"/>
                  </a:lnTo>
                  <a:lnTo>
                    <a:pt x="1090845" y="377653"/>
                  </a:lnTo>
                  <a:lnTo>
                    <a:pt x="1097588" y="377030"/>
                  </a:lnTo>
                  <a:lnTo>
                    <a:pt x="1103172" y="374967"/>
                  </a:lnTo>
                  <a:lnTo>
                    <a:pt x="1108035" y="371137"/>
                  </a:lnTo>
                  <a:lnTo>
                    <a:pt x="1112034" y="365004"/>
                  </a:lnTo>
                  <a:lnTo>
                    <a:pt x="1113141" y="357718"/>
                  </a:lnTo>
                  <a:lnTo>
                    <a:pt x="1109332" y="350431"/>
                  </a:lnTo>
                  <a:lnTo>
                    <a:pt x="1104709" y="345833"/>
                  </a:lnTo>
                  <a:lnTo>
                    <a:pt x="1100086" y="342760"/>
                  </a:lnTo>
                  <a:lnTo>
                    <a:pt x="1091615" y="340461"/>
                  </a:lnTo>
                  <a:close/>
                </a:path>
                <a:path w="2485390" h="1061720" extrusionOk="0">
                  <a:moveTo>
                    <a:pt x="1809851" y="334327"/>
                  </a:moveTo>
                  <a:lnTo>
                    <a:pt x="1805990" y="335102"/>
                  </a:lnTo>
                  <a:lnTo>
                    <a:pt x="1802917" y="338162"/>
                  </a:lnTo>
                  <a:lnTo>
                    <a:pt x="1797186" y="342859"/>
                  </a:lnTo>
                  <a:lnTo>
                    <a:pt x="1794054" y="348130"/>
                  </a:lnTo>
                  <a:lnTo>
                    <a:pt x="1793810" y="354552"/>
                  </a:lnTo>
                  <a:lnTo>
                    <a:pt x="1796745" y="362699"/>
                  </a:lnTo>
                  <a:lnTo>
                    <a:pt x="1802336" y="369265"/>
                  </a:lnTo>
                  <a:lnTo>
                    <a:pt x="1809081" y="371519"/>
                  </a:lnTo>
                  <a:lnTo>
                    <a:pt x="1815824" y="370896"/>
                  </a:lnTo>
                  <a:lnTo>
                    <a:pt x="1821408" y="368833"/>
                  </a:lnTo>
                  <a:lnTo>
                    <a:pt x="1826271" y="365003"/>
                  </a:lnTo>
                  <a:lnTo>
                    <a:pt x="1830270" y="358870"/>
                  </a:lnTo>
                  <a:lnTo>
                    <a:pt x="1831377" y="351584"/>
                  </a:lnTo>
                  <a:lnTo>
                    <a:pt x="1827568" y="344296"/>
                  </a:lnTo>
                  <a:lnTo>
                    <a:pt x="1822945" y="339699"/>
                  </a:lnTo>
                  <a:lnTo>
                    <a:pt x="1818322" y="336626"/>
                  </a:lnTo>
                  <a:lnTo>
                    <a:pt x="1809851" y="334327"/>
                  </a:lnTo>
                  <a:close/>
                </a:path>
                <a:path w="2485390" h="1061720" extrusionOk="0">
                  <a:moveTo>
                    <a:pt x="1902320" y="331266"/>
                  </a:moveTo>
                  <a:lnTo>
                    <a:pt x="1898472" y="332028"/>
                  </a:lnTo>
                  <a:lnTo>
                    <a:pt x="1895386" y="335102"/>
                  </a:lnTo>
                  <a:lnTo>
                    <a:pt x="1889655" y="338502"/>
                  </a:lnTo>
                  <a:lnTo>
                    <a:pt x="1886524" y="343917"/>
                  </a:lnTo>
                  <a:lnTo>
                    <a:pt x="1886284" y="351059"/>
                  </a:lnTo>
                  <a:lnTo>
                    <a:pt x="1889226" y="359638"/>
                  </a:lnTo>
                  <a:lnTo>
                    <a:pt x="1894810" y="366203"/>
                  </a:lnTo>
                  <a:lnTo>
                    <a:pt x="1901553" y="368453"/>
                  </a:lnTo>
                  <a:lnTo>
                    <a:pt x="1908298" y="367830"/>
                  </a:lnTo>
                  <a:lnTo>
                    <a:pt x="1913889" y="365772"/>
                  </a:lnTo>
                  <a:lnTo>
                    <a:pt x="1920053" y="360644"/>
                  </a:lnTo>
                  <a:lnTo>
                    <a:pt x="1923903" y="354652"/>
                  </a:lnTo>
                  <a:lnTo>
                    <a:pt x="1924287" y="348086"/>
                  </a:lnTo>
                  <a:lnTo>
                    <a:pt x="1920049" y="341236"/>
                  </a:lnTo>
                  <a:lnTo>
                    <a:pt x="1915426" y="336626"/>
                  </a:lnTo>
                  <a:lnTo>
                    <a:pt x="1910803" y="333565"/>
                  </a:lnTo>
                  <a:lnTo>
                    <a:pt x="1902320" y="331266"/>
                  </a:lnTo>
                  <a:close/>
                </a:path>
                <a:path w="2485390" h="1061720" extrusionOk="0">
                  <a:moveTo>
                    <a:pt x="1279652" y="328193"/>
                  </a:moveTo>
                  <a:lnTo>
                    <a:pt x="1275791" y="328968"/>
                  </a:lnTo>
                  <a:lnTo>
                    <a:pt x="1272717" y="332028"/>
                  </a:lnTo>
                  <a:lnTo>
                    <a:pt x="1266986" y="335003"/>
                  </a:lnTo>
                  <a:lnTo>
                    <a:pt x="1263854" y="339701"/>
                  </a:lnTo>
                  <a:lnTo>
                    <a:pt x="1263611" y="346696"/>
                  </a:lnTo>
                  <a:lnTo>
                    <a:pt x="1266545" y="356565"/>
                  </a:lnTo>
                  <a:lnTo>
                    <a:pt x="1272136" y="363131"/>
                  </a:lnTo>
                  <a:lnTo>
                    <a:pt x="1278882" y="365385"/>
                  </a:lnTo>
                  <a:lnTo>
                    <a:pt x="1285624" y="364762"/>
                  </a:lnTo>
                  <a:lnTo>
                    <a:pt x="1291209" y="362699"/>
                  </a:lnTo>
                  <a:lnTo>
                    <a:pt x="1296071" y="358869"/>
                  </a:lnTo>
                  <a:lnTo>
                    <a:pt x="1300070" y="352736"/>
                  </a:lnTo>
                  <a:lnTo>
                    <a:pt x="1301178" y="345450"/>
                  </a:lnTo>
                  <a:lnTo>
                    <a:pt x="1297368" y="338162"/>
                  </a:lnTo>
                  <a:lnTo>
                    <a:pt x="1292745" y="333565"/>
                  </a:lnTo>
                  <a:lnTo>
                    <a:pt x="1288122" y="330492"/>
                  </a:lnTo>
                  <a:lnTo>
                    <a:pt x="1279652" y="328193"/>
                  </a:lnTo>
                  <a:close/>
                </a:path>
                <a:path w="2485390" h="1061720" extrusionOk="0">
                  <a:moveTo>
                    <a:pt x="872756" y="322059"/>
                  </a:moveTo>
                  <a:lnTo>
                    <a:pt x="868895" y="322821"/>
                  </a:lnTo>
                  <a:lnTo>
                    <a:pt x="865822" y="325894"/>
                  </a:lnTo>
                  <a:lnTo>
                    <a:pt x="860086" y="329299"/>
                  </a:lnTo>
                  <a:lnTo>
                    <a:pt x="856954" y="334714"/>
                  </a:lnTo>
                  <a:lnTo>
                    <a:pt x="856714" y="341853"/>
                  </a:lnTo>
                  <a:lnTo>
                    <a:pt x="859650" y="350431"/>
                  </a:lnTo>
                  <a:lnTo>
                    <a:pt x="865239" y="356997"/>
                  </a:lnTo>
                  <a:lnTo>
                    <a:pt x="871982" y="359251"/>
                  </a:lnTo>
                  <a:lnTo>
                    <a:pt x="878724" y="358628"/>
                  </a:lnTo>
                  <a:lnTo>
                    <a:pt x="884313" y="356565"/>
                  </a:lnTo>
                  <a:lnTo>
                    <a:pt x="889174" y="352734"/>
                  </a:lnTo>
                  <a:lnTo>
                    <a:pt x="893170" y="346602"/>
                  </a:lnTo>
                  <a:lnTo>
                    <a:pt x="894277" y="339316"/>
                  </a:lnTo>
                  <a:lnTo>
                    <a:pt x="890473" y="332028"/>
                  </a:lnTo>
                  <a:lnTo>
                    <a:pt x="885850" y="327431"/>
                  </a:lnTo>
                  <a:lnTo>
                    <a:pt x="881227" y="324357"/>
                  </a:lnTo>
                  <a:lnTo>
                    <a:pt x="872756" y="322059"/>
                  </a:lnTo>
                  <a:close/>
                </a:path>
                <a:path w="2485390" h="1061720" extrusionOk="0">
                  <a:moveTo>
                    <a:pt x="1476933" y="318998"/>
                  </a:moveTo>
                  <a:lnTo>
                    <a:pt x="1473085" y="319760"/>
                  </a:lnTo>
                  <a:lnTo>
                    <a:pt x="1469999" y="322821"/>
                  </a:lnTo>
                  <a:lnTo>
                    <a:pt x="1464268" y="325796"/>
                  </a:lnTo>
                  <a:lnTo>
                    <a:pt x="1461136" y="330495"/>
                  </a:lnTo>
                  <a:lnTo>
                    <a:pt x="1460893" y="337494"/>
                  </a:lnTo>
                  <a:lnTo>
                    <a:pt x="1463827" y="347370"/>
                  </a:lnTo>
                  <a:lnTo>
                    <a:pt x="1469418" y="353934"/>
                  </a:lnTo>
                  <a:lnTo>
                    <a:pt x="1476163" y="356185"/>
                  </a:lnTo>
                  <a:lnTo>
                    <a:pt x="1482906" y="355562"/>
                  </a:lnTo>
                  <a:lnTo>
                    <a:pt x="1488490" y="353504"/>
                  </a:lnTo>
                  <a:lnTo>
                    <a:pt x="1494655" y="348375"/>
                  </a:lnTo>
                  <a:lnTo>
                    <a:pt x="1498511" y="342384"/>
                  </a:lnTo>
                  <a:lnTo>
                    <a:pt x="1498899" y="335818"/>
                  </a:lnTo>
                  <a:lnTo>
                    <a:pt x="1494663" y="328968"/>
                  </a:lnTo>
                  <a:lnTo>
                    <a:pt x="1490040" y="324357"/>
                  </a:lnTo>
                  <a:lnTo>
                    <a:pt x="1485404" y="321297"/>
                  </a:lnTo>
                  <a:lnTo>
                    <a:pt x="1476933" y="318998"/>
                  </a:lnTo>
                  <a:close/>
                </a:path>
                <a:path w="2485390" h="1061720" extrusionOk="0">
                  <a:moveTo>
                    <a:pt x="1723542" y="312864"/>
                  </a:moveTo>
                  <a:lnTo>
                    <a:pt x="1719681" y="313626"/>
                  </a:lnTo>
                  <a:lnTo>
                    <a:pt x="1716595" y="316687"/>
                  </a:lnTo>
                  <a:lnTo>
                    <a:pt x="1710866" y="319662"/>
                  </a:lnTo>
                  <a:lnTo>
                    <a:pt x="1707738" y="324361"/>
                  </a:lnTo>
                  <a:lnTo>
                    <a:pt x="1707499" y="331360"/>
                  </a:lnTo>
                  <a:lnTo>
                    <a:pt x="1710436" y="341236"/>
                  </a:lnTo>
                  <a:lnTo>
                    <a:pt x="1716020" y="347800"/>
                  </a:lnTo>
                  <a:lnTo>
                    <a:pt x="1722762" y="350051"/>
                  </a:lnTo>
                  <a:lnTo>
                    <a:pt x="1729508" y="349428"/>
                  </a:lnTo>
                  <a:lnTo>
                    <a:pt x="1735099" y="347370"/>
                  </a:lnTo>
                  <a:lnTo>
                    <a:pt x="1739960" y="343532"/>
                  </a:lnTo>
                  <a:lnTo>
                    <a:pt x="1743956" y="337396"/>
                  </a:lnTo>
                  <a:lnTo>
                    <a:pt x="1745063" y="330109"/>
                  </a:lnTo>
                  <a:lnTo>
                    <a:pt x="1741258" y="322821"/>
                  </a:lnTo>
                  <a:lnTo>
                    <a:pt x="1736636" y="318223"/>
                  </a:lnTo>
                  <a:lnTo>
                    <a:pt x="1732013" y="315163"/>
                  </a:lnTo>
                  <a:lnTo>
                    <a:pt x="1723542" y="312864"/>
                  </a:lnTo>
                  <a:close/>
                </a:path>
                <a:path w="2485390" h="1061720" extrusionOk="0">
                  <a:moveTo>
                    <a:pt x="1596377" y="299821"/>
                  </a:moveTo>
                  <a:lnTo>
                    <a:pt x="1591754" y="301358"/>
                  </a:lnTo>
                  <a:lnTo>
                    <a:pt x="1587131" y="304418"/>
                  </a:lnTo>
                  <a:lnTo>
                    <a:pt x="1583184" y="307824"/>
                  </a:lnTo>
                  <a:lnTo>
                    <a:pt x="1580970" y="313240"/>
                  </a:lnTo>
                  <a:lnTo>
                    <a:pt x="1581068" y="320383"/>
                  </a:lnTo>
                  <a:lnTo>
                    <a:pt x="1584058" y="328968"/>
                  </a:lnTo>
                  <a:lnTo>
                    <a:pt x="1589642" y="335532"/>
                  </a:lnTo>
                  <a:lnTo>
                    <a:pt x="1596383" y="337783"/>
                  </a:lnTo>
                  <a:lnTo>
                    <a:pt x="1603124" y="337160"/>
                  </a:lnTo>
                  <a:lnTo>
                    <a:pt x="1608709" y="335102"/>
                  </a:lnTo>
                  <a:lnTo>
                    <a:pt x="1614874" y="329973"/>
                  </a:lnTo>
                  <a:lnTo>
                    <a:pt x="1618729" y="323980"/>
                  </a:lnTo>
                  <a:lnTo>
                    <a:pt x="1619117" y="317410"/>
                  </a:lnTo>
                  <a:lnTo>
                    <a:pt x="1614881" y="310553"/>
                  </a:lnTo>
                  <a:lnTo>
                    <a:pt x="1610258" y="304418"/>
                  </a:lnTo>
                  <a:lnTo>
                    <a:pt x="1605635" y="301358"/>
                  </a:lnTo>
                  <a:lnTo>
                    <a:pt x="1596377" y="299821"/>
                  </a:lnTo>
                  <a:close/>
                </a:path>
                <a:path w="2485390" h="1061720" extrusionOk="0">
                  <a:moveTo>
                    <a:pt x="965225" y="297522"/>
                  </a:moveTo>
                  <a:lnTo>
                    <a:pt x="961377" y="298284"/>
                  </a:lnTo>
                  <a:lnTo>
                    <a:pt x="958291" y="301358"/>
                  </a:lnTo>
                  <a:lnTo>
                    <a:pt x="952560" y="306054"/>
                  </a:lnTo>
                  <a:lnTo>
                    <a:pt x="949429" y="311326"/>
                  </a:lnTo>
                  <a:lnTo>
                    <a:pt x="949190" y="317747"/>
                  </a:lnTo>
                  <a:lnTo>
                    <a:pt x="952131" y="325894"/>
                  </a:lnTo>
                  <a:lnTo>
                    <a:pt x="957715" y="332460"/>
                  </a:lnTo>
                  <a:lnTo>
                    <a:pt x="964458" y="334714"/>
                  </a:lnTo>
                  <a:lnTo>
                    <a:pt x="971203" y="334092"/>
                  </a:lnTo>
                  <a:lnTo>
                    <a:pt x="976795" y="332028"/>
                  </a:lnTo>
                  <a:lnTo>
                    <a:pt x="982958" y="326900"/>
                  </a:lnTo>
                  <a:lnTo>
                    <a:pt x="986809" y="320908"/>
                  </a:lnTo>
                  <a:lnTo>
                    <a:pt x="987192" y="314342"/>
                  </a:lnTo>
                  <a:lnTo>
                    <a:pt x="982954" y="307492"/>
                  </a:lnTo>
                  <a:lnTo>
                    <a:pt x="978331" y="302894"/>
                  </a:lnTo>
                  <a:lnTo>
                    <a:pt x="973709" y="299821"/>
                  </a:lnTo>
                  <a:lnTo>
                    <a:pt x="965225" y="297522"/>
                  </a:lnTo>
                  <a:close/>
                </a:path>
                <a:path w="2485390" h="1061720" extrusionOk="0">
                  <a:moveTo>
                    <a:pt x="1381379" y="285254"/>
                  </a:moveTo>
                  <a:lnTo>
                    <a:pt x="1377518" y="286016"/>
                  </a:lnTo>
                  <a:lnTo>
                    <a:pt x="1374432" y="289090"/>
                  </a:lnTo>
                  <a:lnTo>
                    <a:pt x="1368703" y="293786"/>
                  </a:lnTo>
                  <a:lnTo>
                    <a:pt x="1365575" y="299058"/>
                  </a:lnTo>
                  <a:lnTo>
                    <a:pt x="1365336" y="305479"/>
                  </a:lnTo>
                  <a:lnTo>
                    <a:pt x="1368272" y="313626"/>
                  </a:lnTo>
                  <a:lnTo>
                    <a:pt x="1373856" y="320191"/>
                  </a:lnTo>
                  <a:lnTo>
                    <a:pt x="1380599" y="322441"/>
                  </a:lnTo>
                  <a:lnTo>
                    <a:pt x="1387344" y="321818"/>
                  </a:lnTo>
                  <a:lnTo>
                    <a:pt x="1392936" y="319760"/>
                  </a:lnTo>
                  <a:lnTo>
                    <a:pt x="1399099" y="314631"/>
                  </a:lnTo>
                  <a:lnTo>
                    <a:pt x="1402949" y="308640"/>
                  </a:lnTo>
                  <a:lnTo>
                    <a:pt x="1403333" y="302074"/>
                  </a:lnTo>
                  <a:lnTo>
                    <a:pt x="1399095" y="295224"/>
                  </a:lnTo>
                  <a:lnTo>
                    <a:pt x="1394472" y="290626"/>
                  </a:lnTo>
                  <a:lnTo>
                    <a:pt x="1389849" y="287553"/>
                  </a:lnTo>
                  <a:lnTo>
                    <a:pt x="1381379" y="285254"/>
                  </a:lnTo>
                  <a:close/>
                </a:path>
                <a:path w="2485390" h="1061720" extrusionOk="0">
                  <a:moveTo>
                    <a:pt x="2004047" y="269913"/>
                  </a:moveTo>
                  <a:lnTo>
                    <a:pt x="2000199" y="270687"/>
                  </a:lnTo>
                  <a:lnTo>
                    <a:pt x="1997113" y="273748"/>
                  </a:lnTo>
                  <a:lnTo>
                    <a:pt x="1991382" y="276723"/>
                  </a:lnTo>
                  <a:lnTo>
                    <a:pt x="1988251" y="281420"/>
                  </a:lnTo>
                  <a:lnTo>
                    <a:pt x="1988011" y="288416"/>
                  </a:lnTo>
                  <a:lnTo>
                    <a:pt x="1990953" y="298284"/>
                  </a:lnTo>
                  <a:lnTo>
                    <a:pt x="1996537" y="304851"/>
                  </a:lnTo>
                  <a:lnTo>
                    <a:pt x="2003278" y="307105"/>
                  </a:lnTo>
                  <a:lnTo>
                    <a:pt x="2010020" y="306482"/>
                  </a:lnTo>
                  <a:lnTo>
                    <a:pt x="2015604" y="304418"/>
                  </a:lnTo>
                  <a:lnTo>
                    <a:pt x="2021774" y="299292"/>
                  </a:lnTo>
                  <a:lnTo>
                    <a:pt x="2025629" y="293303"/>
                  </a:lnTo>
                  <a:lnTo>
                    <a:pt x="2026014" y="286738"/>
                  </a:lnTo>
                  <a:lnTo>
                    <a:pt x="2021776" y="279882"/>
                  </a:lnTo>
                  <a:lnTo>
                    <a:pt x="2017153" y="275285"/>
                  </a:lnTo>
                  <a:lnTo>
                    <a:pt x="2012530" y="272224"/>
                  </a:lnTo>
                  <a:lnTo>
                    <a:pt x="2004047" y="269913"/>
                  </a:lnTo>
                  <a:close/>
                </a:path>
                <a:path w="2485390" h="1061720" extrusionOk="0">
                  <a:moveTo>
                    <a:pt x="1186395" y="269151"/>
                  </a:moveTo>
                  <a:lnTo>
                    <a:pt x="1181773" y="270687"/>
                  </a:lnTo>
                  <a:lnTo>
                    <a:pt x="1177150" y="273748"/>
                  </a:lnTo>
                  <a:lnTo>
                    <a:pt x="1173203" y="277153"/>
                  </a:lnTo>
                  <a:lnTo>
                    <a:pt x="1170989" y="282568"/>
                  </a:lnTo>
                  <a:lnTo>
                    <a:pt x="1171087" y="289707"/>
                  </a:lnTo>
                  <a:lnTo>
                    <a:pt x="1174076" y="298284"/>
                  </a:lnTo>
                  <a:lnTo>
                    <a:pt x="1179660" y="304851"/>
                  </a:lnTo>
                  <a:lnTo>
                    <a:pt x="1186402" y="307105"/>
                  </a:lnTo>
                  <a:lnTo>
                    <a:pt x="1193143" y="306482"/>
                  </a:lnTo>
                  <a:lnTo>
                    <a:pt x="1198727" y="304418"/>
                  </a:lnTo>
                  <a:lnTo>
                    <a:pt x="1204898" y="299292"/>
                  </a:lnTo>
                  <a:lnTo>
                    <a:pt x="1208752" y="293303"/>
                  </a:lnTo>
                  <a:lnTo>
                    <a:pt x="1209137" y="286738"/>
                  </a:lnTo>
                  <a:lnTo>
                    <a:pt x="1204899" y="279882"/>
                  </a:lnTo>
                  <a:lnTo>
                    <a:pt x="1200277" y="273748"/>
                  </a:lnTo>
                  <a:lnTo>
                    <a:pt x="1195654" y="270687"/>
                  </a:lnTo>
                  <a:lnTo>
                    <a:pt x="1186395" y="269151"/>
                  </a:lnTo>
                  <a:close/>
                </a:path>
                <a:path w="2485390" h="1061720" extrusionOk="0">
                  <a:moveTo>
                    <a:pt x="2195169" y="248450"/>
                  </a:moveTo>
                  <a:lnTo>
                    <a:pt x="2191308" y="249212"/>
                  </a:lnTo>
                  <a:lnTo>
                    <a:pt x="2188235" y="252285"/>
                  </a:lnTo>
                  <a:lnTo>
                    <a:pt x="2182504" y="255253"/>
                  </a:lnTo>
                  <a:lnTo>
                    <a:pt x="2179372" y="259948"/>
                  </a:lnTo>
                  <a:lnTo>
                    <a:pt x="2179128" y="266946"/>
                  </a:lnTo>
                  <a:lnTo>
                    <a:pt x="2182063" y="276821"/>
                  </a:lnTo>
                  <a:lnTo>
                    <a:pt x="2187654" y="283386"/>
                  </a:lnTo>
                  <a:lnTo>
                    <a:pt x="2194399" y="285637"/>
                  </a:lnTo>
                  <a:lnTo>
                    <a:pt x="2201142" y="285013"/>
                  </a:lnTo>
                  <a:lnTo>
                    <a:pt x="2206726" y="282955"/>
                  </a:lnTo>
                  <a:lnTo>
                    <a:pt x="2212891" y="277827"/>
                  </a:lnTo>
                  <a:lnTo>
                    <a:pt x="2216745" y="271835"/>
                  </a:lnTo>
                  <a:lnTo>
                    <a:pt x="2217129" y="265269"/>
                  </a:lnTo>
                  <a:lnTo>
                    <a:pt x="2212886" y="258419"/>
                  </a:lnTo>
                  <a:lnTo>
                    <a:pt x="2208263" y="253809"/>
                  </a:lnTo>
                  <a:lnTo>
                    <a:pt x="2203640" y="250748"/>
                  </a:lnTo>
                  <a:lnTo>
                    <a:pt x="2195169" y="248450"/>
                  </a:lnTo>
                  <a:close/>
                </a:path>
                <a:path w="2485390" h="1061720" extrusionOk="0">
                  <a:moveTo>
                    <a:pt x="2099602" y="242315"/>
                  </a:moveTo>
                  <a:lnTo>
                    <a:pt x="2095754" y="243077"/>
                  </a:lnTo>
                  <a:lnTo>
                    <a:pt x="2092667" y="246151"/>
                  </a:lnTo>
                  <a:lnTo>
                    <a:pt x="2086937" y="249119"/>
                  </a:lnTo>
                  <a:lnTo>
                    <a:pt x="2083806" y="253814"/>
                  </a:lnTo>
                  <a:lnTo>
                    <a:pt x="2083566" y="260812"/>
                  </a:lnTo>
                  <a:lnTo>
                    <a:pt x="2086508" y="270687"/>
                  </a:lnTo>
                  <a:lnTo>
                    <a:pt x="2092092" y="277252"/>
                  </a:lnTo>
                  <a:lnTo>
                    <a:pt x="2098835" y="279503"/>
                  </a:lnTo>
                  <a:lnTo>
                    <a:pt x="2105580" y="278879"/>
                  </a:lnTo>
                  <a:lnTo>
                    <a:pt x="2111171" y="276821"/>
                  </a:lnTo>
                  <a:lnTo>
                    <a:pt x="2117334" y="271693"/>
                  </a:lnTo>
                  <a:lnTo>
                    <a:pt x="2121185" y="265701"/>
                  </a:lnTo>
                  <a:lnTo>
                    <a:pt x="2121569" y="259135"/>
                  </a:lnTo>
                  <a:lnTo>
                    <a:pt x="2117331" y="252285"/>
                  </a:lnTo>
                  <a:lnTo>
                    <a:pt x="2112708" y="247675"/>
                  </a:lnTo>
                  <a:lnTo>
                    <a:pt x="2108085" y="244614"/>
                  </a:lnTo>
                  <a:lnTo>
                    <a:pt x="2099602" y="242315"/>
                  </a:lnTo>
                  <a:close/>
                </a:path>
                <a:path w="2485390" h="1061720" extrusionOk="0">
                  <a:moveTo>
                    <a:pt x="1523174" y="223913"/>
                  </a:moveTo>
                  <a:lnTo>
                    <a:pt x="1519313" y="224675"/>
                  </a:lnTo>
                  <a:lnTo>
                    <a:pt x="1516240" y="227749"/>
                  </a:lnTo>
                  <a:lnTo>
                    <a:pt x="1510503" y="230716"/>
                  </a:lnTo>
                  <a:lnTo>
                    <a:pt x="1507372" y="235411"/>
                  </a:lnTo>
                  <a:lnTo>
                    <a:pt x="1507132" y="242409"/>
                  </a:lnTo>
                  <a:lnTo>
                    <a:pt x="1510068" y="252285"/>
                  </a:lnTo>
                  <a:lnTo>
                    <a:pt x="1515659" y="258850"/>
                  </a:lnTo>
                  <a:lnTo>
                    <a:pt x="1522404" y="261100"/>
                  </a:lnTo>
                  <a:lnTo>
                    <a:pt x="1529147" y="260477"/>
                  </a:lnTo>
                  <a:lnTo>
                    <a:pt x="1534731" y="258419"/>
                  </a:lnTo>
                  <a:lnTo>
                    <a:pt x="1540896" y="253290"/>
                  </a:lnTo>
                  <a:lnTo>
                    <a:pt x="1544750" y="247299"/>
                  </a:lnTo>
                  <a:lnTo>
                    <a:pt x="1545134" y="240733"/>
                  </a:lnTo>
                  <a:lnTo>
                    <a:pt x="1540891" y="233883"/>
                  </a:lnTo>
                  <a:lnTo>
                    <a:pt x="1536268" y="229273"/>
                  </a:lnTo>
                  <a:lnTo>
                    <a:pt x="1531645" y="226212"/>
                  </a:lnTo>
                  <a:lnTo>
                    <a:pt x="1523174" y="223913"/>
                  </a:lnTo>
                  <a:close/>
                </a:path>
                <a:path w="2485390" h="1061720" extrusionOk="0">
                  <a:moveTo>
                    <a:pt x="1017638" y="223913"/>
                  </a:moveTo>
                  <a:lnTo>
                    <a:pt x="1013777" y="224675"/>
                  </a:lnTo>
                  <a:lnTo>
                    <a:pt x="1010691" y="227749"/>
                  </a:lnTo>
                  <a:lnTo>
                    <a:pt x="1004962" y="232445"/>
                  </a:lnTo>
                  <a:lnTo>
                    <a:pt x="1001834" y="237717"/>
                  </a:lnTo>
                  <a:lnTo>
                    <a:pt x="1001595" y="244138"/>
                  </a:lnTo>
                  <a:lnTo>
                    <a:pt x="1004531" y="252285"/>
                  </a:lnTo>
                  <a:lnTo>
                    <a:pt x="1010116" y="258850"/>
                  </a:lnTo>
                  <a:lnTo>
                    <a:pt x="1016858" y="261100"/>
                  </a:lnTo>
                  <a:lnTo>
                    <a:pt x="1023603" y="260477"/>
                  </a:lnTo>
                  <a:lnTo>
                    <a:pt x="1029195" y="258419"/>
                  </a:lnTo>
                  <a:lnTo>
                    <a:pt x="1034056" y="254582"/>
                  </a:lnTo>
                  <a:lnTo>
                    <a:pt x="1038051" y="248446"/>
                  </a:lnTo>
                  <a:lnTo>
                    <a:pt x="1039159" y="241163"/>
                  </a:lnTo>
                  <a:lnTo>
                    <a:pt x="1035354" y="233883"/>
                  </a:lnTo>
                  <a:lnTo>
                    <a:pt x="1030732" y="229273"/>
                  </a:lnTo>
                  <a:lnTo>
                    <a:pt x="1026109" y="226212"/>
                  </a:lnTo>
                  <a:lnTo>
                    <a:pt x="1017638" y="223913"/>
                  </a:lnTo>
                  <a:close/>
                </a:path>
                <a:path w="2485390" h="1061720" extrusionOk="0">
                  <a:moveTo>
                    <a:pt x="1313561" y="211645"/>
                  </a:moveTo>
                  <a:lnTo>
                    <a:pt x="1309700" y="212407"/>
                  </a:lnTo>
                  <a:lnTo>
                    <a:pt x="1306626" y="215480"/>
                  </a:lnTo>
                  <a:lnTo>
                    <a:pt x="1299593" y="218880"/>
                  </a:lnTo>
                  <a:lnTo>
                    <a:pt x="1296606" y="224296"/>
                  </a:lnTo>
                  <a:lnTo>
                    <a:pt x="1297086" y="231438"/>
                  </a:lnTo>
                  <a:lnTo>
                    <a:pt x="1300454" y="240017"/>
                  </a:lnTo>
                  <a:lnTo>
                    <a:pt x="1306044" y="246581"/>
                  </a:lnTo>
                  <a:lnTo>
                    <a:pt x="1312786" y="248832"/>
                  </a:lnTo>
                  <a:lnTo>
                    <a:pt x="1319528" y="248209"/>
                  </a:lnTo>
                  <a:lnTo>
                    <a:pt x="1325118" y="246151"/>
                  </a:lnTo>
                  <a:lnTo>
                    <a:pt x="1329980" y="242314"/>
                  </a:lnTo>
                  <a:lnTo>
                    <a:pt x="1333979" y="236178"/>
                  </a:lnTo>
                  <a:lnTo>
                    <a:pt x="1335087" y="228895"/>
                  </a:lnTo>
                  <a:lnTo>
                    <a:pt x="1331277" y="221614"/>
                  </a:lnTo>
                  <a:lnTo>
                    <a:pt x="1326654" y="217004"/>
                  </a:lnTo>
                  <a:lnTo>
                    <a:pt x="1322031" y="213944"/>
                  </a:lnTo>
                  <a:lnTo>
                    <a:pt x="1313561" y="211645"/>
                  </a:lnTo>
                  <a:close/>
                </a:path>
                <a:path w="2485390" h="1061720" extrusionOk="0">
                  <a:moveTo>
                    <a:pt x="1904631" y="208572"/>
                  </a:moveTo>
                  <a:lnTo>
                    <a:pt x="1900008" y="209346"/>
                  </a:lnTo>
                  <a:lnTo>
                    <a:pt x="1895386" y="212407"/>
                  </a:lnTo>
                  <a:lnTo>
                    <a:pt x="1891439" y="217151"/>
                  </a:lnTo>
                  <a:lnTo>
                    <a:pt x="1889225" y="222759"/>
                  </a:lnTo>
                  <a:lnTo>
                    <a:pt x="1889322" y="230093"/>
                  </a:lnTo>
                  <a:lnTo>
                    <a:pt x="1892312" y="240017"/>
                  </a:lnTo>
                  <a:lnTo>
                    <a:pt x="1897896" y="246581"/>
                  </a:lnTo>
                  <a:lnTo>
                    <a:pt x="1904638" y="248832"/>
                  </a:lnTo>
                  <a:lnTo>
                    <a:pt x="1911379" y="248209"/>
                  </a:lnTo>
                  <a:lnTo>
                    <a:pt x="1916963" y="246151"/>
                  </a:lnTo>
                  <a:lnTo>
                    <a:pt x="1923133" y="241022"/>
                  </a:lnTo>
                  <a:lnTo>
                    <a:pt x="1926988" y="235030"/>
                  </a:lnTo>
                  <a:lnTo>
                    <a:pt x="1927373" y="228465"/>
                  </a:lnTo>
                  <a:lnTo>
                    <a:pt x="1923135" y="221614"/>
                  </a:lnTo>
                  <a:lnTo>
                    <a:pt x="1918512" y="215480"/>
                  </a:lnTo>
                  <a:lnTo>
                    <a:pt x="1913889" y="211645"/>
                  </a:lnTo>
                  <a:lnTo>
                    <a:pt x="1904631" y="208572"/>
                  </a:lnTo>
                  <a:close/>
                </a:path>
                <a:path w="2485390" h="1061720" extrusionOk="0">
                  <a:moveTo>
                    <a:pt x="1677301" y="208572"/>
                  </a:moveTo>
                  <a:lnTo>
                    <a:pt x="1673440" y="209346"/>
                  </a:lnTo>
                  <a:lnTo>
                    <a:pt x="1670367" y="212407"/>
                  </a:lnTo>
                  <a:lnTo>
                    <a:pt x="1662852" y="217103"/>
                  </a:lnTo>
                  <a:lnTo>
                    <a:pt x="1658804" y="222375"/>
                  </a:lnTo>
                  <a:lnTo>
                    <a:pt x="1658223" y="228797"/>
                  </a:lnTo>
                  <a:lnTo>
                    <a:pt x="1661109" y="236943"/>
                  </a:lnTo>
                  <a:lnTo>
                    <a:pt x="1666748" y="245237"/>
                  </a:lnTo>
                  <a:lnTo>
                    <a:pt x="1673831" y="248064"/>
                  </a:lnTo>
                  <a:lnTo>
                    <a:pt x="1681490" y="246864"/>
                  </a:lnTo>
                  <a:lnTo>
                    <a:pt x="1688858" y="243077"/>
                  </a:lnTo>
                  <a:lnTo>
                    <a:pt x="1695023" y="237951"/>
                  </a:lnTo>
                  <a:lnTo>
                    <a:pt x="1698877" y="231962"/>
                  </a:lnTo>
                  <a:lnTo>
                    <a:pt x="1699261" y="225397"/>
                  </a:lnTo>
                  <a:lnTo>
                    <a:pt x="1695018" y="218541"/>
                  </a:lnTo>
                  <a:lnTo>
                    <a:pt x="1690395" y="213944"/>
                  </a:lnTo>
                  <a:lnTo>
                    <a:pt x="1685772" y="210870"/>
                  </a:lnTo>
                  <a:lnTo>
                    <a:pt x="1677301" y="208572"/>
                  </a:lnTo>
                  <a:close/>
                </a:path>
                <a:path w="2485390" h="1061720" extrusionOk="0">
                  <a:moveTo>
                    <a:pt x="1791347" y="202437"/>
                  </a:moveTo>
                  <a:lnTo>
                    <a:pt x="1787499" y="203212"/>
                  </a:lnTo>
                  <a:lnTo>
                    <a:pt x="1784413" y="206273"/>
                  </a:lnTo>
                  <a:lnTo>
                    <a:pt x="1778682" y="210969"/>
                  </a:lnTo>
                  <a:lnTo>
                    <a:pt x="1775552" y="216241"/>
                  </a:lnTo>
                  <a:lnTo>
                    <a:pt x="1775312" y="222662"/>
                  </a:lnTo>
                  <a:lnTo>
                    <a:pt x="1778254" y="230809"/>
                  </a:lnTo>
                  <a:lnTo>
                    <a:pt x="1783838" y="237806"/>
                  </a:lnTo>
                  <a:lnTo>
                    <a:pt x="1790580" y="240777"/>
                  </a:lnTo>
                  <a:lnTo>
                    <a:pt x="1797326" y="240298"/>
                  </a:lnTo>
                  <a:lnTo>
                    <a:pt x="1802917" y="236943"/>
                  </a:lnTo>
                  <a:lnTo>
                    <a:pt x="1809080" y="231817"/>
                  </a:lnTo>
                  <a:lnTo>
                    <a:pt x="1812931" y="225828"/>
                  </a:lnTo>
                  <a:lnTo>
                    <a:pt x="1813315" y="219263"/>
                  </a:lnTo>
                  <a:lnTo>
                    <a:pt x="1809076" y="212407"/>
                  </a:lnTo>
                  <a:lnTo>
                    <a:pt x="1804454" y="207810"/>
                  </a:lnTo>
                  <a:lnTo>
                    <a:pt x="1799831" y="204736"/>
                  </a:lnTo>
                  <a:lnTo>
                    <a:pt x="1791347" y="202437"/>
                  </a:lnTo>
                  <a:close/>
                </a:path>
                <a:path w="2485390" h="1061720" extrusionOk="0">
                  <a:moveTo>
                    <a:pt x="1100861" y="199377"/>
                  </a:moveTo>
                  <a:lnTo>
                    <a:pt x="1097013" y="200139"/>
                  </a:lnTo>
                  <a:lnTo>
                    <a:pt x="1093927" y="203199"/>
                  </a:lnTo>
                  <a:lnTo>
                    <a:pt x="1088196" y="206607"/>
                  </a:lnTo>
                  <a:lnTo>
                    <a:pt x="1085064" y="212026"/>
                  </a:lnTo>
                  <a:lnTo>
                    <a:pt x="1084820" y="219169"/>
                  </a:lnTo>
                  <a:lnTo>
                    <a:pt x="1087755" y="227749"/>
                  </a:lnTo>
                  <a:lnTo>
                    <a:pt x="1093346" y="234313"/>
                  </a:lnTo>
                  <a:lnTo>
                    <a:pt x="1100091" y="236564"/>
                  </a:lnTo>
                  <a:lnTo>
                    <a:pt x="1106834" y="235941"/>
                  </a:lnTo>
                  <a:lnTo>
                    <a:pt x="1112418" y="233883"/>
                  </a:lnTo>
                  <a:lnTo>
                    <a:pt x="1118583" y="228754"/>
                  </a:lnTo>
                  <a:lnTo>
                    <a:pt x="1122438" y="222761"/>
                  </a:lnTo>
                  <a:lnTo>
                    <a:pt x="1122826" y="216191"/>
                  </a:lnTo>
                  <a:lnTo>
                    <a:pt x="1118590" y="209334"/>
                  </a:lnTo>
                  <a:lnTo>
                    <a:pt x="1113967" y="204736"/>
                  </a:lnTo>
                  <a:lnTo>
                    <a:pt x="1109345" y="201675"/>
                  </a:lnTo>
                  <a:lnTo>
                    <a:pt x="1100861" y="199377"/>
                  </a:lnTo>
                  <a:close/>
                </a:path>
                <a:path w="2485390" h="1061720" extrusionOk="0">
                  <a:moveTo>
                    <a:pt x="1412201" y="162559"/>
                  </a:moveTo>
                  <a:lnTo>
                    <a:pt x="1408341" y="163334"/>
                  </a:lnTo>
                  <a:lnTo>
                    <a:pt x="1405267" y="166395"/>
                  </a:lnTo>
                  <a:lnTo>
                    <a:pt x="1399536" y="171092"/>
                  </a:lnTo>
                  <a:lnTo>
                    <a:pt x="1396404" y="176364"/>
                  </a:lnTo>
                  <a:lnTo>
                    <a:pt x="1396161" y="182790"/>
                  </a:lnTo>
                  <a:lnTo>
                    <a:pt x="1399095" y="190944"/>
                  </a:lnTo>
                  <a:lnTo>
                    <a:pt x="1404686" y="197509"/>
                  </a:lnTo>
                  <a:lnTo>
                    <a:pt x="1411431" y="199759"/>
                  </a:lnTo>
                  <a:lnTo>
                    <a:pt x="1418174" y="199136"/>
                  </a:lnTo>
                  <a:lnTo>
                    <a:pt x="1423758" y="197078"/>
                  </a:lnTo>
                  <a:lnTo>
                    <a:pt x="1429923" y="191949"/>
                  </a:lnTo>
                  <a:lnTo>
                    <a:pt x="1433777" y="185956"/>
                  </a:lnTo>
                  <a:lnTo>
                    <a:pt x="1434161" y="179387"/>
                  </a:lnTo>
                  <a:lnTo>
                    <a:pt x="1429918" y="172529"/>
                  </a:lnTo>
                  <a:lnTo>
                    <a:pt x="1425295" y="167932"/>
                  </a:lnTo>
                  <a:lnTo>
                    <a:pt x="1420672" y="164871"/>
                  </a:lnTo>
                  <a:lnTo>
                    <a:pt x="1412201" y="162559"/>
                  </a:lnTo>
                  <a:close/>
                </a:path>
                <a:path w="2485390" h="1061720" extrusionOk="0">
                  <a:moveTo>
                    <a:pt x="1991715" y="141096"/>
                  </a:moveTo>
                  <a:lnTo>
                    <a:pt x="1987867" y="141858"/>
                  </a:lnTo>
                  <a:lnTo>
                    <a:pt x="1984781" y="144932"/>
                  </a:lnTo>
                  <a:lnTo>
                    <a:pt x="1979050" y="149676"/>
                  </a:lnTo>
                  <a:lnTo>
                    <a:pt x="1975919" y="155282"/>
                  </a:lnTo>
                  <a:lnTo>
                    <a:pt x="1975680" y="162613"/>
                  </a:lnTo>
                  <a:lnTo>
                    <a:pt x="1978621" y="172529"/>
                  </a:lnTo>
                  <a:lnTo>
                    <a:pt x="1984206" y="179047"/>
                  </a:lnTo>
                  <a:lnTo>
                    <a:pt x="1990948" y="180967"/>
                  </a:lnTo>
                  <a:lnTo>
                    <a:pt x="1997693" y="179435"/>
                  </a:lnTo>
                  <a:lnTo>
                    <a:pt x="2003285" y="175602"/>
                  </a:lnTo>
                  <a:lnTo>
                    <a:pt x="2009448" y="170474"/>
                  </a:lnTo>
                  <a:lnTo>
                    <a:pt x="2013299" y="164482"/>
                  </a:lnTo>
                  <a:lnTo>
                    <a:pt x="2013683" y="157916"/>
                  </a:lnTo>
                  <a:lnTo>
                    <a:pt x="2009444" y="151066"/>
                  </a:lnTo>
                  <a:lnTo>
                    <a:pt x="2004822" y="146469"/>
                  </a:lnTo>
                  <a:lnTo>
                    <a:pt x="2000199" y="143395"/>
                  </a:lnTo>
                  <a:lnTo>
                    <a:pt x="1991715" y="141096"/>
                  </a:lnTo>
                  <a:close/>
                </a:path>
                <a:path w="2485390" h="1061720" extrusionOk="0">
                  <a:moveTo>
                    <a:pt x="1248829" y="131889"/>
                  </a:moveTo>
                  <a:lnTo>
                    <a:pt x="1244968" y="132664"/>
                  </a:lnTo>
                  <a:lnTo>
                    <a:pt x="1241882" y="135724"/>
                  </a:lnTo>
                  <a:lnTo>
                    <a:pt x="1236153" y="138699"/>
                  </a:lnTo>
                  <a:lnTo>
                    <a:pt x="1233025" y="143397"/>
                  </a:lnTo>
                  <a:lnTo>
                    <a:pt x="1232786" y="150392"/>
                  </a:lnTo>
                  <a:lnTo>
                    <a:pt x="1235722" y="160261"/>
                  </a:lnTo>
                  <a:lnTo>
                    <a:pt x="1241306" y="166827"/>
                  </a:lnTo>
                  <a:lnTo>
                    <a:pt x="1248049" y="169081"/>
                  </a:lnTo>
                  <a:lnTo>
                    <a:pt x="1254794" y="168458"/>
                  </a:lnTo>
                  <a:lnTo>
                    <a:pt x="1260386" y="166395"/>
                  </a:lnTo>
                  <a:lnTo>
                    <a:pt x="1266549" y="161268"/>
                  </a:lnTo>
                  <a:lnTo>
                    <a:pt x="1270400" y="155279"/>
                  </a:lnTo>
                  <a:lnTo>
                    <a:pt x="1270783" y="148714"/>
                  </a:lnTo>
                  <a:lnTo>
                    <a:pt x="1266545" y="141858"/>
                  </a:lnTo>
                  <a:lnTo>
                    <a:pt x="1261922" y="137261"/>
                  </a:lnTo>
                  <a:lnTo>
                    <a:pt x="1257300" y="134200"/>
                  </a:lnTo>
                  <a:lnTo>
                    <a:pt x="1248829" y="131889"/>
                  </a:lnTo>
                  <a:close/>
                </a:path>
                <a:path w="2485390" h="1061720" extrusionOk="0">
                  <a:moveTo>
                    <a:pt x="1162507" y="131889"/>
                  </a:moveTo>
                  <a:lnTo>
                    <a:pt x="1158659" y="132664"/>
                  </a:lnTo>
                  <a:lnTo>
                    <a:pt x="1155573" y="135724"/>
                  </a:lnTo>
                  <a:lnTo>
                    <a:pt x="1149842" y="140421"/>
                  </a:lnTo>
                  <a:lnTo>
                    <a:pt x="1146711" y="145692"/>
                  </a:lnTo>
                  <a:lnTo>
                    <a:pt x="1146471" y="152114"/>
                  </a:lnTo>
                  <a:lnTo>
                    <a:pt x="1149413" y="160261"/>
                  </a:lnTo>
                  <a:lnTo>
                    <a:pt x="1154997" y="166827"/>
                  </a:lnTo>
                  <a:lnTo>
                    <a:pt x="1161740" y="169081"/>
                  </a:lnTo>
                  <a:lnTo>
                    <a:pt x="1168485" y="168458"/>
                  </a:lnTo>
                  <a:lnTo>
                    <a:pt x="1174076" y="166395"/>
                  </a:lnTo>
                  <a:lnTo>
                    <a:pt x="1180239" y="161268"/>
                  </a:lnTo>
                  <a:lnTo>
                    <a:pt x="1184090" y="155279"/>
                  </a:lnTo>
                  <a:lnTo>
                    <a:pt x="1184474" y="148714"/>
                  </a:lnTo>
                  <a:lnTo>
                    <a:pt x="1180236" y="141858"/>
                  </a:lnTo>
                  <a:lnTo>
                    <a:pt x="1175613" y="137261"/>
                  </a:lnTo>
                  <a:lnTo>
                    <a:pt x="1170990" y="134200"/>
                  </a:lnTo>
                  <a:lnTo>
                    <a:pt x="1162507" y="131889"/>
                  </a:lnTo>
                  <a:close/>
                </a:path>
                <a:path w="2485390" h="1061720" extrusionOk="0">
                  <a:moveTo>
                    <a:pt x="2090356" y="128828"/>
                  </a:moveTo>
                  <a:lnTo>
                    <a:pt x="2086508" y="129590"/>
                  </a:lnTo>
                  <a:lnTo>
                    <a:pt x="2083422" y="132664"/>
                  </a:lnTo>
                  <a:lnTo>
                    <a:pt x="2077691" y="135631"/>
                  </a:lnTo>
                  <a:lnTo>
                    <a:pt x="2074560" y="140327"/>
                  </a:lnTo>
                  <a:lnTo>
                    <a:pt x="2074321" y="147324"/>
                  </a:lnTo>
                  <a:lnTo>
                    <a:pt x="2077262" y="157200"/>
                  </a:lnTo>
                  <a:lnTo>
                    <a:pt x="2082847" y="163765"/>
                  </a:lnTo>
                  <a:lnTo>
                    <a:pt x="2089589" y="166015"/>
                  </a:lnTo>
                  <a:lnTo>
                    <a:pt x="2096334" y="165392"/>
                  </a:lnTo>
                  <a:lnTo>
                    <a:pt x="2101926" y="163334"/>
                  </a:lnTo>
                  <a:lnTo>
                    <a:pt x="2108089" y="158206"/>
                  </a:lnTo>
                  <a:lnTo>
                    <a:pt x="2111940" y="152214"/>
                  </a:lnTo>
                  <a:lnTo>
                    <a:pt x="2112323" y="145648"/>
                  </a:lnTo>
                  <a:lnTo>
                    <a:pt x="2108085" y="138798"/>
                  </a:lnTo>
                  <a:lnTo>
                    <a:pt x="2103462" y="134200"/>
                  </a:lnTo>
                  <a:lnTo>
                    <a:pt x="2098840" y="131127"/>
                  </a:lnTo>
                  <a:lnTo>
                    <a:pt x="2090356" y="128828"/>
                  </a:lnTo>
                  <a:close/>
                </a:path>
                <a:path w="2485390" h="1061720" extrusionOk="0">
                  <a:moveTo>
                    <a:pt x="1513928" y="121919"/>
                  </a:moveTo>
                  <a:lnTo>
                    <a:pt x="1510068" y="123456"/>
                  </a:lnTo>
                  <a:lnTo>
                    <a:pt x="1506982" y="126530"/>
                  </a:lnTo>
                  <a:lnTo>
                    <a:pt x="1501252" y="131226"/>
                  </a:lnTo>
                  <a:lnTo>
                    <a:pt x="1498125" y="136498"/>
                  </a:lnTo>
                  <a:lnTo>
                    <a:pt x="1497886" y="142919"/>
                  </a:lnTo>
                  <a:lnTo>
                    <a:pt x="1500822" y="151066"/>
                  </a:lnTo>
                  <a:lnTo>
                    <a:pt x="1506406" y="157631"/>
                  </a:lnTo>
                  <a:lnTo>
                    <a:pt x="1513149" y="159881"/>
                  </a:lnTo>
                  <a:lnTo>
                    <a:pt x="1519894" y="159258"/>
                  </a:lnTo>
                  <a:lnTo>
                    <a:pt x="1525485" y="157200"/>
                  </a:lnTo>
                  <a:lnTo>
                    <a:pt x="1531648" y="152071"/>
                  </a:lnTo>
                  <a:lnTo>
                    <a:pt x="1535499" y="146080"/>
                  </a:lnTo>
                  <a:lnTo>
                    <a:pt x="1535883" y="139514"/>
                  </a:lnTo>
                  <a:lnTo>
                    <a:pt x="1531645" y="132664"/>
                  </a:lnTo>
                  <a:lnTo>
                    <a:pt x="1527022" y="126530"/>
                  </a:lnTo>
                  <a:lnTo>
                    <a:pt x="1522399" y="123456"/>
                  </a:lnTo>
                  <a:lnTo>
                    <a:pt x="1513928" y="121919"/>
                  </a:lnTo>
                  <a:close/>
                </a:path>
                <a:path w="2485390" h="1061720" extrusionOk="0">
                  <a:moveTo>
                    <a:pt x="1618729" y="113487"/>
                  </a:moveTo>
                  <a:lnTo>
                    <a:pt x="1614881" y="114261"/>
                  </a:lnTo>
                  <a:lnTo>
                    <a:pt x="1611795" y="117322"/>
                  </a:lnTo>
                  <a:lnTo>
                    <a:pt x="1606498" y="122019"/>
                  </a:lnTo>
                  <a:lnTo>
                    <a:pt x="1604090" y="127290"/>
                  </a:lnTo>
                  <a:lnTo>
                    <a:pt x="1603995" y="133712"/>
                  </a:lnTo>
                  <a:lnTo>
                    <a:pt x="1605635" y="141858"/>
                  </a:lnTo>
                  <a:lnTo>
                    <a:pt x="1611219" y="148425"/>
                  </a:lnTo>
                  <a:lnTo>
                    <a:pt x="1617960" y="150679"/>
                  </a:lnTo>
                  <a:lnTo>
                    <a:pt x="1624702" y="150056"/>
                  </a:lnTo>
                  <a:lnTo>
                    <a:pt x="1630286" y="147993"/>
                  </a:lnTo>
                  <a:lnTo>
                    <a:pt x="1636451" y="142866"/>
                  </a:lnTo>
                  <a:lnTo>
                    <a:pt x="1640306" y="136877"/>
                  </a:lnTo>
                  <a:lnTo>
                    <a:pt x="1640694" y="130312"/>
                  </a:lnTo>
                  <a:lnTo>
                    <a:pt x="1636458" y="123456"/>
                  </a:lnTo>
                  <a:lnTo>
                    <a:pt x="1631835" y="118859"/>
                  </a:lnTo>
                  <a:lnTo>
                    <a:pt x="1627212" y="115785"/>
                  </a:lnTo>
                  <a:lnTo>
                    <a:pt x="1618729" y="113487"/>
                  </a:lnTo>
                  <a:close/>
                </a:path>
                <a:path w="2485390" h="1061720" extrusionOk="0">
                  <a:moveTo>
                    <a:pt x="1859165" y="110426"/>
                  </a:moveTo>
                  <a:lnTo>
                    <a:pt x="1855317" y="111188"/>
                  </a:lnTo>
                  <a:lnTo>
                    <a:pt x="1852231" y="114261"/>
                  </a:lnTo>
                  <a:lnTo>
                    <a:pt x="1846500" y="118958"/>
                  </a:lnTo>
                  <a:lnTo>
                    <a:pt x="1843370" y="124229"/>
                  </a:lnTo>
                  <a:lnTo>
                    <a:pt x="1843130" y="130651"/>
                  </a:lnTo>
                  <a:lnTo>
                    <a:pt x="1846072" y="138798"/>
                  </a:lnTo>
                  <a:lnTo>
                    <a:pt x="1851656" y="145362"/>
                  </a:lnTo>
                  <a:lnTo>
                    <a:pt x="1858398" y="147613"/>
                  </a:lnTo>
                  <a:lnTo>
                    <a:pt x="1865144" y="146990"/>
                  </a:lnTo>
                  <a:lnTo>
                    <a:pt x="1870735" y="144932"/>
                  </a:lnTo>
                  <a:lnTo>
                    <a:pt x="1876898" y="139803"/>
                  </a:lnTo>
                  <a:lnTo>
                    <a:pt x="1880749" y="133811"/>
                  </a:lnTo>
                  <a:lnTo>
                    <a:pt x="1881133" y="127246"/>
                  </a:lnTo>
                  <a:lnTo>
                    <a:pt x="1876894" y="120395"/>
                  </a:lnTo>
                  <a:lnTo>
                    <a:pt x="1872272" y="115785"/>
                  </a:lnTo>
                  <a:lnTo>
                    <a:pt x="1867649" y="112725"/>
                  </a:lnTo>
                  <a:lnTo>
                    <a:pt x="1859165" y="110426"/>
                  </a:lnTo>
                  <a:close/>
                </a:path>
                <a:path w="2485390" h="1061720" extrusionOk="0">
                  <a:moveTo>
                    <a:pt x="1728927" y="107353"/>
                  </a:moveTo>
                  <a:lnTo>
                    <a:pt x="1724304" y="108127"/>
                  </a:lnTo>
                  <a:lnTo>
                    <a:pt x="1719681" y="111188"/>
                  </a:lnTo>
                  <a:lnTo>
                    <a:pt x="1715734" y="114593"/>
                  </a:lnTo>
                  <a:lnTo>
                    <a:pt x="1713518" y="120008"/>
                  </a:lnTo>
                  <a:lnTo>
                    <a:pt x="1713612" y="127147"/>
                  </a:lnTo>
                  <a:lnTo>
                    <a:pt x="1716595" y="135724"/>
                  </a:lnTo>
                  <a:lnTo>
                    <a:pt x="1722186" y="142291"/>
                  </a:lnTo>
                  <a:lnTo>
                    <a:pt x="1728931" y="144545"/>
                  </a:lnTo>
                  <a:lnTo>
                    <a:pt x="1735674" y="143922"/>
                  </a:lnTo>
                  <a:lnTo>
                    <a:pt x="1741258" y="141858"/>
                  </a:lnTo>
                  <a:lnTo>
                    <a:pt x="1747423" y="136732"/>
                  </a:lnTo>
                  <a:lnTo>
                    <a:pt x="1751279" y="130743"/>
                  </a:lnTo>
                  <a:lnTo>
                    <a:pt x="1751667" y="124178"/>
                  </a:lnTo>
                  <a:lnTo>
                    <a:pt x="1747431" y="117322"/>
                  </a:lnTo>
                  <a:lnTo>
                    <a:pt x="1742808" y="112725"/>
                  </a:lnTo>
                  <a:lnTo>
                    <a:pt x="1738172" y="109651"/>
                  </a:lnTo>
                  <a:lnTo>
                    <a:pt x="1728927" y="107353"/>
                  </a:lnTo>
                  <a:close/>
                </a:path>
                <a:path w="2485390" h="1061720" extrusionOk="0">
                  <a:moveTo>
                    <a:pt x="1315872" y="60578"/>
                  </a:moveTo>
                  <a:lnTo>
                    <a:pt x="1311249" y="62115"/>
                  </a:lnTo>
                  <a:lnTo>
                    <a:pt x="1306626" y="65189"/>
                  </a:lnTo>
                  <a:lnTo>
                    <a:pt x="1302672" y="69885"/>
                  </a:lnTo>
                  <a:lnTo>
                    <a:pt x="1300454" y="75157"/>
                  </a:lnTo>
                  <a:lnTo>
                    <a:pt x="1300551" y="81578"/>
                  </a:lnTo>
                  <a:lnTo>
                    <a:pt x="1303540" y="89725"/>
                  </a:lnTo>
                  <a:lnTo>
                    <a:pt x="1309124" y="96290"/>
                  </a:lnTo>
                  <a:lnTo>
                    <a:pt x="1315867" y="98540"/>
                  </a:lnTo>
                  <a:lnTo>
                    <a:pt x="1322612" y="97917"/>
                  </a:lnTo>
                  <a:lnTo>
                    <a:pt x="1328204" y="95859"/>
                  </a:lnTo>
                  <a:lnTo>
                    <a:pt x="1334367" y="90730"/>
                  </a:lnTo>
                  <a:lnTo>
                    <a:pt x="1338218" y="84739"/>
                  </a:lnTo>
                  <a:lnTo>
                    <a:pt x="1338601" y="78173"/>
                  </a:lnTo>
                  <a:lnTo>
                    <a:pt x="1334363" y="71323"/>
                  </a:lnTo>
                  <a:lnTo>
                    <a:pt x="1329740" y="65189"/>
                  </a:lnTo>
                  <a:lnTo>
                    <a:pt x="1325118" y="62115"/>
                  </a:lnTo>
                  <a:lnTo>
                    <a:pt x="1315872" y="60578"/>
                  </a:lnTo>
                  <a:close/>
                </a:path>
                <a:path w="2485390" h="1061720" extrusionOk="0">
                  <a:moveTo>
                    <a:pt x="1954733" y="49072"/>
                  </a:moveTo>
                  <a:lnTo>
                    <a:pt x="1950872" y="49847"/>
                  </a:lnTo>
                  <a:lnTo>
                    <a:pt x="1947786" y="52908"/>
                  </a:lnTo>
                  <a:lnTo>
                    <a:pt x="1942057" y="55883"/>
                  </a:lnTo>
                  <a:lnTo>
                    <a:pt x="1938929" y="60582"/>
                  </a:lnTo>
                  <a:lnTo>
                    <a:pt x="1938690" y="67581"/>
                  </a:lnTo>
                  <a:lnTo>
                    <a:pt x="1941626" y="77457"/>
                  </a:lnTo>
                  <a:lnTo>
                    <a:pt x="1947211" y="84021"/>
                  </a:lnTo>
                  <a:lnTo>
                    <a:pt x="1953953" y="86272"/>
                  </a:lnTo>
                  <a:lnTo>
                    <a:pt x="1960698" y="85649"/>
                  </a:lnTo>
                  <a:lnTo>
                    <a:pt x="1966290" y="83591"/>
                  </a:lnTo>
                  <a:lnTo>
                    <a:pt x="1971151" y="79753"/>
                  </a:lnTo>
                  <a:lnTo>
                    <a:pt x="1975146" y="73617"/>
                  </a:lnTo>
                  <a:lnTo>
                    <a:pt x="1976253" y="66330"/>
                  </a:lnTo>
                  <a:lnTo>
                    <a:pt x="1972449" y="59042"/>
                  </a:lnTo>
                  <a:lnTo>
                    <a:pt x="1967826" y="54444"/>
                  </a:lnTo>
                  <a:lnTo>
                    <a:pt x="1963204" y="51384"/>
                  </a:lnTo>
                  <a:lnTo>
                    <a:pt x="1954733" y="49072"/>
                  </a:lnTo>
                  <a:close/>
                </a:path>
                <a:path w="2485390" h="1061720" extrusionOk="0">
                  <a:moveTo>
                    <a:pt x="1418361" y="42938"/>
                  </a:moveTo>
                  <a:lnTo>
                    <a:pt x="1414513" y="43713"/>
                  </a:lnTo>
                  <a:lnTo>
                    <a:pt x="1411427" y="46774"/>
                  </a:lnTo>
                  <a:lnTo>
                    <a:pt x="1405696" y="49749"/>
                  </a:lnTo>
                  <a:lnTo>
                    <a:pt x="1402565" y="54448"/>
                  </a:lnTo>
                  <a:lnTo>
                    <a:pt x="1402326" y="61447"/>
                  </a:lnTo>
                  <a:lnTo>
                    <a:pt x="1405267" y="71323"/>
                  </a:lnTo>
                  <a:lnTo>
                    <a:pt x="1410851" y="77887"/>
                  </a:lnTo>
                  <a:lnTo>
                    <a:pt x="1417593" y="80138"/>
                  </a:lnTo>
                  <a:lnTo>
                    <a:pt x="1424334" y="79515"/>
                  </a:lnTo>
                  <a:lnTo>
                    <a:pt x="1429918" y="77457"/>
                  </a:lnTo>
                  <a:lnTo>
                    <a:pt x="1436088" y="72328"/>
                  </a:lnTo>
                  <a:lnTo>
                    <a:pt x="1439943" y="66335"/>
                  </a:lnTo>
                  <a:lnTo>
                    <a:pt x="1440328" y="59765"/>
                  </a:lnTo>
                  <a:lnTo>
                    <a:pt x="1436090" y="52908"/>
                  </a:lnTo>
                  <a:lnTo>
                    <a:pt x="1431467" y="48310"/>
                  </a:lnTo>
                  <a:lnTo>
                    <a:pt x="1426845" y="45250"/>
                  </a:lnTo>
                  <a:lnTo>
                    <a:pt x="1418361" y="42938"/>
                  </a:lnTo>
                  <a:close/>
                </a:path>
                <a:path w="2485390" h="1061720" extrusionOk="0">
                  <a:moveTo>
                    <a:pt x="1828342" y="15341"/>
                  </a:moveTo>
                  <a:lnTo>
                    <a:pt x="1824494" y="16103"/>
                  </a:lnTo>
                  <a:lnTo>
                    <a:pt x="1821408" y="19176"/>
                  </a:lnTo>
                  <a:lnTo>
                    <a:pt x="1815677" y="23873"/>
                  </a:lnTo>
                  <a:lnTo>
                    <a:pt x="1812547" y="29144"/>
                  </a:lnTo>
                  <a:lnTo>
                    <a:pt x="1812307" y="35566"/>
                  </a:lnTo>
                  <a:lnTo>
                    <a:pt x="1815249" y="43713"/>
                  </a:lnTo>
                  <a:lnTo>
                    <a:pt x="1820833" y="50277"/>
                  </a:lnTo>
                  <a:lnTo>
                    <a:pt x="1827574" y="52528"/>
                  </a:lnTo>
                  <a:lnTo>
                    <a:pt x="1834315" y="51905"/>
                  </a:lnTo>
                  <a:lnTo>
                    <a:pt x="1839899" y="49847"/>
                  </a:lnTo>
                  <a:lnTo>
                    <a:pt x="1844768" y="46010"/>
                  </a:lnTo>
                  <a:lnTo>
                    <a:pt x="1848767" y="39874"/>
                  </a:lnTo>
                  <a:lnTo>
                    <a:pt x="1849876" y="32591"/>
                  </a:lnTo>
                  <a:lnTo>
                    <a:pt x="1846072" y="25311"/>
                  </a:lnTo>
                  <a:lnTo>
                    <a:pt x="1841449" y="20713"/>
                  </a:lnTo>
                  <a:lnTo>
                    <a:pt x="1836826" y="17640"/>
                  </a:lnTo>
                  <a:lnTo>
                    <a:pt x="1828342" y="15341"/>
                  </a:lnTo>
                  <a:close/>
                </a:path>
                <a:path w="2485390" h="1061720" extrusionOk="0">
                  <a:moveTo>
                    <a:pt x="1517002" y="9207"/>
                  </a:moveTo>
                  <a:lnTo>
                    <a:pt x="1513154" y="9969"/>
                  </a:lnTo>
                  <a:lnTo>
                    <a:pt x="1510068" y="13042"/>
                  </a:lnTo>
                  <a:lnTo>
                    <a:pt x="1503035" y="17787"/>
                  </a:lnTo>
                  <a:lnTo>
                    <a:pt x="1500049" y="23393"/>
                  </a:lnTo>
                  <a:lnTo>
                    <a:pt x="1500532" y="30723"/>
                  </a:lnTo>
                  <a:lnTo>
                    <a:pt x="1503908" y="40639"/>
                  </a:lnTo>
                  <a:lnTo>
                    <a:pt x="1509492" y="47206"/>
                  </a:lnTo>
                  <a:lnTo>
                    <a:pt x="1516235" y="49460"/>
                  </a:lnTo>
                  <a:lnTo>
                    <a:pt x="1522980" y="48837"/>
                  </a:lnTo>
                  <a:lnTo>
                    <a:pt x="1528572" y="46774"/>
                  </a:lnTo>
                  <a:lnTo>
                    <a:pt x="1533433" y="42463"/>
                  </a:lnTo>
                  <a:lnTo>
                    <a:pt x="1537428" y="35275"/>
                  </a:lnTo>
                  <a:lnTo>
                    <a:pt x="1538535" y="26937"/>
                  </a:lnTo>
                  <a:lnTo>
                    <a:pt x="1534731" y="19176"/>
                  </a:lnTo>
                  <a:lnTo>
                    <a:pt x="1530108" y="14579"/>
                  </a:lnTo>
                  <a:lnTo>
                    <a:pt x="1525485" y="11506"/>
                  </a:lnTo>
                  <a:lnTo>
                    <a:pt x="1517002" y="9207"/>
                  </a:lnTo>
                  <a:close/>
                </a:path>
                <a:path w="2485390" h="1061720" extrusionOk="0">
                  <a:moveTo>
                    <a:pt x="1720456" y="3073"/>
                  </a:moveTo>
                  <a:lnTo>
                    <a:pt x="1716595" y="3835"/>
                  </a:lnTo>
                  <a:lnTo>
                    <a:pt x="1713522" y="6908"/>
                  </a:lnTo>
                  <a:lnTo>
                    <a:pt x="1707791" y="9876"/>
                  </a:lnTo>
                  <a:lnTo>
                    <a:pt x="1704659" y="14571"/>
                  </a:lnTo>
                  <a:lnTo>
                    <a:pt x="1704415" y="21569"/>
                  </a:lnTo>
                  <a:lnTo>
                    <a:pt x="1707349" y="31445"/>
                  </a:lnTo>
                  <a:lnTo>
                    <a:pt x="1712941" y="38009"/>
                  </a:lnTo>
                  <a:lnTo>
                    <a:pt x="1719686" y="40260"/>
                  </a:lnTo>
                  <a:lnTo>
                    <a:pt x="1726429" y="39637"/>
                  </a:lnTo>
                  <a:lnTo>
                    <a:pt x="1732013" y="37579"/>
                  </a:lnTo>
                  <a:lnTo>
                    <a:pt x="1738178" y="32450"/>
                  </a:lnTo>
                  <a:lnTo>
                    <a:pt x="1742033" y="26458"/>
                  </a:lnTo>
                  <a:lnTo>
                    <a:pt x="1742421" y="19893"/>
                  </a:lnTo>
                  <a:lnTo>
                    <a:pt x="1738185" y="13042"/>
                  </a:lnTo>
                  <a:lnTo>
                    <a:pt x="1733550" y="8445"/>
                  </a:lnTo>
                  <a:lnTo>
                    <a:pt x="1728927" y="5372"/>
                  </a:lnTo>
                  <a:lnTo>
                    <a:pt x="1720456" y="3073"/>
                  </a:lnTo>
                  <a:close/>
                </a:path>
                <a:path w="2485390" h="1061720" extrusionOk="0">
                  <a:moveTo>
                    <a:pt x="1618729" y="0"/>
                  </a:moveTo>
                  <a:lnTo>
                    <a:pt x="1614881" y="774"/>
                  </a:lnTo>
                  <a:lnTo>
                    <a:pt x="1611795" y="3835"/>
                  </a:lnTo>
                  <a:lnTo>
                    <a:pt x="1606498" y="6810"/>
                  </a:lnTo>
                  <a:lnTo>
                    <a:pt x="1604090" y="11507"/>
                  </a:lnTo>
                  <a:lnTo>
                    <a:pt x="1603995" y="18503"/>
                  </a:lnTo>
                  <a:lnTo>
                    <a:pt x="1605635" y="28371"/>
                  </a:lnTo>
                  <a:lnTo>
                    <a:pt x="1611219" y="34938"/>
                  </a:lnTo>
                  <a:lnTo>
                    <a:pt x="1617960" y="37191"/>
                  </a:lnTo>
                  <a:lnTo>
                    <a:pt x="1624702" y="36569"/>
                  </a:lnTo>
                  <a:lnTo>
                    <a:pt x="1630286" y="34505"/>
                  </a:lnTo>
                  <a:lnTo>
                    <a:pt x="1636451" y="29379"/>
                  </a:lnTo>
                  <a:lnTo>
                    <a:pt x="1640306" y="23390"/>
                  </a:lnTo>
                  <a:lnTo>
                    <a:pt x="1640694" y="16825"/>
                  </a:lnTo>
                  <a:lnTo>
                    <a:pt x="1636458" y="9969"/>
                  </a:lnTo>
                  <a:lnTo>
                    <a:pt x="1631835" y="5372"/>
                  </a:lnTo>
                  <a:lnTo>
                    <a:pt x="1627212" y="2298"/>
                  </a:lnTo>
                  <a:lnTo>
                    <a:pt x="1618729" y="0"/>
                  </a:lnTo>
                  <a:close/>
                </a:path>
              </a:pathLst>
            </a:custGeom>
            <a:solidFill>
              <a:srgbClr val="FFFFFF">
                <a:alpha val="29803"/>
              </a:srgbClr>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96" name="Google Shape;696;p8"/>
            <p:cNvSpPr/>
            <p:nvPr/>
          </p:nvSpPr>
          <p:spPr>
            <a:xfrm>
              <a:off x="3476242" y="5"/>
              <a:ext cx="6177280" cy="1778635"/>
            </a:xfrm>
            <a:custGeom>
              <a:avLst/>
              <a:gdLst/>
              <a:ahLst/>
              <a:cxnLst/>
              <a:rect l="l" t="t" r="r" b="b"/>
              <a:pathLst>
                <a:path w="6177280" h="1778635" extrusionOk="0">
                  <a:moveTo>
                    <a:pt x="4286300" y="1743837"/>
                  </a:moveTo>
                  <a:lnTo>
                    <a:pt x="4267047" y="1743837"/>
                  </a:lnTo>
                  <a:lnTo>
                    <a:pt x="4259237" y="1751596"/>
                  </a:lnTo>
                  <a:lnTo>
                    <a:pt x="4259237" y="1770748"/>
                  </a:lnTo>
                  <a:lnTo>
                    <a:pt x="4267047" y="1778508"/>
                  </a:lnTo>
                  <a:lnTo>
                    <a:pt x="4286300" y="1778508"/>
                  </a:lnTo>
                  <a:lnTo>
                    <a:pt x="4294111" y="1770748"/>
                  </a:lnTo>
                  <a:lnTo>
                    <a:pt x="4294111" y="1751596"/>
                  </a:lnTo>
                  <a:lnTo>
                    <a:pt x="4286300" y="1743837"/>
                  </a:lnTo>
                  <a:close/>
                </a:path>
                <a:path w="6177280" h="1778635" extrusionOk="0">
                  <a:moveTo>
                    <a:pt x="4106164" y="1738058"/>
                  </a:moveTo>
                  <a:lnTo>
                    <a:pt x="4086910" y="1738058"/>
                  </a:lnTo>
                  <a:lnTo>
                    <a:pt x="4079113" y="1745818"/>
                  </a:lnTo>
                  <a:lnTo>
                    <a:pt x="4079113" y="1764969"/>
                  </a:lnTo>
                  <a:lnTo>
                    <a:pt x="4086910" y="1772729"/>
                  </a:lnTo>
                  <a:lnTo>
                    <a:pt x="4106164" y="1772729"/>
                  </a:lnTo>
                  <a:lnTo>
                    <a:pt x="4113974" y="1764969"/>
                  </a:lnTo>
                  <a:lnTo>
                    <a:pt x="4113974" y="1745818"/>
                  </a:lnTo>
                  <a:lnTo>
                    <a:pt x="4106164" y="1738058"/>
                  </a:lnTo>
                  <a:close/>
                </a:path>
                <a:path w="6177280" h="1778635" extrusionOk="0">
                  <a:moveTo>
                    <a:pt x="4425759" y="1726501"/>
                  </a:moveTo>
                  <a:lnTo>
                    <a:pt x="4406506" y="1726501"/>
                  </a:lnTo>
                  <a:lnTo>
                    <a:pt x="4398695" y="1734261"/>
                  </a:lnTo>
                  <a:lnTo>
                    <a:pt x="4398695" y="1753412"/>
                  </a:lnTo>
                  <a:lnTo>
                    <a:pt x="4406506" y="1761172"/>
                  </a:lnTo>
                  <a:lnTo>
                    <a:pt x="4425759" y="1761172"/>
                  </a:lnTo>
                  <a:lnTo>
                    <a:pt x="4433557" y="1753412"/>
                  </a:lnTo>
                  <a:lnTo>
                    <a:pt x="4433557" y="1734261"/>
                  </a:lnTo>
                  <a:lnTo>
                    <a:pt x="4425759" y="1726501"/>
                  </a:lnTo>
                  <a:close/>
                </a:path>
                <a:path w="6177280" h="1778635" extrusionOk="0">
                  <a:moveTo>
                    <a:pt x="4553597" y="1709166"/>
                  </a:moveTo>
                  <a:lnTo>
                    <a:pt x="4534331" y="1709166"/>
                  </a:lnTo>
                  <a:lnTo>
                    <a:pt x="4526533" y="1716925"/>
                  </a:lnTo>
                  <a:lnTo>
                    <a:pt x="4526533" y="1736077"/>
                  </a:lnTo>
                  <a:lnTo>
                    <a:pt x="4534331" y="1743837"/>
                  </a:lnTo>
                  <a:lnTo>
                    <a:pt x="4553597" y="1743837"/>
                  </a:lnTo>
                  <a:lnTo>
                    <a:pt x="4561395" y="1736077"/>
                  </a:lnTo>
                  <a:lnTo>
                    <a:pt x="4561395" y="1716925"/>
                  </a:lnTo>
                  <a:lnTo>
                    <a:pt x="4553597" y="1709166"/>
                  </a:lnTo>
                  <a:close/>
                </a:path>
                <a:path w="6177280" h="1778635" extrusionOk="0">
                  <a:moveTo>
                    <a:pt x="3960901" y="1691843"/>
                  </a:moveTo>
                  <a:lnTo>
                    <a:pt x="3941648" y="1691843"/>
                  </a:lnTo>
                  <a:lnTo>
                    <a:pt x="3933837" y="1699602"/>
                  </a:lnTo>
                  <a:lnTo>
                    <a:pt x="3933837" y="1718741"/>
                  </a:lnTo>
                  <a:lnTo>
                    <a:pt x="3941648" y="1726501"/>
                  </a:lnTo>
                  <a:lnTo>
                    <a:pt x="3960901" y="1726501"/>
                  </a:lnTo>
                  <a:lnTo>
                    <a:pt x="3968711" y="1718741"/>
                  </a:lnTo>
                  <a:lnTo>
                    <a:pt x="3968711" y="1699602"/>
                  </a:lnTo>
                  <a:lnTo>
                    <a:pt x="3960901" y="1691843"/>
                  </a:lnTo>
                  <a:close/>
                </a:path>
                <a:path w="6177280" h="1778635" extrusionOk="0">
                  <a:moveTo>
                    <a:pt x="4170083" y="1657172"/>
                  </a:moveTo>
                  <a:lnTo>
                    <a:pt x="4150829" y="1657172"/>
                  </a:lnTo>
                  <a:lnTo>
                    <a:pt x="4143032" y="1664931"/>
                  </a:lnTo>
                  <a:lnTo>
                    <a:pt x="4143032" y="1684070"/>
                  </a:lnTo>
                  <a:lnTo>
                    <a:pt x="4150829" y="1691843"/>
                  </a:lnTo>
                  <a:lnTo>
                    <a:pt x="4170083" y="1691843"/>
                  </a:lnTo>
                  <a:lnTo>
                    <a:pt x="4177893" y="1684070"/>
                  </a:lnTo>
                  <a:lnTo>
                    <a:pt x="4177893" y="1664931"/>
                  </a:lnTo>
                  <a:lnTo>
                    <a:pt x="4170083" y="1657172"/>
                  </a:lnTo>
                  <a:close/>
                </a:path>
                <a:path w="6177280" h="1778635" extrusionOk="0">
                  <a:moveTo>
                    <a:pt x="4303737" y="1651393"/>
                  </a:moveTo>
                  <a:lnTo>
                    <a:pt x="4284484" y="1651393"/>
                  </a:lnTo>
                  <a:lnTo>
                    <a:pt x="4276674" y="1659153"/>
                  </a:lnTo>
                  <a:lnTo>
                    <a:pt x="4276674" y="1678305"/>
                  </a:lnTo>
                  <a:lnTo>
                    <a:pt x="4284484" y="1686064"/>
                  </a:lnTo>
                  <a:lnTo>
                    <a:pt x="4303737" y="1686064"/>
                  </a:lnTo>
                  <a:lnTo>
                    <a:pt x="4311535" y="1678305"/>
                  </a:lnTo>
                  <a:lnTo>
                    <a:pt x="4311535" y="1659153"/>
                  </a:lnTo>
                  <a:lnTo>
                    <a:pt x="4303737" y="1651393"/>
                  </a:lnTo>
                  <a:close/>
                </a:path>
                <a:path w="6177280" h="1778635" extrusionOk="0">
                  <a:moveTo>
                    <a:pt x="3844683" y="1645615"/>
                  </a:moveTo>
                  <a:lnTo>
                    <a:pt x="3825430" y="1645615"/>
                  </a:lnTo>
                  <a:lnTo>
                    <a:pt x="3817632" y="1653374"/>
                  </a:lnTo>
                  <a:lnTo>
                    <a:pt x="3817632" y="1672526"/>
                  </a:lnTo>
                  <a:lnTo>
                    <a:pt x="3825430" y="1680286"/>
                  </a:lnTo>
                  <a:lnTo>
                    <a:pt x="3844683" y="1680286"/>
                  </a:lnTo>
                  <a:lnTo>
                    <a:pt x="3852494" y="1672526"/>
                  </a:lnTo>
                  <a:lnTo>
                    <a:pt x="3852494" y="1653374"/>
                  </a:lnTo>
                  <a:lnTo>
                    <a:pt x="3844683" y="1645615"/>
                  </a:lnTo>
                  <a:close/>
                </a:path>
                <a:path w="6177280" h="1778635" extrusionOk="0">
                  <a:moveTo>
                    <a:pt x="4687239" y="1639836"/>
                  </a:moveTo>
                  <a:lnTo>
                    <a:pt x="4667986" y="1639836"/>
                  </a:lnTo>
                  <a:lnTo>
                    <a:pt x="4660176" y="1647596"/>
                  </a:lnTo>
                  <a:lnTo>
                    <a:pt x="4660176" y="1666748"/>
                  </a:lnTo>
                  <a:lnTo>
                    <a:pt x="4667986" y="1674507"/>
                  </a:lnTo>
                  <a:lnTo>
                    <a:pt x="4687239" y="1674507"/>
                  </a:lnTo>
                  <a:lnTo>
                    <a:pt x="4695050" y="1666748"/>
                  </a:lnTo>
                  <a:lnTo>
                    <a:pt x="4695050" y="1647596"/>
                  </a:lnTo>
                  <a:lnTo>
                    <a:pt x="4687239" y="1639836"/>
                  </a:lnTo>
                  <a:close/>
                </a:path>
                <a:path w="6177280" h="1778635" extrusionOk="0">
                  <a:moveTo>
                    <a:pt x="4048061" y="1616722"/>
                  </a:moveTo>
                  <a:lnTo>
                    <a:pt x="4028808" y="1616722"/>
                  </a:lnTo>
                  <a:lnTo>
                    <a:pt x="4020997" y="1624482"/>
                  </a:lnTo>
                  <a:lnTo>
                    <a:pt x="4020997" y="1643634"/>
                  </a:lnTo>
                  <a:lnTo>
                    <a:pt x="4028808" y="1651393"/>
                  </a:lnTo>
                  <a:lnTo>
                    <a:pt x="4048061" y="1651393"/>
                  </a:lnTo>
                  <a:lnTo>
                    <a:pt x="4055871" y="1643634"/>
                  </a:lnTo>
                  <a:lnTo>
                    <a:pt x="4055871" y="1624482"/>
                  </a:lnTo>
                  <a:lnTo>
                    <a:pt x="4048061" y="1616722"/>
                  </a:lnTo>
                  <a:close/>
                </a:path>
                <a:path w="6177280" h="1778635" extrusionOk="0">
                  <a:moveTo>
                    <a:pt x="4460620" y="1610944"/>
                  </a:moveTo>
                  <a:lnTo>
                    <a:pt x="4441367" y="1610944"/>
                  </a:lnTo>
                  <a:lnTo>
                    <a:pt x="4433557" y="1618703"/>
                  </a:lnTo>
                  <a:lnTo>
                    <a:pt x="4433557" y="1637855"/>
                  </a:lnTo>
                  <a:lnTo>
                    <a:pt x="4441367" y="1645615"/>
                  </a:lnTo>
                  <a:lnTo>
                    <a:pt x="4460620" y="1645615"/>
                  </a:lnTo>
                  <a:lnTo>
                    <a:pt x="4468431" y="1637855"/>
                  </a:lnTo>
                  <a:lnTo>
                    <a:pt x="4468431" y="1618703"/>
                  </a:lnTo>
                  <a:lnTo>
                    <a:pt x="4460620" y="1610944"/>
                  </a:lnTo>
                  <a:close/>
                </a:path>
                <a:path w="6177280" h="1778635" extrusionOk="0">
                  <a:moveTo>
                    <a:pt x="4588459" y="1599387"/>
                  </a:moveTo>
                  <a:lnTo>
                    <a:pt x="4569206" y="1599387"/>
                  </a:lnTo>
                  <a:lnTo>
                    <a:pt x="4561395" y="1607146"/>
                  </a:lnTo>
                  <a:lnTo>
                    <a:pt x="4561395" y="1626298"/>
                  </a:lnTo>
                  <a:lnTo>
                    <a:pt x="4569206" y="1634058"/>
                  </a:lnTo>
                  <a:lnTo>
                    <a:pt x="4588459" y="1634058"/>
                  </a:lnTo>
                  <a:lnTo>
                    <a:pt x="4596257" y="1626298"/>
                  </a:lnTo>
                  <a:lnTo>
                    <a:pt x="4596257" y="1607146"/>
                  </a:lnTo>
                  <a:lnTo>
                    <a:pt x="4588459" y="1599387"/>
                  </a:lnTo>
                  <a:close/>
                </a:path>
                <a:path w="6177280" h="1778635" extrusionOk="0">
                  <a:moveTo>
                    <a:pt x="3734282" y="1599387"/>
                  </a:moveTo>
                  <a:lnTo>
                    <a:pt x="3715029" y="1599387"/>
                  </a:lnTo>
                  <a:lnTo>
                    <a:pt x="3707218" y="1607146"/>
                  </a:lnTo>
                  <a:lnTo>
                    <a:pt x="3707218" y="1626298"/>
                  </a:lnTo>
                  <a:lnTo>
                    <a:pt x="3715029" y="1634058"/>
                  </a:lnTo>
                  <a:lnTo>
                    <a:pt x="3734282" y="1634058"/>
                  </a:lnTo>
                  <a:lnTo>
                    <a:pt x="3742093" y="1626298"/>
                  </a:lnTo>
                  <a:lnTo>
                    <a:pt x="3742093" y="1607146"/>
                  </a:lnTo>
                  <a:lnTo>
                    <a:pt x="3734282" y="1599387"/>
                  </a:lnTo>
                  <a:close/>
                </a:path>
                <a:path w="6177280" h="1778635" extrusionOk="0">
                  <a:moveTo>
                    <a:pt x="3937660" y="1564728"/>
                  </a:moveTo>
                  <a:lnTo>
                    <a:pt x="3918407" y="1564728"/>
                  </a:lnTo>
                  <a:lnTo>
                    <a:pt x="3910596" y="1572488"/>
                  </a:lnTo>
                  <a:lnTo>
                    <a:pt x="3910596" y="1591627"/>
                  </a:lnTo>
                  <a:lnTo>
                    <a:pt x="3918407" y="1599387"/>
                  </a:lnTo>
                  <a:lnTo>
                    <a:pt x="3937660" y="1599387"/>
                  </a:lnTo>
                  <a:lnTo>
                    <a:pt x="3945470" y="1591627"/>
                  </a:lnTo>
                  <a:lnTo>
                    <a:pt x="3945470" y="1572488"/>
                  </a:lnTo>
                  <a:lnTo>
                    <a:pt x="3937660" y="1564728"/>
                  </a:lnTo>
                  <a:close/>
                </a:path>
                <a:path w="6177280" h="1778635" extrusionOk="0">
                  <a:moveTo>
                    <a:pt x="4344403" y="1558950"/>
                  </a:moveTo>
                  <a:lnTo>
                    <a:pt x="4325150" y="1558950"/>
                  </a:lnTo>
                  <a:lnTo>
                    <a:pt x="4317352" y="1566710"/>
                  </a:lnTo>
                  <a:lnTo>
                    <a:pt x="4317352" y="1585849"/>
                  </a:lnTo>
                  <a:lnTo>
                    <a:pt x="4325150" y="1593621"/>
                  </a:lnTo>
                  <a:lnTo>
                    <a:pt x="4344403" y="1593621"/>
                  </a:lnTo>
                  <a:lnTo>
                    <a:pt x="4352213" y="1585849"/>
                  </a:lnTo>
                  <a:lnTo>
                    <a:pt x="4352213" y="1566710"/>
                  </a:lnTo>
                  <a:lnTo>
                    <a:pt x="4344403" y="1558950"/>
                  </a:lnTo>
                  <a:close/>
                </a:path>
                <a:path w="6177280" h="1778635" extrusionOk="0">
                  <a:moveTo>
                    <a:pt x="4774399" y="1553171"/>
                  </a:moveTo>
                  <a:lnTo>
                    <a:pt x="4755146" y="1553171"/>
                  </a:lnTo>
                  <a:lnTo>
                    <a:pt x="4747336" y="1560931"/>
                  </a:lnTo>
                  <a:lnTo>
                    <a:pt x="4747336" y="1580083"/>
                  </a:lnTo>
                  <a:lnTo>
                    <a:pt x="4755146" y="1587842"/>
                  </a:lnTo>
                  <a:lnTo>
                    <a:pt x="4774399" y="1587842"/>
                  </a:lnTo>
                  <a:lnTo>
                    <a:pt x="4782210" y="1580083"/>
                  </a:lnTo>
                  <a:lnTo>
                    <a:pt x="4782210" y="1560931"/>
                  </a:lnTo>
                  <a:lnTo>
                    <a:pt x="4774399" y="1553171"/>
                  </a:lnTo>
                  <a:close/>
                </a:path>
                <a:path w="6177280" h="1778635" extrusionOk="0">
                  <a:moveTo>
                    <a:pt x="3606444" y="1553171"/>
                  </a:moveTo>
                  <a:lnTo>
                    <a:pt x="3587191" y="1553171"/>
                  </a:lnTo>
                  <a:lnTo>
                    <a:pt x="3579393" y="1560931"/>
                  </a:lnTo>
                  <a:lnTo>
                    <a:pt x="3579393" y="1580083"/>
                  </a:lnTo>
                  <a:lnTo>
                    <a:pt x="3587191" y="1587842"/>
                  </a:lnTo>
                  <a:lnTo>
                    <a:pt x="3606444" y="1587842"/>
                  </a:lnTo>
                  <a:lnTo>
                    <a:pt x="3614254" y="1580083"/>
                  </a:lnTo>
                  <a:lnTo>
                    <a:pt x="3614254" y="1560931"/>
                  </a:lnTo>
                  <a:lnTo>
                    <a:pt x="3606444" y="1553171"/>
                  </a:lnTo>
                  <a:close/>
                </a:path>
                <a:path w="6177280" h="1778635" extrusionOk="0">
                  <a:moveTo>
                    <a:pt x="4210761" y="1541614"/>
                  </a:moveTo>
                  <a:lnTo>
                    <a:pt x="4191507" y="1541614"/>
                  </a:lnTo>
                  <a:lnTo>
                    <a:pt x="4183697" y="1549374"/>
                  </a:lnTo>
                  <a:lnTo>
                    <a:pt x="4183697" y="1568526"/>
                  </a:lnTo>
                  <a:lnTo>
                    <a:pt x="4191507" y="1576285"/>
                  </a:lnTo>
                  <a:lnTo>
                    <a:pt x="4210761" y="1576285"/>
                  </a:lnTo>
                  <a:lnTo>
                    <a:pt x="4218571" y="1568526"/>
                  </a:lnTo>
                  <a:lnTo>
                    <a:pt x="4218571" y="1549374"/>
                  </a:lnTo>
                  <a:lnTo>
                    <a:pt x="4210761" y="1541614"/>
                  </a:lnTo>
                  <a:close/>
                </a:path>
                <a:path w="6177280" h="1778635" extrusionOk="0">
                  <a:moveTo>
                    <a:pt x="4106164" y="1518500"/>
                  </a:moveTo>
                  <a:lnTo>
                    <a:pt x="4086910" y="1518500"/>
                  </a:lnTo>
                  <a:lnTo>
                    <a:pt x="4079113" y="1526260"/>
                  </a:lnTo>
                  <a:lnTo>
                    <a:pt x="4079113" y="1545412"/>
                  </a:lnTo>
                  <a:lnTo>
                    <a:pt x="4086910" y="1553171"/>
                  </a:lnTo>
                  <a:lnTo>
                    <a:pt x="4106164" y="1553171"/>
                  </a:lnTo>
                  <a:lnTo>
                    <a:pt x="4113974" y="1545412"/>
                  </a:lnTo>
                  <a:lnTo>
                    <a:pt x="4113974" y="1526260"/>
                  </a:lnTo>
                  <a:lnTo>
                    <a:pt x="4106164" y="1518500"/>
                  </a:lnTo>
                  <a:close/>
                </a:path>
                <a:path w="6177280" h="1778635" extrusionOk="0">
                  <a:moveTo>
                    <a:pt x="3821442" y="1512722"/>
                  </a:moveTo>
                  <a:lnTo>
                    <a:pt x="3802189" y="1512722"/>
                  </a:lnTo>
                  <a:lnTo>
                    <a:pt x="3794391" y="1520482"/>
                  </a:lnTo>
                  <a:lnTo>
                    <a:pt x="3794391" y="1539633"/>
                  </a:lnTo>
                  <a:lnTo>
                    <a:pt x="3802189" y="1547393"/>
                  </a:lnTo>
                  <a:lnTo>
                    <a:pt x="3821442" y="1547393"/>
                  </a:lnTo>
                  <a:lnTo>
                    <a:pt x="3829253" y="1539633"/>
                  </a:lnTo>
                  <a:lnTo>
                    <a:pt x="3829253" y="1520482"/>
                  </a:lnTo>
                  <a:lnTo>
                    <a:pt x="3821442" y="1512722"/>
                  </a:lnTo>
                  <a:close/>
                </a:path>
                <a:path w="6177280" h="1778635" extrusionOk="0">
                  <a:moveTo>
                    <a:pt x="1032306" y="1506943"/>
                  </a:moveTo>
                  <a:lnTo>
                    <a:pt x="1013053" y="1506943"/>
                  </a:lnTo>
                  <a:lnTo>
                    <a:pt x="1005255" y="1514716"/>
                  </a:lnTo>
                  <a:lnTo>
                    <a:pt x="1005255" y="1533855"/>
                  </a:lnTo>
                  <a:lnTo>
                    <a:pt x="1013053" y="1541614"/>
                  </a:lnTo>
                  <a:lnTo>
                    <a:pt x="1032306" y="1541614"/>
                  </a:lnTo>
                  <a:lnTo>
                    <a:pt x="1040117" y="1533855"/>
                  </a:lnTo>
                  <a:lnTo>
                    <a:pt x="1040117" y="1514716"/>
                  </a:lnTo>
                  <a:lnTo>
                    <a:pt x="1032306" y="1506943"/>
                  </a:lnTo>
                  <a:close/>
                </a:path>
                <a:path w="6177280" h="1778635" extrusionOk="0">
                  <a:moveTo>
                    <a:pt x="1171765" y="1501178"/>
                  </a:moveTo>
                  <a:lnTo>
                    <a:pt x="1152512" y="1501178"/>
                  </a:lnTo>
                  <a:lnTo>
                    <a:pt x="1144701" y="1508937"/>
                  </a:lnTo>
                  <a:lnTo>
                    <a:pt x="1144701" y="1528076"/>
                  </a:lnTo>
                  <a:lnTo>
                    <a:pt x="1152512" y="1535836"/>
                  </a:lnTo>
                  <a:lnTo>
                    <a:pt x="1171765" y="1535836"/>
                  </a:lnTo>
                  <a:lnTo>
                    <a:pt x="1179575" y="1528076"/>
                  </a:lnTo>
                  <a:lnTo>
                    <a:pt x="1179575" y="1508937"/>
                  </a:lnTo>
                  <a:lnTo>
                    <a:pt x="1171765" y="1501178"/>
                  </a:lnTo>
                  <a:close/>
                </a:path>
                <a:path w="6177280" h="1778635" extrusionOk="0">
                  <a:moveTo>
                    <a:pt x="4571022" y="1495399"/>
                  </a:moveTo>
                  <a:lnTo>
                    <a:pt x="4551768" y="1495399"/>
                  </a:lnTo>
                  <a:lnTo>
                    <a:pt x="4543971" y="1503159"/>
                  </a:lnTo>
                  <a:lnTo>
                    <a:pt x="4543971" y="1522298"/>
                  </a:lnTo>
                  <a:lnTo>
                    <a:pt x="4551768" y="1530057"/>
                  </a:lnTo>
                  <a:lnTo>
                    <a:pt x="4571022" y="1530057"/>
                  </a:lnTo>
                  <a:lnTo>
                    <a:pt x="4578832" y="1522298"/>
                  </a:lnTo>
                  <a:lnTo>
                    <a:pt x="4578832" y="1503159"/>
                  </a:lnTo>
                  <a:lnTo>
                    <a:pt x="4571022" y="1495399"/>
                  </a:lnTo>
                  <a:close/>
                </a:path>
                <a:path w="6177280" h="1778635" extrusionOk="0">
                  <a:moveTo>
                    <a:pt x="4437380" y="1495399"/>
                  </a:moveTo>
                  <a:lnTo>
                    <a:pt x="4418126" y="1495399"/>
                  </a:lnTo>
                  <a:lnTo>
                    <a:pt x="4410316" y="1503159"/>
                  </a:lnTo>
                  <a:lnTo>
                    <a:pt x="4410316" y="1522298"/>
                  </a:lnTo>
                  <a:lnTo>
                    <a:pt x="4418126" y="1530057"/>
                  </a:lnTo>
                  <a:lnTo>
                    <a:pt x="4437380" y="1530057"/>
                  </a:lnTo>
                  <a:lnTo>
                    <a:pt x="4445190" y="1522298"/>
                  </a:lnTo>
                  <a:lnTo>
                    <a:pt x="4445190" y="1503159"/>
                  </a:lnTo>
                  <a:lnTo>
                    <a:pt x="4437380" y="1495399"/>
                  </a:lnTo>
                  <a:close/>
                </a:path>
                <a:path w="6177280" h="1778635" extrusionOk="0">
                  <a:moveTo>
                    <a:pt x="1299603" y="1495399"/>
                  </a:moveTo>
                  <a:lnTo>
                    <a:pt x="1280350" y="1495399"/>
                  </a:lnTo>
                  <a:lnTo>
                    <a:pt x="1272539" y="1503159"/>
                  </a:lnTo>
                  <a:lnTo>
                    <a:pt x="1272539" y="1522298"/>
                  </a:lnTo>
                  <a:lnTo>
                    <a:pt x="1280350" y="1530057"/>
                  </a:lnTo>
                  <a:lnTo>
                    <a:pt x="1299603" y="1530057"/>
                  </a:lnTo>
                  <a:lnTo>
                    <a:pt x="1307401" y="1522298"/>
                  </a:lnTo>
                  <a:lnTo>
                    <a:pt x="1307401" y="1503159"/>
                  </a:lnTo>
                  <a:lnTo>
                    <a:pt x="1299603" y="1495399"/>
                  </a:lnTo>
                  <a:close/>
                </a:path>
                <a:path w="6177280" h="1778635" extrusionOk="0">
                  <a:moveTo>
                    <a:pt x="4693056" y="1483842"/>
                  </a:moveTo>
                  <a:lnTo>
                    <a:pt x="4673790" y="1483842"/>
                  </a:lnTo>
                  <a:lnTo>
                    <a:pt x="4665992" y="1491602"/>
                  </a:lnTo>
                  <a:lnTo>
                    <a:pt x="4665992" y="1510741"/>
                  </a:lnTo>
                  <a:lnTo>
                    <a:pt x="4673790" y="1518500"/>
                  </a:lnTo>
                  <a:lnTo>
                    <a:pt x="4693056" y="1518500"/>
                  </a:lnTo>
                  <a:lnTo>
                    <a:pt x="4700854" y="1510741"/>
                  </a:lnTo>
                  <a:lnTo>
                    <a:pt x="4700854" y="1491602"/>
                  </a:lnTo>
                  <a:lnTo>
                    <a:pt x="4693056" y="1483842"/>
                  </a:lnTo>
                  <a:close/>
                </a:path>
                <a:path w="6177280" h="1778635" extrusionOk="0">
                  <a:moveTo>
                    <a:pt x="3687800" y="1478064"/>
                  </a:moveTo>
                  <a:lnTo>
                    <a:pt x="3668547" y="1478064"/>
                  </a:lnTo>
                  <a:lnTo>
                    <a:pt x="3660736" y="1485823"/>
                  </a:lnTo>
                  <a:lnTo>
                    <a:pt x="3660736" y="1504962"/>
                  </a:lnTo>
                  <a:lnTo>
                    <a:pt x="3668547" y="1512722"/>
                  </a:lnTo>
                  <a:lnTo>
                    <a:pt x="3687800" y="1512722"/>
                  </a:lnTo>
                  <a:lnTo>
                    <a:pt x="3695598" y="1504962"/>
                  </a:lnTo>
                  <a:lnTo>
                    <a:pt x="3695598" y="1485823"/>
                  </a:lnTo>
                  <a:lnTo>
                    <a:pt x="3687800" y="1478064"/>
                  </a:lnTo>
                  <a:close/>
                </a:path>
                <a:path w="6177280" h="1778635" extrusionOk="0">
                  <a:moveTo>
                    <a:pt x="4001579" y="1472285"/>
                  </a:moveTo>
                  <a:lnTo>
                    <a:pt x="3982326" y="1472285"/>
                  </a:lnTo>
                  <a:lnTo>
                    <a:pt x="3974515" y="1480045"/>
                  </a:lnTo>
                  <a:lnTo>
                    <a:pt x="3974515" y="1499184"/>
                  </a:lnTo>
                  <a:lnTo>
                    <a:pt x="3982326" y="1506943"/>
                  </a:lnTo>
                  <a:lnTo>
                    <a:pt x="4001579" y="1506943"/>
                  </a:lnTo>
                  <a:lnTo>
                    <a:pt x="4009377" y="1499184"/>
                  </a:lnTo>
                  <a:lnTo>
                    <a:pt x="4009377" y="1480045"/>
                  </a:lnTo>
                  <a:lnTo>
                    <a:pt x="4001579" y="1472285"/>
                  </a:lnTo>
                  <a:close/>
                </a:path>
                <a:path w="6177280" h="1778635" extrusionOk="0">
                  <a:moveTo>
                    <a:pt x="3525100" y="1472285"/>
                  </a:moveTo>
                  <a:lnTo>
                    <a:pt x="3505847" y="1472285"/>
                  </a:lnTo>
                  <a:lnTo>
                    <a:pt x="3498037" y="1480045"/>
                  </a:lnTo>
                  <a:lnTo>
                    <a:pt x="3498037" y="1499184"/>
                  </a:lnTo>
                  <a:lnTo>
                    <a:pt x="3505847" y="1506943"/>
                  </a:lnTo>
                  <a:lnTo>
                    <a:pt x="3525100" y="1506943"/>
                  </a:lnTo>
                  <a:lnTo>
                    <a:pt x="3532898" y="1499184"/>
                  </a:lnTo>
                  <a:lnTo>
                    <a:pt x="3532898" y="1480045"/>
                  </a:lnTo>
                  <a:lnTo>
                    <a:pt x="3525100" y="1472285"/>
                  </a:lnTo>
                  <a:close/>
                </a:path>
                <a:path w="6177280" h="1778635" extrusionOk="0">
                  <a:moveTo>
                    <a:pt x="3426320" y="1472285"/>
                  </a:moveTo>
                  <a:lnTo>
                    <a:pt x="3407067" y="1472285"/>
                  </a:lnTo>
                  <a:lnTo>
                    <a:pt x="3399256" y="1480045"/>
                  </a:lnTo>
                  <a:lnTo>
                    <a:pt x="3399256" y="1499184"/>
                  </a:lnTo>
                  <a:lnTo>
                    <a:pt x="3407067" y="1506943"/>
                  </a:lnTo>
                  <a:lnTo>
                    <a:pt x="3426320" y="1506943"/>
                  </a:lnTo>
                  <a:lnTo>
                    <a:pt x="3434118" y="1499184"/>
                  </a:lnTo>
                  <a:lnTo>
                    <a:pt x="3434118" y="1480045"/>
                  </a:lnTo>
                  <a:lnTo>
                    <a:pt x="3426320" y="1472285"/>
                  </a:lnTo>
                  <a:close/>
                </a:path>
                <a:path w="6177280" h="1778635" extrusionOk="0">
                  <a:moveTo>
                    <a:pt x="1439062" y="1472285"/>
                  </a:moveTo>
                  <a:lnTo>
                    <a:pt x="1419809" y="1472285"/>
                  </a:lnTo>
                  <a:lnTo>
                    <a:pt x="1411998" y="1480045"/>
                  </a:lnTo>
                  <a:lnTo>
                    <a:pt x="1411998" y="1499184"/>
                  </a:lnTo>
                  <a:lnTo>
                    <a:pt x="1419809" y="1506943"/>
                  </a:lnTo>
                  <a:lnTo>
                    <a:pt x="1439062" y="1506943"/>
                  </a:lnTo>
                  <a:lnTo>
                    <a:pt x="1446860" y="1499184"/>
                  </a:lnTo>
                  <a:lnTo>
                    <a:pt x="1446860" y="1480045"/>
                  </a:lnTo>
                  <a:lnTo>
                    <a:pt x="1439062" y="1472285"/>
                  </a:lnTo>
                  <a:close/>
                </a:path>
                <a:path w="6177280" h="1778635" extrusionOk="0">
                  <a:moveTo>
                    <a:pt x="4292117" y="1460728"/>
                  </a:moveTo>
                  <a:lnTo>
                    <a:pt x="4272851" y="1460728"/>
                  </a:lnTo>
                  <a:lnTo>
                    <a:pt x="4265053" y="1468488"/>
                  </a:lnTo>
                  <a:lnTo>
                    <a:pt x="4265053" y="1487639"/>
                  </a:lnTo>
                  <a:lnTo>
                    <a:pt x="4272851" y="1495399"/>
                  </a:lnTo>
                  <a:lnTo>
                    <a:pt x="4292117" y="1495399"/>
                  </a:lnTo>
                  <a:lnTo>
                    <a:pt x="4299915" y="1487639"/>
                  </a:lnTo>
                  <a:lnTo>
                    <a:pt x="4299915" y="1468488"/>
                  </a:lnTo>
                  <a:lnTo>
                    <a:pt x="4292117" y="1460728"/>
                  </a:lnTo>
                  <a:close/>
                </a:path>
                <a:path w="6177280" h="1778635" extrusionOk="0">
                  <a:moveTo>
                    <a:pt x="4826698" y="1449171"/>
                  </a:moveTo>
                  <a:lnTo>
                    <a:pt x="4807445" y="1449171"/>
                  </a:lnTo>
                  <a:lnTo>
                    <a:pt x="4799634" y="1456931"/>
                  </a:lnTo>
                  <a:lnTo>
                    <a:pt x="4799634" y="1476082"/>
                  </a:lnTo>
                  <a:lnTo>
                    <a:pt x="4807445" y="1483842"/>
                  </a:lnTo>
                  <a:lnTo>
                    <a:pt x="4826698" y="1483842"/>
                  </a:lnTo>
                  <a:lnTo>
                    <a:pt x="4834496" y="1476082"/>
                  </a:lnTo>
                  <a:lnTo>
                    <a:pt x="4834496" y="1456931"/>
                  </a:lnTo>
                  <a:lnTo>
                    <a:pt x="4826698" y="1449171"/>
                  </a:lnTo>
                  <a:close/>
                </a:path>
                <a:path w="6177280" h="1778635" extrusionOk="0">
                  <a:moveTo>
                    <a:pt x="939342" y="1449171"/>
                  </a:moveTo>
                  <a:lnTo>
                    <a:pt x="920089" y="1449171"/>
                  </a:lnTo>
                  <a:lnTo>
                    <a:pt x="912279" y="1456931"/>
                  </a:lnTo>
                  <a:lnTo>
                    <a:pt x="912279" y="1476082"/>
                  </a:lnTo>
                  <a:lnTo>
                    <a:pt x="920089" y="1483842"/>
                  </a:lnTo>
                  <a:lnTo>
                    <a:pt x="939342" y="1483842"/>
                  </a:lnTo>
                  <a:lnTo>
                    <a:pt x="947140" y="1476082"/>
                  </a:lnTo>
                  <a:lnTo>
                    <a:pt x="947140" y="1456931"/>
                  </a:lnTo>
                  <a:lnTo>
                    <a:pt x="939342" y="1449171"/>
                  </a:lnTo>
                  <a:close/>
                </a:path>
                <a:path w="6177280" h="1778635" extrusionOk="0">
                  <a:moveTo>
                    <a:pt x="840562" y="1443393"/>
                  </a:moveTo>
                  <a:lnTo>
                    <a:pt x="821308" y="1443393"/>
                  </a:lnTo>
                  <a:lnTo>
                    <a:pt x="813498" y="1451152"/>
                  </a:lnTo>
                  <a:lnTo>
                    <a:pt x="813498" y="1470304"/>
                  </a:lnTo>
                  <a:lnTo>
                    <a:pt x="821308" y="1478064"/>
                  </a:lnTo>
                  <a:lnTo>
                    <a:pt x="840562" y="1478064"/>
                  </a:lnTo>
                  <a:lnTo>
                    <a:pt x="848359" y="1470304"/>
                  </a:lnTo>
                  <a:lnTo>
                    <a:pt x="848359" y="1451152"/>
                  </a:lnTo>
                  <a:lnTo>
                    <a:pt x="840562" y="1443393"/>
                  </a:lnTo>
                  <a:close/>
                </a:path>
                <a:path w="6177280" h="1778635" extrusionOk="0">
                  <a:moveTo>
                    <a:pt x="3891178" y="1426057"/>
                  </a:moveTo>
                  <a:lnTo>
                    <a:pt x="3871925" y="1426057"/>
                  </a:lnTo>
                  <a:lnTo>
                    <a:pt x="3864114" y="1433817"/>
                  </a:lnTo>
                  <a:lnTo>
                    <a:pt x="3864114" y="1452968"/>
                  </a:lnTo>
                  <a:lnTo>
                    <a:pt x="3871925" y="1460728"/>
                  </a:lnTo>
                  <a:lnTo>
                    <a:pt x="3891178" y="1460728"/>
                  </a:lnTo>
                  <a:lnTo>
                    <a:pt x="3898976" y="1452968"/>
                  </a:lnTo>
                  <a:lnTo>
                    <a:pt x="3898976" y="1433817"/>
                  </a:lnTo>
                  <a:lnTo>
                    <a:pt x="3891178" y="1426057"/>
                  </a:lnTo>
                  <a:close/>
                </a:path>
                <a:path w="6177280" h="1778635" extrusionOk="0">
                  <a:moveTo>
                    <a:pt x="3310102" y="1426057"/>
                  </a:moveTo>
                  <a:lnTo>
                    <a:pt x="3290849" y="1426057"/>
                  </a:lnTo>
                  <a:lnTo>
                    <a:pt x="3283038" y="1433817"/>
                  </a:lnTo>
                  <a:lnTo>
                    <a:pt x="3283038" y="1452968"/>
                  </a:lnTo>
                  <a:lnTo>
                    <a:pt x="3290849" y="1460728"/>
                  </a:lnTo>
                  <a:lnTo>
                    <a:pt x="3310102" y="1460728"/>
                  </a:lnTo>
                  <a:lnTo>
                    <a:pt x="3317913" y="1452968"/>
                  </a:lnTo>
                  <a:lnTo>
                    <a:pt x="3317913" y="1433817"/>
                  </a:lnTo>
                  <a:lnTo>
                    <a:pt x="3310102" y="1426057"/>
                  </a:lnTo>
                  <a:close/>
                </a:path>
                <a:path w="6177280" h="1778635" extrusionOk="0">
                  <a:moveTo>
                    <a:pt x="1543646" y="1420279"/>
                  </a:moveTo>
                  <a:lnTo>
                    <a:pt x="1524393" y="1420279"/>
                  </a:lnTo>
                  <a:lnTo>
                    <a:pt x="1516595" y="1428038"/>
                  </a:lnTo>
                  <a:lnTo>
                    <a:pt x="1516595" y="1447190"/>
                  </a:lnTo>
                  <a:lnTo>
                    <a:pt x="1524393" y="1454950"/>
                  </a:lnTo>
                  <a:lnTo>
                    <a:pt x="1543646" y="1454950"/>
                  </a:lnTo>
                  <a:lnTo>
                    <a:pt x="1551457" y="1447190"/>
                  </a:lnTo>
                  <a:lnTo>
                    <a:pt x="1551457" y="1428038"/>
                  </a:lnTo>
                  <a:lnTo>
                    <a:pt x="1543646" y="1420279"/>
                  </a:lnTo>
                  <a:close/>
                </a:path>
                <a:path w="6177280" h="1778635" extrusionOk="0">
                  <a:moveTo>
                    <a:pt x="4141038" y="1408722"/>
                  </a:moveTo>
                  <a:lnTo>
                    <a:pt x="4121772" y="1408722"/>
                  </a:lnTo>
                  <a:lnTo>
                    <a:pt x="4113974" y="1416494"/>
                  </a:lnTo>
                  <a:lnTo>
                    <a:pt x="4113974" y="1435633"/>
                  </a:lnTo>
                  <a:lnTo>
                    <a:pt x="4121772" y="1443393"/>
                  </a:lnTo>
                  <a:lnTo>
                    <a:pt x="4141038" y="1443393"/>
                  </a:lnTo>
                  <a:lnTo>
                    <a:pt x="4148836" y="1435633"/>
                  </a:lnTo>
                  <a:lnTo>
                    <a:pt x="4148836" y="1416494"/>
                  </a:lnTo>
                  <a:lnTo>
                    <a:pt x="4141038" y="1408722"/>
                  </a:lnTo>
                  <a:close/>
                </a:path>
                <a:path w="6177280" h="1778635" extrusionOk="0">
                  <a:moveTo>
                    <a:pt x="1078801" y="1408722"/>
                  </a:moveTo>
                  <a:lnTo>
                    <a:pt x="1059535" y="1408722"/>
                  </a:lnTo>
                  <a:lnTo>
                    <a:pt x="1051737" y="1416494"/>
                  </a:lnTo>
                  <a:lnTo>
                    <a:pt x="1051737" y="1435633"/>
                  </a:lnTo>
                  <a:lnTo>
                    <a:pt x="1059535" y="1443393"/>
                  </a:lnTo>
                  <a:lnTo>
                    <a:pt x="1078801" y="1443393"/>
                  </a:lnTo>
                  <a:lnTo>
                    <a:pt x="1086599" y="1435633"/>
                  </a:lnTo>
                  <a:lnTo>
                    <a:pt x="1086599" y="1416494"/>
                  </a:lnTo>
                  <a:lnTo>
                    <a:pt x="1078801" y="1408722"/>
                  </a:lnTo>
                  <a:close/>
                </a:path>
                <a:path w="6177280" h="1778635" extrusionOk="0">
                  <a:moveTo>
                    <a:pt x="4460620" y="1397177"/>
                  </a:moveTo>
                  <a:lnTo>
                    <a:pt x="4441367" y="1397177"/>
                  </a:lnTo>
                  <a:lnTo>
                    <a:pt x="4433557" y="1404937"/>
                  </a:lnTo>
                  <a:lnTo>
                    <a:pt x="4433557" y="1424076"/>
                  </a:lnTo>
                  <a:lnTo>
                    <a:pt x="4441367" y="1431836"/>
                  </a:lnTo>
                  <a:lnTo>
                    <a:pt x="4460620" y="1431836"/>
                  </a:lnTo>
                  <a:lnTo>
                    <a:pt x="4468431" y="1424076"/>
                  </a:lnTo>
                  <a:lnTo>
                    <a:pt x="4468431" y="1404937"/>
                  </a:lnTo>
                  <a:lnTo>
                    <a:pt x="4460620" y="1397177"/>
                  </a:lnTo>
                  <a:close/>
                </a:path>
                <a:path w="6177280" h="1778635" extrusionOk="0">
                  <a:moveTo>
                    <a:pt x="3757523" y="1397177"/>
                  </a:moveTo>
                  <a:lnTo>
                    <a:pt x="3738270" y="1397177"/>
                  </a:lnTo>
                  <a:lnTo>
                    <a:pt x="3730472" y="1404937"/>
                  </a:lnTo>
                  <a:lnTo>
                    <a:pt x="3730472" y="1424076"/>
                  </a:lnTo>
                  <a:lnTo>
                    <a:pt x="3738270" y="1431836"/>
                  </a:lnTo>
                  <a:lnTo>
                    <a:pt x="3757523" y="1431836"/>
                  </a:lnTo>
                  <a:lnTo>
                    <a:pt x="3765334" y="1424076"/>
                  </a:lnTo>
                  <a:lnTo>
                    <a:pt x="3765334" y="1404937"/>
                  </a:lnTo>
                  <a:lnTo>
                    <a:pt x="3757523" y="1397177"/>
                  </a:lnTo>
                  <a:close/>
                </a:path>
                <a:path w="6177280" h="1778635" extrusionOk="0">
                  <a:moveTo>
                    <a:pt x="1659864" y="1397177"/>
                  </a:moveTo>
                  <a:lnTo>
                    <a:pt x="1640611" y="1397177"/>
                  </a:lnTo>
                  <a:lnTo>
                    <a:pt x="1632800" y="1404937"/>
                  </a:lnTo>
                  <a:lnTo>
                    <a:pt x="1632800" y="1424076"/>
                  </a:lnTo>
                  <a:lnTo>
                    <a:pt x="1640611" y="1431836"/>
                  </a:lnTo>
                  <a:lnTo>
                    <a:pt x="1659864" y="1431836"/>
                  </a:lnTo>
                  <a:lnTo>
                    <a:pt x="1667675" y="1424076"/>
                  </a:lnTo>
                  <a:lnTo>
                    <a:pt x="1667675" y="1404937"/>
                  </a:lnTo>
                  <a:lnTo>
                    <a:pt x="1659864" y="1397177"/>
                  </a:lnTo>
                  <a:close/>
                </a:path>
                <a:path w="6177280" h="1778635" extrusionOk="0">
                  <a:moveTo>
                    <a:pt x="1375143" y="1397177"/>
                  </a:moveTo>
                  <a:lnTo>
                    <a:pt x="1355890" y="1397177"/>
                  </a:lnTo>
                  <a:lnTo>
                    <a:pt x="1348079" y="1404937"/>
                  </a:lnTo>
                  <a:lnTo>
                    <a:pt x="1348079" y="1424076"/>
                  </a:lnTo>
                  <a:lnTo>
                    <a:pt x="1355890" y="1431836"/>
                  </a:lnTo>
                  <a:lnTo>
                    <a:pt x="1375143" y="1431836"/>
                  </a:lnTo>
                  <a:lnTo>
                    <a:pt x="1382941" y="1424076"/>
                  </a:lnTo>
                  <a:lnTo>
                    <a:pt x="1382941" y="1404937"/>
                  </a:lnTo>
                  <a:lnTo>
                    <a:pt x="1375143" y="1397177"/>
                  </a:lnTo>
                  <a:close/>
                </a:path>
                <a:path w="6177280" h="1778635" extrusionOk="0">
                  <a:moveTo>
                    <a:pt x="1218247" y="1397177"/>
                  </a:moveTo>
                  <a:lnTo>
                    <a:pt x="1198994" y="1397177"/>
                  </a:lnTo>
                  <a:lnTo>
                    <a:pt x="1191196" y="1404937"/>
                  </a:lnTo>
                  <a:lnTo>
                    <a:pt x="1191196" y="1424076"/>
                  </a:lnTo>
                  <a:lnTo>
                    <a:pt x="1198994" y="1431836"/>
                  </a:lnTo>
                  <a:lnTo>
                    <a:pt x="1218247" y="1431836"/>
                  </a:lnTo>
                  <a:lnTo>
                    <a:pt x="1226058" y="1424076"/>
                  </a:lnTo>
                  <a:lnTo>
                    <a:pt x="1226058" y="1404937"/>
                  </a:lnTo>
                  <a:lnTo>
                    <a:pt x="1218247" y="1397177"/>
                  </a:lnTo>
                  <a:close/>
                </a:path>
                <a:path w="6177280" h="1778635" extrusionOk="0">
                  <a:moveTo>
                    <a:pt x="4617516" y="1391399"/>
                  </a:moveTo>
                  <a:lnTo>
                    <a:pt x="4598250" y="1391399"/>
                  </a:lnTo>
                  <a:lnTo>
                    <a:pt x="4590453" y="1399159"/>
                  </a:lnTo>
                  <a:lnTo>
                    <a:pt x="4590453" y="1418297"/>
                  </a:lnTo>
                  <a:lnTo>
                    <a:pt x="4598250" y="1426057"/>
                  </a:lnTo>
                  <a:lnTo>
                    <a:pt x="4617516" y="1426057"/>
                  </a:lnTo>
                  <a:lnTo>
                    <a:pt x="4625314" y="1418297"/>
                  </a:lnTo>
                  <a:lnTo>
                    <a:pt x="4625314" y="1399159"/>
                  </a:lnTo>
                  <a:lnTo>
                    <a:pt x="4617516" y="1391399"/>
                  </a:lnTo>
                  <a:close/>
                </a:path>
                <a:path w="6177280" h="1778635" extrusionOk="0">
                  <a:moveTo>
                    <a:pt x="747585" y="1391399"/>
                  </a:moveTo>
                  <a:lnTo>
                    <a:pt x="728332" y="1391399"/>
                  </a:lnTo>
                  <a:lnTo>
                    <a:pt x="720521" y="1399159"/>
                  </a:lnTo>
                  <a:lnTo>
                    <a:pt x="720521" y="1418297"/>
                  </a:lnTo>
                  <a:lnTo>
                    <a:pt x="728332" y="1426057"/>
                  </a:lnTo>
                  <a:lnTo>
                    <a:pt x="747585" y="1426057"/>
                  </a:lnTo>
                  <a:lnTo>
                    <a:pt x="755395" y="1418297"/>
                  </a:lnTo>
                  <a:lnTo>
                    <a:pt x="755395" y="1399159"/>
                  </a:lnTo>
                  <a:lnTo>
                    <a:pt x="747585" y="1391399"/>
                  </a:lnTo>
                  <a:close/>
                </a:path>
                <a:path w="6177280" h="1778635" extrusionOk="0">
                  <a:moveTo>
                    <a:pt x="3618064" y="1379842"/>
                  </a:moveTo>
                  <a:lnTo>
                    <a:pt x="3598811" y="1379842"/>
                  </a:lnTo>
                  <a:lnTo>
                    <a:pt x="3591013" y="1387602"/>
                  </a:lnTo>
                  <a:lnTo>
                    <a:pt x="3591013" y="1406740"/>
                  </a:lnTo>
                  <a:lnTo>
                    <a:pt x="3598811" y="1414500"/>
                  </a:lnTo>
                  <a:lnTo>
                    <a:pt x="3618064" y="1414500"/>
                  </a:lnTo>
                  <a:lnTo>
                    <a:pt x="3625875" y="1406740"/>
                  </a:lnTo>
                  <a:lnTo>
                    <a:pt x="3625875" y="1387602"/>
                  </a:lnTo>
                  <a:lnTo>
                    <a:pt x="3618064" y="1379842"/>
                  </a:lnTo>
                  <a:close/>
                </a:path>
                <a:path w="6177280" h="1778635" extrusionOk="0">
                  <a:moveTo>
                    <a:pt x="3205505" y="1368285"/>
                  </a:moveTo>
                  <a:lnTo>
                    <a:pt x="3186252" y="1368285"/>
                  </a:lnTo>
                  <a:lnTo>
                    <a:pt x="3178454" y="1376045"/>
                  </a:lnTo>
                  <a:lnTo>
                    <a:pt x="3178454" y="1395183"/>
                  </a:lnTo>
                  <a:lnTo>
                    <a:pt x="3186252" y="1402956"/>
                  </a:lnTo>
                  <a:lnTo>
                    <a:pt x="3205505" y="1402956"/>
                  </a:lnTo>
                  <a:lnTo>
                    <a:pt x="3213315" y="1395183"/>
                  </a:lnTo>
                  <a:lnTo>
                    <a:pt x="3213315" y="1376045"/>
                  </a:lnTo>
                  <a:lnTo>
                    <a:pt x="3205505" y="1368285"/>
                  </a:lnTo>
                  <a:close/>
                </a:path>
                <a:path w="6177280" h="1778635" extrusionOk="0">
                  <a:moveTo>
                    <a:pt x="4739538" y="1362506"/>
                  </a:moveTo>
                  <a:lnTo>
                    <a:pt x="4720285" y="1362506"/>
                  </a:lnTo>
                  <a:lnTo>
                    <a:pt x="4712474" y="1370266"/>
                  </a:lnTo>
                  <a:lnTo>
                    <a:pt x="4712474" y="1389405"/>
                  </a:lnTo>
                  <a:lnTo>
                    <a:pt x="4720285" y="1397177"/>
                  </a:lnTo>
                  <a:lnTo>
                    <a:pt x="4739538" y="1397177"/>
                  </a:lnTo>
                  <a:lnTo>
                    <a:pt x="4747336" y="1389405"/>
                  </a:lnTo>
                  <a:lnTo>
                    <a:pt x="4747336" y="1370266"/>
                  </a:lnTo>
                  <a:lnTo>
                    <a:pt x="4739538" y="1362506"/>
                  </a:lnTo>
                  <a:close/>
                </a:path>
                <a:path w="6177280" h="1778635" extrusionOk="0">
                  <a:moveTo>
                    <a:pt x="3437940" y="1356728"/>
                  </a:moveTo>
                  <a:lnTo>
                    <a:pt x="3418687" y="1356728"/>
                  </a:lnTo>
                  <a:lnTo>
                    <a:pt x="3410877" y="1364488"/>
                  </a:lnTo>
                  <a:lnTo>
                    <a:pt x="3410877" y="1383639"/>
                  </a:lnTo>
                  <a:lnTo>
                    <a:pt x="3418687" y="1391399"/>
                  </a:lnTo>
                  <a:lnTo>
                    <a:pt x="3437940" y="1391399"/>
                  </a:lnTo>
                  <a:lnTo>
                    <a:pt x="3445738" y="1383639"/>
                  </a:lnTo>
                  <a:lnTo>
                    <a:pt x="3445738" y="1364488"/>
                  </a:lnTo>
                  <a:lnTo>
                    <a:pt x="3437940" y="1356728"/>
                  </a:lnTo>
                  <a:close/>
                </a:path>
                <a:path w="6177280" h="1778635" extrusionOk="0">
                  <a:moveTo>
                    <a:pt x="4350219" y="1350949"/>
                  </a:moveTo>
                  <a:lnTo>
                    <a:pt x="4330966" y="1350949"/>
                  </a:lnTo>
                  <a:lnTo>
                    <a:pt x="4323156" y="1358709"/>
                  </a:lnTo>
                  <a:lnTo>
                    <a:pt x="4323156" y="1377861"/>
                  </a:lnTo>
                  <a:lnTo>
                    <a:pt x="4330966" y="1385620"/>
                  </a:lnTo>
                  <a:lnTo>
                    <a:pt x="4350219" y="1385620"/>
                  </a:lnTo>
                  <a:lnTo>
                    <a:pt x="4358030" y="1377861"/>
                  </a:lnTo>
                  <a:lnTo>
                    <a:pt x="4358030" y="1358709"/>
                  </a:lnTo>
                  <a:lnTo>
                    <a:pt x="4350219" y="1350949"/>
                  </a:lnTo>
                  <a:close/>
                </a:path>
                <a:path w="6177280" h="1778635" extrusionOk="0">
                  <a:moveTo>
                    <a:pt x="4873180" y="1345171"/>
                  </a:moveTo>
                  <a:lnTo>
                    <a:pt x="4853927" y="1345171"/>
                  </a:lnTo>
                  <a:lnTo>
                    <a:pt x="4846116" y="1352931"/>
                  </a:lnTo>
                  <a:lnTo>
                    <a:pt x="4846116" y="1372082"/>
                  </a:lnTo>
                  <a:lnTo>
                    <a:pt x="4853927" y="1379842"/>
                  </a:lnTo>
                  <a:lnTo>
                    <a:pt x="4873180" y="1379842"/>
                  </a:lnTo>
                  <a:lnTo>
                    <a:pt x="4880991" y="1372082"/>
                  </a:lnTo>
                  <a:lnTo>
                    <a:pt x="4880991" y="1352931"/>
                  </a:lnTo>
                  <a:lnTo>
                    <a:pt x="4873180" y="1345171"/>
                  </a:lnTo>
                  <a:close/>
                </a:path>
                <a:path w="6177280" h="1778635" extrusionOk="0">
                  <a:moveTo>
                    <a:pt x="4234002" y="1345171"/>
                  </a:moveTo>
                  <a:lnTo>
                    <a:pt x="4214749" y="1345171"/>
                  </a:lnTo>
                  <a:lnTo>
                    <a:pt x="4206951" y="1352931"/>
                  </a:lnTo>
                  <a:lnTo>
                    <a:pt x="4206951" y="1372082"/>
                  </a:lnTo>
                  <a:lnTo>
                    <a:pt x="4214749" y="1379842"/>
                  </a:lnTo>
                  <a:lnTo>
                    <a:pt x="4234002" y="1379842"/>
                  </a:lnTo>
                  <a:lnTo>
                    <a:pt x="4241812" y="1372082"/>
                  </a:lnTo>
                  <a:lnTo>
                    <a:pt x="4241812" y="1352931"/>
                  </a:lnTo>
                  <a:lnTo>
                    <a:pt x="4234002" y="1345171"/>
                  </a:lnTo>
                  <a:close/>
                </a:path>
                <a:path w="6177280" h="1778635" extrusionOk="0">
                  <a:moveTo>
                    <a:pt x="4036441" y="1345171"/>
                  </a:moveTo>
                  <a:lnTo>
                    <a:pt x="4017187" y="1345171"/>
                  </a:lnTo>
                  <a:lnTo>
                    <a:pt x="4009377" y="1352931"/>
                  </a:lnTo>
                  <a:lnTo>
                    <a:pt x="4009377" y="1372082"/>
                  </a:lnTo>
                  <a:lnTo>
                    <a:pt x="4017187" y="1379842"/>
                  </a:lnTo>
                  <a:lnTo>
                    <a:pt x="4036441" y="1379842"/>
                  </a:lnTo>
                  <a:lnTo>
                    <a:pt x="4044251" y="1372082"/>
                  </a:lnTo>
                  <a:lnTo>
                    <a:pt x="4044251" y="1352931"/>
                  </a:lnTo>
                  <a:lnTo>
                    <a:pt x="4036441" y="1345171"/>
                  </a:lnTo>
                  <a:close/>
                </a:path>
                <a:path w="6177280" h="1778635" extrusionOk="0">
                  <a:moveTo>
                    <a:pt x="660425" y="1345171"/>
                  </a:moveTo>
                  <a:lnTo>
                    <a:pt x="641172" y="1345171"/>
                  </a:lnTo>
                  <a:lnTo>
                    <a:pt x="633361" y="1352931"/>
                  </a:lnTo>
                  <a:lnTo>
                    <a:pt x="633361" y="1372082"/>
                  </a:lnTo>
                  <a:lnTo>
                    <a:pt x="641172" y="1379842"/>
                  </a:lnTo>
                  <a:lnTo>
                    <a:pt x="660425" y="1379842"/>
                  </a:lnTo>
                  <a:lnTo>
                    <a:pt x="668235" y="1372082"/>
                  </a:lnTo>
                  <a:lnTo>
                    <a:pt x="668235" y="1352931"/>
                  </a:lnTo>
                  <a:lnTo>
                    <a:pt x="660425" y="1345171"/>
                  </a:lnTo>
                  <a:close/>
                </a:path>
                <a:path w="6177280" h="1778635" extrusionOk="0">
                  <a:moveTo>
                    <a:pt x="3095104" y="1339392"/>
                  </a:moveTo>
                  <a:lnTo>
                    <a:pt x="3075851" y="1339392"/>
                  </a:lnTo>
                  <a:lnTo>
                    <a:pt x="3068053" y="1347152"/>
                  </a:lnTo>
                  <a:lnTo>
                    <a:pt x="3068053" y="1366304"/>
                  </a:lnTo>
                  <a:lnTo>
                    <a:pt x="3075851" y="1374063"/>
                  </a:lnTo>
                  <a:lnTo>
                    <a:pt x="3095104" y="1374063"/>
                  </a:lnTo>
                  <a:lnTo>
                    <a:pt x="3102914" y="1366304"/>
                  </a:lnTo>
                  <a:lnTo>
                    <a:pt x="3102914" y="1347152"/>
                  </a:lnTo>
                  <a:lnTo>
                    <a:pt x="3095104" y="1339392"/>
                  </a:lnTo>
                  <a:close/>
                </a:path>
                <a:path w="6177280" h="1778635" extrusionOk="0">
                  <a:moveTo>
                    <a:pt x="1764461" y="1339392"/>
                  </a:moveTo>
                  <a:lnTo>
                    <a:pt x="1745208" y="1339392"/>
                  </a:lnTo>
                  <a:lnTo>
                    <a:pt x="1737398" y="1347152"/>
                  </a:lnTo>
                  <a:lnTo>
                    <a:pt x="1737398" y="1366304"/>
                  </a:lnTo>
                  <a:lnTo>
                    <a:pt x="1745208" y="1374063"/>
                  </a:lnTo>
                  <a:lnTo>
                    <a:pt x="1764461" y="1374063"/>
                  </a:lnTo>
                  <a:lnTo>
                    <a:pt x="1772259" y="1366304"/>
                  </a:lnTo>
                  <a:lnTo>
                    <a:pt x="1772259" y="1347152"/>
                  </a:lnTo>
                  <a:lnTo>
                    <a:pt x="1764461" y="1339392"/>
                  </a:lnTo>
                  <a:close/>
                </a:path>
                <a:path w="6177280" h="1778635" extrusionOk="0">
                  <a:moveTo>
                    <a:pt x="945146" y="1333614"/>
                  </a:moveTo>
                  <a:lnTo>
                    <a:pt x="925893" y="1333614"/>
                  </a:lnTo>
                  <a:lnTo>
                    <a:pt x="918095" y="1341374"/>
                  </a:lnTo>
                  <a:lnTo>
                    <a:pt x="918095" y="1360525"/>
                  </a:lnTo>
                  <a:lnTo>
                    <a:pt x="925893" y="1368285"/>
                  </a:lnTo>
                  <a:lnTo>
                    <a:pt x="945146" y="1368285"/>
                  </a:lnTo>
                  <a:lnTo>
                    <a:pt x="952957" y="1360525"/>
                  </a:lnTo>
                  <a:lnTo>
                    <a:pt x="952957" y="1341374"/>
                  </a:lnTo>
                  <a:lnTo>
                    <a:pt x="945146" y="1333614"/>
                  </a:lnTo>
                  <a:close/>
                </a:path>
                <a:path w="6177280" h="1778635" extrusionOk="0">
                  <a:moveTo>
                    <a:pt x="3926039" y="1322057"/>
                  </a:moveTo>
                  <a:lnTo>
                    <a:pt x="3906786" y="1322057"/>
                  </a:lnTo>
                  <a:lnTo>
                    <a:pt x="3898976" y="1329817"/>
                  </a:lnTo>
                  <a:lnTo>
                    <a:pt x="3898976" y="1348968"/>
                  </a:lnTo>
                  <a:lnTo>
                    <a:pt x="3906786" y="1356728"/>
                  </a:lnTo>
                  <a:lnTo>
                    <a:pt x="3926039" y="1356728"/>
                  </a:lnTo>
                  <a:lnTo>
                    <a:pt x="3933837" y="1348968"/>
                  </a:lnTo>
                  <a:lnTo>
                    <a:pt x="3933837" y="1329817"/>
                  </a:lnTo>
                  <a:lnTo>
                    <a:pt x="3926039" y="1322057"/>
                  </a:lnTo>
                  <a:close/>
                </a:path>
                <a:path w="6177280" h="1778635" extrusionOk="0">
                  <a:moveTo>
                    <a:pt x="4530356" y="1316278"/>
                  </a:moveTo>
                  <a:lnTo>
                    <a:pt x="4511090" y="1316278"/>
                  </a:lnTo>
                  <a:lnTo>
                    <a:pt x="4503293" y="1324038"/>
                  </a:lnTo>
                  <a:lnTo>
                    <a:pt x="4503293" y="1343190"/>
                  </a:lnTo>
                  <a:lnTo>
                    <a:pt x="4511090" y="1350949"/>
                  </a:lnTo>
                  <a:lnTo>
                    <a:pt x="4530356" y="1350949"/>
                  </a:lnTo>
                  <a:lnTo>
                    <a:pt x="4538154" y="1343190"/>
                  </a:lnTo>
                  <a:lnTo>
                    <a:pt x="4538154" y="1324038"/>
                  </a:lnTo>
                  <a:lnTo>
                    <a:pt x="4530356" y="1316278"/>
                  </a:lnTo>
                  <a:close/>
                </a:path>
                <a:path w="6177280" h="1778635" extrusionOk="0">
                  <a:moveTo>
                    <a:pt x="1485544" y="1316278"/>
                  </a:moveTo>
                  <a:lnTo>
                    <a:pt x="1466291" y="1316278"/>
                  </a:lnTo>
                  <a:lnTo>
                    <a:pt x="1458480" y="1324038"/>
                  </a:lnTo>
                  <a:lnTo>
                    <a:pt x="1458480" y="1343190"/>
                  </a:lnTo>
                  <a:lnTo>
                    <a:pt x="1466291" y="1350949"/>
                  </a:lnTo>
                  <a:lnTo>
                    <a:pt x="1485544" y="1350949"/>
                  </a:lnTo>
                  <a:lnTo>
                    <a:pt x="1493354" y="1343190"/>
                  </a:lnTo>
                  <a:lnTo>
                    <a:pt x="1493354" y="1324038"/>
                  </a:lnTo>
                  <a:lnTo>
                    <a:pt x="1485544" y="1316278"/>
                  </a:lnTo>
                  <a:close/>
                </a:path>
                <a:path w="6177280" h="1778635" extrusionOk="0">
                  <a:moveTo>
                    <a:pt x="1334465" y="1316278"/>
                  </a:moveTo>
                  <a:lnTo>
                    <a:pt x="1315211" y="1316278"/>
                  </a:lnTo>
                  <a:lnTo>
                    <a:pt x="1307401" y="1324038"/>
                  </a:lnTo>
                  <a:lnTo>
                    <a:pt x="1307401" y="1343190"/>
                  </a:lnTo>
                  <a:lnTo>
                    <a:pt x="1315211" y="1350949"/>
                  </a:lnTo>
                  <a:lnTo>
                    <a:pt x="1334465" y="1350949"/>
                  </a:lnTo>
                  <a:lnTo>
                    <a:pt x="1342275" y="1343190"/>
                  </a:lnTo>
                  <a:lnTo>
                    <a:pt x="1342275" y="1324038"/>
                  </a:lnTo>
                  <a:lnTo>
                    <a:pt x="1334465" y="1316278"/>
                  </a:lnTo>
                  <a:close/>
                </a:path>
                <a:path w="6177280" h="1778635" extrusionOk="0">
                  <a:moveTo>
                    <a:pt x="3315919" y="1310500"/>
                  </a:moveTo>
                  <a:lnTo>
                    <a:pt x="3296653" y="1310500"/>
                  </a:lnTo>
                  <a:lnTo>
                    <a:pt x="3288855" y="1318260"/>
                  </a:lnTo>
                  <a:lnTo>
                    <a:pt x="3288855" y="1337411"/>
                  </a:lnTo>
                  <a:lnTo>
                    <a:pt x="3296653" y="1345171"/>
                  </a:lnTo>
                  <a:lnTo>
                    <a:pt x="3315919" y="1345171"/>
                  </a:lnTo>
                  <a:lnTo>
                    <a:pt x="3323716" y="1337411"/>
                  </a:lnTo>
                  <a:lnTo>
                    <a:pt x="3323716" y="1318260"/>
                  </a:lnTo>
                  <a:lnTo>
                    <a:pt x="3315919" y="1310500"/>
                  </a:lnTo>
                  <a:close/>
                </a:path>
                <a:path w="6177280" h="1778635" extrusionOk="0">
                  <a:moveTo>
                    <a:pt x="1119466" y="1310500"/>
                  </a:moveTo>
                  <a:lnTo>
                    <a:pt x="1100213" y="1310500"/>
                  </a:lnTo>
                  <a:lnTo>
                    <a:pt x="1092415" y="1318260"/>
                  </a:lnTo>
                  <a:lnTo>
                    <a:pt x="1092415" y="1337411"/>
                  </a:lnTo>
                  <a:lnTo>
                    <a:pt x="1100213" y="1345171"/>
                  </a:lnTo>
                  <a:lnTo>
                    <a:pt x="1119466" y="1345171"/>
                  </a:lnTo>
                  <a:lnTo>
                    <a:pt x="1127277" y="1337411"/>
                  </a:lnTo>
                  <a:lnTo>
                    <a:pt x="1127277" y="1318260"/>
                  </a:lnTo>
                  <a:lnTo>
                    <a:pt x="1119466" y="1310500"/>
                  </a:lnTo>
                  <a:close/>
                </a:path>
                <a:path w="6177280" h="1778635" extrusionOk="0">
                  <a:moveTo>
                    <a:pt x="3536721" y="1304721"/>
                  </a:moveTo>
                  <a:lnTo>
                    <a:pt x="3517468" y="1304721"/>
                  </a:lnTo>
                  <a:lnTo>
                    <a:pt x="3509657" y="1312494"/>
                  </a:lnTo>
                  <a:lnTo>
                    <a:pt x="3509657" y="1331633"/>
                  </a:lnTo>
                  <a:lnTo>
                    <a:pt x="3517468" y="1339392"/>
                  </a:lnTo>
                  <a:lnTo>
                    <a:pt x="3536721" y="1339392"/>
                  </a:lnTo>
                  <a:lnTo>
                    <a:pt x="3544531" y="1331633"/>
                  </a:lnTo>
                  <a:lnTo>
                    <a:pt x="3544531" y="1312494"/>
                  </a:lnTo>
                  <a:lnTo>
                    <a:pt x="3536721" y="1304721"/>
                  </a:lnTo>
                  <a:close/>
                </a:path>
                <a:path w="6177280" h="1778635" extrusionOk="0">
                  <a:moveTo>
                    <a:pt x="1892299" y="1304721"/>
                  </a:moveTo>
                  <a:lnTo>
                    <a:pt x="1873034" y="1304721"/>
                  </a:lnTo>
                  <a:lnTo>
                    <a:pt x="1865236" y="1312494"/>
                  </a:lnTo>
                  <a:lnTo>
                    <a:pt x="1865236" y="1331633"/>
                  </a:lnTo>
                  <a:lnTo>
                    <a:pt x="1873034" y="1339392"/>
                  </a:lnTo>
                  <a:lnTo>
                    <a:pt x="1892299" y="1339392"/>
                  </a:lnTo>
                  <a:lnTo>
                    <a:pt x="1900097" y="1331633"/>
                  </a:lnTo>
                  <a:lnTo>
                    <a:pt x="1900097" y="1312494"/>
                  </a:lnTo>
                  <a:lnTo>
                    <a:pt x="1892299" y="1304721"/>
                  </a:lnTo>
                  <a:close/>
                </a:path>
                <a:path w="6177280" h="1778635" extrusionOk="0">
                  <a:moveTo>
                    <a:pt x="1613382" y="1298956"/>
                  </a:moveTo>
                  <a:lnTo>
                    <a:pt x="1594129" y="1298956"/>
                  </a:lnTo>
                  <a:lnTo>
                    <a:pt x="1586318" y="1306715"/>
                  </a:lnTo>
                  <a:lnTo>
                    <a:pt x="1586318" y="1325854"/>
                  </a:lnTo>
                  <a:lnTo>
                    <a:pt x="1594129" y="1333614"/>
                  </a:lnTo>
                  <a:lnTo>
                    <a:pt x="1613382" y="1333614"/>
                  </a:lnTo>
                  <a:lnTo>
                    <a:pt x="1621180" y="1325854"/>
                  </a:lnTo>
                  <a:lnTo>
                    <a:pt x="1621180" y="1306715"/>
                  </a:lnTo>
                  <a:lnTo>
                    <a:pt x="1613382" y="1298956"/>
                  </a:lnTo>
                  <a:close/>
                </a:path>
                <a:path w="6177280" h="1778635" extrusionOk="0">
                  <a:moveTo>
                    <a:pt x="3809822" y="1293177"/>
                  </a:moveTo>
                  <a:lnTo>
                    <a:pt x="3790568" y="1293177"/>
                  </a:lnTo>
                  <a:lnTo>
                    <a:pt x="3782758" y="1300937"/>
                  </a:lnTo>
                  <a:lnTo>
                    <a:pt x="3782758" y="1320076"/>
                  </a:lnTo>
                  <a:lnTo>
                    <a:pt x="3790568" y="1327835"/>
                  </a:lnTo>
                  <a:lnTo>
                    <a:pt x="3809822" y="1327835"/>
                  </a:lnTo>
                  <a:lnTo>
                    <a:pt x="3817632" y="1320076"/>
                  </a:lnTo>
                  <a:lnTo>
                    <a:pt x="3817632" y="1300937"/>
                  </a:lnTo>
                  <a:lnTo>
                    <a:pt x="3809822" y="1293177"/>
                  </a:lnTo>
                  <a:close/>
                </a:path>
                <a:path w="6177280" h="1778635" extrusionOk="0">
                  <a:moveTo>
                    <a:pt x="2996323" y="1293177"/>
                  </a:moveTo>
                  <a:lnTo>
                    <a:pt x="2977070" y="1293177"/>
                  </a:lnTo>
                  <a:lnTo>
                    <a:pt x="2969272" y="1300937"/>
                  </a:lnTo>
                  <a:lnTo>
                    <a:pt x="2969272" y="1320076"/>
                  </a:lnTo>
                  <a:lnTo>
                    <a:pt x="2977070" y="1327835"/>
                  </a:lnTo>
                  <a:lnTo>
                    <a:pt x="2996323" y="1327835"/>
                  </a:lnTo>
                  <a:lnTo>
                    <a:pt x="3004134" y="1320076"/>
                  </a:lnTo>
                  <a:lnTo>
                    <a:pt x="3004134" y="1300937"/>
                  </a:lnTo>
                  <a:lnTo>
                    <a:pt x="2996323" y="1293177"/>
                  </a:lnTo>
                  <a:close/>
                </a:path>
                <a:path w="6177280" h="1778635" extrusionOk="0">
                  <a:moveTo>
                    <a:pt x="834745" y="1293177"/>
                  </a:moveTo>
                  <a:lnTo>
                    <a:pt x="815492" y="1293177"/>
                  </a:lnTo>
                  <a:lnTo>
                    <a:pt x="807681" y="1300937"/>
                  </a:lnTo>
                  <a:lnTo>
                    <a:pt x="807681" y="1320076"/>
                  </a:lnTo>
                  <a:lnTo>
                    <a:pt x="815492" y="1327835"/>
                  </a:lnTo>
                  <a:lnTo>
                    <a:pt x="834745" y="1327835"/>
                  </a:lnTo>
                  <a:lnTo>
                    <a:pt x="842556" y="1320076"/>
                  </a:lnTo>
                  <a:lnTo>
                    <a:pt x="842556" y="1300937"/>
                  </a:lnTo>
                  <a:lnTo>
                    <a:pt x="834745" y="1293177"/>
                  </a:lnTo>
                  <a:close/>
                </a:path>
                <a:path w="6177280" h="1778635" extrusionOk="0">
                  <a:moveTo>
                    <a:pt x="4152658" y="1275842"/>
                  </a:moveTo>
                  <a:lnTo>
                    <a:pt x="4133405" y="1275842"/>
                  </a:lnTo>
                  <a:lnTo>
                    <a:pt x="4125594" y="1283601"/>
                  </a:lnTo>
                  <a:lnTo>
                    <a:pt x="4125594" y="1302740"/>
                  </a:lnTo>
                  <a:lnTo>
                    <a:pt x="4133405" y="1310500"/>
                  </a:lnTo>
                  <a:lnTo>
                    <a:pt x="4152658" y="1310500"/>
                  </a:lnTo>
                  <a:lnTo>
                    <a:pt x="4160456" y="1302740"/>
                  </a:lnTo>
                  <a:lnTo>
                    <a:pt x="4160456" y="1283601"/>
                  </a:lnTo>
                  <a:lnTo>
                    <a:pt x="4152658" y="1275842"/>
                  </a:lnTo>
                  <a:close/>
                </a:path>
                <a:path w="6177280" h="1778635" extrusionOk="0">
                  <a:moveTo>
                    <a:pt x="3699421" y="1275842"/>
                  </a:moveTo>
                  <a:lnTo>
                    <a:pt x="3680167" y="1275842"/>
                  </a:lnTo>
                  <a:lnTo>
                    <a:pt x="3672357" y="1283601"/>
                  </a:lnTo>
                  <a:lnTo>
                    <a:pt x="3672357" y="1302740"/>
                  </a:lnTo>
                  <a:lnTo>
                    <a:pt x="3680167" y="1310500"/>
                  </a:lnTo>
                  <a:lnTo>
                    <a:pt x="3699421" y="1310500"/>
                  </a:lnTo>
                  <a:lnTo>
                    <a:pt x="3707218" y="1302740"/>
                  </a:lnTo>
                  <a:lnTo>
                    <a:pt x="3707218" y="1283601"/>
                  </a:lnTo>
                  <a:lnTo>
                    <a:pt x="3699421" y="1275842"/>
                  </a:lnTo>
                  <a:close/>
                </a:path>
                <a:path w="6177280" h="1778635" extrusionOk="0">
                  <a:moveTo>
                    <a:pt x="2891739" y="1275842"/>
                  </a:moveTo>
                  <a:lnTo>
                    <a:pt x="2872473" y="1275842"/>
                  </a:lnTo>
                  <a:lnTo>
                    <a:pt x="2864675" y="1283601"/>
                  </a:lnTo>
                  <a:lnTo>
                    <a:pt x="2864675" y="1302740"/>
                  </a:lnTo>
                  <a:lnTo>
                    <a:pt x="2872473" y="1310500"/>
                  </a:lnTo>
                  <a:lnTo>
                    <a:pt x="2891739" y="1310500"/>
                  </a:lnTo>
                  <a:lnTo>
                    <a:pt x="2899536" y="1302740"/>
                  </a:lnTo>
                  <a:lnTo>
                    <a:pt x="2899536" y="1283601"/>
                  </a:lnTo>
                  <a:lnTo>
                    <a:pt x="2891739" y="1275842"/>
                  </a:lnTo>
                  <a:close/>
                </a:path>
                <a:path w="6177280" h="1778635" extrusionOk="0">
                  <a:moveTo>
                    <a:pt x="584885" y="1275842"/>
                  </a:moveTo>
                  <a:lnTo>
                    <a:pt x="565632" y="1275842"/>
                  </a:lnTo>
                  <a:lnTo>
                    <a:pt x="557822" y="1283601"/>
                  </a:lnTo>
                  <a:lnTo>
                    <a:pt x="557822" y="1302740"/>
                  </a:lnTo>
                  <a:lnTo>
                    <a:pt x="565632" y="1310500"/>
                  </a:lnTo>
                  <a:lnTo>
                    <a:pt x="584885" y="1310500"/>
                  </a:lnTo>
                  <a:lnTo>
                    <a:pt x="592696" y="1302740"/>
                  </a:lnTo>
                  <a:lnTo>
                    <a:pt x="592696" y="1283601"/>
                  </a:lnTo>
                  <a:lnTo>
                    <a:pt x="584885" y="1275842"/>
                  </a:lnTo>
                  <a:close/>
                </a:path>
                <a:path w="6177280" h="1778635" extrusionOk="0">
                  <a:moveTo>
                    <a:pt x="4687239" y="1264285"/>
                  </a:moveTo>
                  <a:lnTo>
                    <a:pt x="4667986" y="1264285"/>
                  </a:lnTo>
                  <a:lnTo>
                    <a:pt x="4660176" y="1272044"/>
                  </a:lnTo>
                  <a:lnTo>
                    <a:pt x="4660176" y="1291196"/>
                  </a:lnTo>
                  <a:lnTo>
                    <a:pt x="4667986" y="1298956"/>
                  </a:lnTo>
                  <a:lnTo>
                    <a:pt x="4687239" y="1298956"/>
                  </a:lnTo>
                  <a:lnTo>
                    <a:pt x="4695050" y="1291196"/>
                  </a:lnTo>
                  <a:lnTo>
                    <a:pt x="4695050" y="1272044"/>
                  </a:lnTo>
                  <a:lnTo>
                    <a:pt x="4687239" y="1264285"/>
                  </a:lnTo>
                  <a:close/>
                </a:path>
                <a:path w="6177280" h="1778635" extrusionOk="0">
                  <a:moveTo>
                    <a:pt x="4826698" y="1258506"/>
                  </a:moveTo>
                  <a:lnTo>
                    <a:pt x="4807445" y="1258506"/>
                  </a:lnTo>
                  <a:lnTo>
                    <a:pt x="4799634" y="1266266"/>
                  </a:lnTo>
                  <a:lnTo>
                    <a:pt x="4799634" y="1285417"/>
                  </a:lnTo>
                  <a:lnTo>
                    <a:pt x="4807445" y="1293177"/>
                  </a:lnTo>
                  <a:lnTo>
                    <a:pt x="4826698" y="1293177"/>
                  </a:lnTo>
                  <a:lnTo>
                    <a:pt x="4834496" y="1285417"/>
                  </a:lnTo>
                  <a:lnTo>
                    <a:pt x="4834496" y="1266266"/>
                  </a:lnTo>
                  <a:lnTo>
                    <a:pt x="4826698" y="1258506"/>
                  </a:lnTo>
                  <a:close/>
                </a:path>
                <a:path w="6177280" h="1778635" extrusionOk="0">
                  <a:moveTo>
                    <a:pt x="2787141" y="1252728"/>
                  </a:moveTo>
                  <a:lnTo>
                    <a:pt x="2767888" y="1252728"/>
                  </a:lnTo>
                  <a:lnTo>
                    <a:pt x="2760078" y="1260487"/>
                  </a:lnTo>
                  <a:lnTo>
                    <a:pt x="2760078" y="1279639"/>
                  </a:lnTo>
                  <a:lnTo>
                    <a:pt x="2767888" y="1287399"/>
                  </a:lnTo>
                  <a:lnTo>
                    <a:pt x="2787141" y="1287399"/>
                  </a:lnTo>
                  <a:lnTo>
                    <a:pt x="2794939" y="1279639"/>
                  </a:lnTo>
                  <a:lnTo>
                    <a:pt x="2794939" y="1260487"/>
                  </a:lnTo>
                  <a:lnTo>
                    <a:pt x="2787141" y="1252728"/>
                  </a:lnTo>
                  <a:close/>
                </a:path>
                <a:path w="6177280" h="1778635" extrusionOk="0">
                  <a:moveTo>
                    <a:pt x="2043366" y="1252728"/>
                  </a:moveTo>
                  <a:lnTo>
                    <a:pt x="2024113" y="1252728"/>
                  </a:lnTo>
                  <a:lnTo>
                    <a:pt x="2016315" y="1260487"/>
                  </a:lnTo>
                  <a:lnTo>
                    <a:pt x="2016315" y="1279639"/>
                  </a:lnTo>
                  <a:lnTo>
                    <a:pt x="2024113" y="1287399"/>
                  </a:lnTo>
                  <a:lnTo>
                    <a:pt x="2043366" y="1287399"/>
                  </a:lnTo>
                  <a:lnTo>
                    <a:pt x="2051177" y="1279639"/>
                  </a:lnTo>
                  <a:lnTo>
                    <a:pt x="2051177" y="1260487"/>
                  </a:lnTo>
                  <a:lnTo>
                    <a:pt x="2043366" y="1252728"/>
                  </a:lnTo>
                  <a:close/>
                </a:path>
                <a:path w="6177280" h="1778635" extrusionOk="0">
                  <a:moveTo>
                    <a:pt x="1241501" y="1252728"/>
                  </a:moveTo>
                  <a:lnTo>
                    <a:pt x="1222235" y="1252728"/>
                  </a:lnTo>
                  <a:lnTo>
                    <a:pt x="1214437" y="1260487"/>
                  </a:lnTo>
                  <a:lnTo>
                    <a:pt x="1214437" y="1279639"/>
                  </a:lnTo>
                  <a:lnTo>
                    <a:pt x="1222235" y="1287399"/>
                  </a:lnTo>
                  <a:lnTo>
                    <a:pt x="1241501" y="1287399"/>
                  </a:lnTo>
                  <a:lnTo>
                    <a:pt x="1249298" y="1279639"/>
                  </a:lnTo>
                  <a:lnTo>
                    <a:pt x="1249298" y="1260487"/>
                  </a:lnTo>
                  <a:lnTo>
                    <a:pt x="1241501" y="1252728"/>
                  </a:lnTo>
                  <a:close/>
                </a:path>
                <a:path w="6177280" h="1778635" extrusionOk="0">
                  <a:moveTo>
                    <a:pt x="1009065" y="1252728"/>
                  </a:moveTo>
                  <a:lnTo>
                    <a:pt x="989812" y="1252728"/>
                  </a:lnTo>
                  <a:lnTo>
                    <a:pt x="982002" y="1260487"/>
                  </a:lnTo>
                  <a:lnTo>
                    <a:pt x="982002" y="1279639"/>
                  </a:lnTo>
                  <a:lnTo>
                    <a:pt x="989812" y="1287399"/>
                  </a:lnTo>
                  <a:lnTo>
                    <a:pt x="1009065" y="1287399"/>
                  </a:lnTo>
                  <a:lnTo>
                    <a:pt x="1016876" y="1279639"/>
                  </a:lnTo>
                  <a:lnTo>
                    <a:pt x="1016876" y="1260487"/>
                  </a:lnTo>
                  <a:lnTo>
                    <a:pt x="1009065" y="1252728"/>
                  </a:lnTo>
                  <a:close/>
                </a:path>
                <a:path w="6177280" h="1778635" extrusionOk="0">
                  <a:moveTo>
                    <a:pt x="4408322" y="1246949"/>
                  </a:moveTo>
                  <a:lnTo>
                    <a:pt x="4389069" y="1246949"/>
                  </a:lnTo>
                  <a:lnTo>
                    <a:pt x="4381271" y="1254709"/>
                  </a:lnTo>
                  <a:lnTo>
                    <a:pt x="4381271" y="1273860"/>
                  </a:lnTo>
                  <a:lnTo>
                    <a:pt x="4389069" y="1281620"/>
                  </a:lnTo>
                  <a:lnTo>
                    <a:pt x="4408322" y="1281620"/>
                  </a:lnTo>
                  <a:lnTo>
                    <a:pt x="4416132" y="1273860"/>
                  </a:lnTo>
                  <a:lnTo>
                    <a:pt x="4416132" y="1254709"/>
                  </a:lnTo>
                  <a:lnTo>
                    <a:pt x="4408322" y="1246949"/>
                  </a:lnTo>
                  <a:close/>
                </a:path>
                <a:path w="6177280" h="1778635" extrusionOk="0">
                  <a:moveTo>
                    <a:pt x="3414699" y="1241171"/>
                  </a:moveTo>
                  <a:lnTo>
                    <a:pt x="3395446" y="1241171"/>
                  </a:lnTo>
                  <a:lnTo>
                    <a:pt x="3387636" y="1248930"/>
                  </a:lnTo>
                  <a:lnTo>
                    <a:pt x="3387636" y="1268082"/>
                  </a:lnTo>
                  <a:lnTo>
                    <a:pt x="3395446" y="1275842"/>
                  </a:lnTo>
                  <a:lnTo>
                    <a:pt x="3414699" y="1275842"/>
                  </a:lnTo>
                  <a:lnTo>
                    <a:pt x="3422497" y="1268082"/>
                  </a:lnTo>
                  <a:lnTo>
                    <a:pt x="3422497" y="1248930"/>
                  </a:lnTo>
                  <a:lnTo>
                    <a:pt x="3414699" y="1241171"/>
                  </a:lnTo>
                  <a:close/>
                </a:path>
                <a:path w="6177280" h="1778635" extrusionOk="0">
                  <a:moveTo>
                    <a:pt x="3147402" y="1241171"/>
                  </a:moveTo>
                  <a:lnTo>
                    <a:pt x="3128149" y="1241171"/>
                  </a:lnTo>
                  <a:lnTo>
                    <a:pt x="3120339" y="1248930"/>
                  </a:lnTo>
                  <a:lnTo>
                    <a:pt x="3120339" y="1268082"/>
                  </a:lnTo>
                  <a:lnTo>
                    <a:pt x="3128149" y="1275842"/>
                  </a:lnTo>
                  <a:lnTo>
                    <a:pt x="3147402" y="1275842"/>
                  </a:lnTo>
                  <a:lnTo>
                    <a:pt x="3155213" y="1268082"/>
                  </a:lnTo>
                  <a:lnTo>
                    <a:pt x="3155213" y="1248930"/>
                  </a:lnTo>
                  <a:lnTo>
                    <a:pt x="3147402" y="1241171"/>
                  </a:lnTo>
                  <a:close/>
                </a:path>
                <a:path w="6177280" h="1778635" extrusionOk="0">
                  <a:moveTo>
                    <a:pt x="741781" y="1241171"/>
                  </a:moveTo>
                  <a:lnTo>
                    <a:pt x="722515" y="1241171"/>
                  </a:lnTo>
                  <a:lnTo>
                    <a:pt x="714717" y="1248930"/>
                  </a:lnTo>
                  <a:lnTo>
                    <a:pt x="714717" y="1268082"/>
                  </a:lnTo>
                  <a:lnTo>
                    <a:pt x="722515" y="1275842"/>
                  </a:lnTo>
                  <a:lnTo>
                    <a:pt x="741781" y="1275842"/>
                  </a:lnTo>
                  <a:lnTo>
                    <a:pt x="749579" y="1268082"/>
                  </a:lnTo>
                  <a:lnTo>
                    <a:pt x="749579" y="1248930"/>
                  </a:lnTo>
                  <a:lnTo>
                    <a:pt x="741781" y="1241171"/>
                  </a:lnTo>
                  <a:close/>
                </a:path>
                <a:path w="6177280" h="1778635" extrusionOk="0">
                  <a:moveTo>
                    <a:pt x="4292117" y="1235392"/>
                  </a:moveTo>
                  <a:lnTo>
                    <a:pt x="4272851" y="1235392"/>
                  </a:lnTo>
                  <a:lnTo>
                    <a:pt x="4265053" y="1243152"/>
                  </a:lnTo>
                  <a:lnTo>
                    <a:pt x="4265053" y="1262303"/>
                  </a:lnTo>
                  <a:lnTo>
                    <a:pt x="4272851" y="1270063"/>
                  </a:lnTo>
                  <a:lnTo>
                    <a:pt x="4292117" y="1270063"/>
                  </a:lnTo>
                  <a:lnTo>
                    <a:pt x="4299915" y="1262303"/>
                  </a:lnTo>
                  <a:lnTo>
                    <a:pt x="4299915" y="1243152"/>
                  </a:lnTo>
                  <a:lnTo>
                    <a:pt x="4292117" y="1235392"/>
                  </a:lnTo>
                  <a:close/>
                </a:path>
                <a:path w="6177280" h="1778635" extrusionOk="0">
                  <a:moveTo>
                    <a:pt x="2682544" y="1229614"/>
                  </a:moveTo>
                  <a:lnTo>
                    <a:pt x="2663291" y="1229614"/>
                  </a:lnTo>
                  <a:lnTo>
                    <a:pt x="2655493" y="1237373"/>
                  </a:lnTo>
                  <a:lnTo>
                    <a:pt x="2655493" y="1256525"/>
                  </a:lnTo>
                  <a:lnTo>
                    <a:pt x="2663291" y="1264285"/>
                  </a:lnTo>
                  <a:lnTo>
                    <a:pt x="2682544" y="1264285"/>
                  </a:lnTo>
                  <a:lnTo>
                    <a:pt x="2690355" y="1256525"/>
                  </a:lnTo>
                  <a:lnTo>
                    <a:pt x="2690355" y="1237373"/>
                  </a:lnTo>
                  <a:lnTo>
                    <a:pt x="2682544" y="1229614"/>
                  </a:lnTo>
                  <a:close/>
                </a:path>
                <a:path w="6177280" h="1778635" extrusionOk="0">
                  <a:moveTo>
                    <a:pt x="2153780" y="1223835"/>
                  </a:moveTo>
                  <a:lnTo>
                    <a:pt x="2134514" y="1223835"/>
                  </a:lnTo>
                  <a:lnTo>
                    <a:pt x="2126716" y="1231595"/>
                  </a:lnTo>
                  <a:lnTo>
                    <a:pt x="2126716" y="1250746"/>
                  </a:lnTo>
                  <a:lnTo>
                    <a:pt x="2134514" y="1258506"/>
                  </a:lnTo>
                  <a:lnTo>
                    <a:pt x="2153780" y="1258506"/>
                  </a:lnTo>
                  <a:lnTo>
                    <a:pt x="2161578" y="1250746"/>
                  </a:lnTo>
                  <a:lnTo>
                    <a:pt x="2161578" y="1231595"/>
                  </a:lnTo>
                  <a:lnTo>
                    <a:pt x="2153780" y="1223835"/>
                  </a:lnTo>
                  <a:close/>
                </a:path>
                <a:path w="6177280" h="1778635" extrusionOk="0">
                  <a:moveTo>
                    <a:pt x="1822564" y="1223835"/>
                  </a:moveTo>
                  <a:lnTo>
                    <a:pt x="1803311" y="1223835"/>
                  </a:lnTo>
                  <a:lnTo>
                    <a:pt x="1795500" y="1231595"/>
                  </a:lnTo>
                  <a:lnTo>
                    <a:pt x="1795500" y="1250746"/>
                  </a:lnTo>
                  <a:lnTo>
                    <a:pt x="1803311" y="1258506"/>
                  </a:lnTo>
                  <a:lnTo>
                    <a:pt x="1822564" y="1258506"/>
                  </a:lnTo>
                  <a:lnTo>
                    <a:pt x="1830374" y="1250746"/>
                  </a:lnTo>
                  <a:lnTo>
                    <a:pt x="1830374" y="1231595"/>
                  </a:lnTo>
                  <a:lnTo>
                    <a:pt x="1822564" y="1223835"/>
                  </a:lnTo>
                  <a:close/>
                </a:path>
                <a:path w="6177280" h="1778635" extrusionOk="0">
                  <a:moveTo>
                    <a:pt x="3275241" y="1218057"/>
                  </a:moveTo>
                  <a:lnTo>
                    <a:pt x="3255987" y="1218057"/>
                  </a:lnTo>
                  <a:lnTo>
                    <a:pt x="3248177" y="1225816"/>
                  </a:lnTo>
                  <a:lnTo>
                    <a:pt x="3248177" y="1244968"/>
                  </a:lnTo>
                  <a:lnTo>
                    <a:pt x="3255987" y="1252728"/>
                  </a:lnTo>
                  <a:lnTo>
                    <a:pt x="3275241" y="1252728"/>
                  </a:lnTo>
                  <a:lnTo>
                    <a:pt x="3283038" y="1244968"/>
                  </a:lnTo>
                  <a:lnTo>
                    <a:pt x="3283038" y="1225816"/>
                  </a:lnTo>
                  <a:lnTo>
                    <a:pt x="3275241" y="1218057"/>
                  </a:lnTo>
                  <a:close/>
                </a:path>
                <a:path w="6177280" h="1778635" extrusionOk="0">
                  <a:moveTo>
                    <a:pt x="2566339" y="1218057"/>
                  </a:moveTo>
                  <a:lnTo>
                    <a:pt x="2547073" y="1218057"/>
                  </a:lnTo>
                  <a:lnTo>
                    <a:pt x="2539276" y="1225816"/>
                  </a:lnTo>
                  <a:lnTo>
                    <a:pt x="2539276" y="1244968"/>
                  </a:lnTo>
                  <a:lnTo>
                    <a:pt x="2547073" y="1252728"/>
                  </a:lnTo>
                  <a:lnTo>
                    <a:pt x="2566339" y="1252728"/>
                  </a:lnTo>
                  <a:lnTo>
                    <a:pt x="2574137" y="1244968"/>
                  </a:lnTo>
                  <a:lnTo>
                    <a:pt x="2574137" y="1225816"/>
                  </a:lnTo>
                  <a:lnTo>
                    <a:pt x="2566339" y="1218057"/>
                  </a:lnTo>
                  <a:close/>
                </a:path>
                <a:path w="6177280" h="1778635" extrusionOk="0">
                  <a:moveTo>
                    <a:pt x="1706346" y="1218057"/>
                  </a:moveTo>
                  <a:lnTo>
                    <a:pt x="1687093" y="1218057"/>
                  </a:lnTo>
                  <a:lnTo>
                    <a:pt x="1679295" y="1225816"/>
                  </a:lnTo>
                  <a:lnTo>
                    <a:pt x="1679295" y="1244968"/>
                  </a:lnTo>
                  <a:lnTo>
                    <a:pt x="1687093" y="1252728"/>
                  </a:lnTo>
                  <a:lnTo>
                    <a:pt x="1706346" y="1252728"/>
                  </a:lnTo>
                  <a:lnTo>
                    <a:pt x="1714157" y="1244968"/>
                  </a:lnTo>
                  <a:lnTo>
                    <a:pt x="1714157" y="1225816"/>
                  </a:lnTo>
                  <a:lnTo>
                    <a:pt x="1706346" y="1218057"/>
                  </a:lnTo>
                  <a:close/>
                </a:path>
                <a:path w="6177280" h="1778635" extrusionOk="0">
                  <a:moveTo>
                    <a:pt x="4594263" y="1212278"/>
                  </a:moveTo>
                  <a:lnTo>
                    <a:pt x="4575009" y="1212278"/>
                  </a:lnTo>
                  <a:lnTo>
                    <a:pt x="4567212" y="1220050"/>
                  </a:lnTo>
                  <a:lnTo>
                    <a:pt x="4567212" y="1239189"/>
                  </a:lnTo>
                  <a:lnTo>
                    <a:pt x="4575009" y="1246949"/>
                  </a:lnTo>
                  <a:lnTo>
                    <a:pt x="4594263" y="1246949"/>
                  </a:lnTo>
                  <a:lnTo>
                    <a:pt x="4602073" y="1239189"/>
                  </a:lnTo>
                  <a:lnTo>
                    <a:pt x="4602073" y="1220050"/>
                  </a:lnTo>
                  <a:lnTo>
                    <a:pt x="4594263" y="1212278"/>
                  </a:lnTo>
                  <a:close/>
                </a:path>
                <a:path w="6177280" h="1778635" extrusionOk="0">
                  <a:moveTo>
                    <a:pt x="3978338" y="1212278"/>
                  </a:moveTo>
                  <a:lnTo>
                    <a:pt x="3959085" y="1212278"/>
                  </a:lnTo>
                  <a:lnTo>
                    <a:pt x="3951274" y="1220050"/>
                  </a:lnTo>
                  <a:lnTo>
                    <a:pt x="3951274" y="1239189"/>
                  </a:lnTo>
                  <a:lnTo>
                    <a:pt x="3959085" y="1246949"/>
                  </a:lnTo>
                  <a:lnTo>
                    <a:pt x="3978338" y="1246949"/>
                  </a:lnTo>
                  <a:lnTo>
                    <a:pt x="3986136" y="1239189"/>
                  </a:lnTo>
                  <a:lnTo>
                    <a:pt x="3986136" y="1220050"/>
                  </a:lnTo>
                  <a:lnTo>
                    <a:pt x="3978338" y="1212278"/>
                  </a:lnTo>
                  <a:close/>
                </a:path>
                <a:path w="6177280" h="1778635" extrusionOk="0">
                  <a:moveTo>
                    <a:pt x="3612260" y="1212278"/>
                  </a:moveTo>
                  <a:lnTo>
                    <a:pt x="3593007" y="1212278"/>
                  </a:lnTo>
                  <a:lnTo>
                    <a:pt x="3585197" y="1220050"/>
                  </a:lnTo>
                  <a:lnTo>
                    <a:pt x="3585197" y="1239189"/>
                  </a:lnTo>
                  <a:lnTo>
                    <a:pt x="3593007" y="1246949"/>
                  </a:lnTo>
                  <a:lnTo>
                    <a:pt x="3612260" y="1246949"/>
                  </a:lnTo>
                  <a:lnTo>
                    <a:pt x="3620071" y="1239189"/>
                  </a:lnTo>
                  <a:lnTo>
                    <a:pt x="3620071" y="1220050"/>
                  </a:lnTo>
                  <a:lnTo>
                    <a:pt x="3612260" y="1212278"/>
                  </a:lnTo>
                  <a:close/>
                </a:path>
                <a:path w="6177280" h="1778635" extrusionOk="0">
                  <a:moveTo>
                    <a:pt x="1369326" y="1212278"/>
                  </a:moveTo>
                  <a:lnTo>
                    <a:pt x="1350073" y="1212278"/>
                  </a:lnTo>
                  <a:lnTo>
                    <a:pt x="1342275" y="1220050"/>
                  </a:lnTo>
                  <a:lnTo>
                    <a:pt x="1342275" y="1239189"/>
                  </a:lnTo>
                  <a:lnTo>
                    <a:pt x="1350073" y="1246949"/>
                  </a:lnTo>
                  <a:lnTo>
                    <a:pt x="1369326" y="1246949"/>
                  </a:lnTo>
                  <a:lnTo>
                    <a:pt x="1377137" y="1239189"/>
                  </a:lnTo>
                  <a:lnTo>
                    <a:pt x="1377137" y="1220050"/>
                  </a:lnTo>
                  <a:lnTo>
                    <a:pt x="1369326" y="1212278"/>
                  </a:lnTo>
                  <a:close/>
                </a:path>
                <a:path w="6177280" h="1778635" extrusionOk="0">
                  <a:moveTo>
                    <a:pt x="486105" y="1212278"/>
                  </a:moveTo>
                  <a:lnTo>
                    <a:pt x="466851" y="1212278"/>
                  </a:lnTo>
                  <a:lnTo>
                    <a:pt x="459041" y="1220050"/>
                  </a:lnTo>
                  <a:lnTo>
                    <a:pt x="459041" y="1239189"/>
                  </a:lnTo>
                  <a:lnTo>
                    <a:pt x="466851" y="1246949"/>
                  </a:lnTo>
                  <a:lnTo>
                    <a:pt x="486105" y="1246949"/>
                  </a:lnTo>
                  <a:lnTo>
                    <a:pt x="493915" y="1239189"/>
                  </a:lnTo>
                  <a:lnTo>
                    <a:pt x="493915" y="1220050"/>
                  </a:lnTo>
                  <a:lnTo>
                    <a:pt x="486105" y="1212278"/>
                  </a:lnTo>
                  <a:close/>
                </a:path>
                <a:path w="6177280" h="1778635" extrusionOk="0">
                  <a:moveTo>
                    <a:pt x="4100360" y="1200734"/>
                  </a:moveTo>
                  <a:lnTo>
                    <a:pt x="4081106" y="1200734"/>
                  </a:lnTo>
                  <a:lnTo>
                    <a:pt x="4073296" y="1208493"/>
                  </a:lnTo>
                  <a:lnTo>
                    <a:pt x="4073296" y="1227632"/>
                  </a:lnTo>
                  <a:lnTo>
                    <a:pt x="4081106" y="1235392"/>
                  </a:lnTo>
                  <a:lnTo>
                    <a:pt x="4100360" y="1235392"/>
                  </a:lnTo>
                  <a:lnTo>
                    <a:pt x="4108157" y="1227632"/>
                  </a:lnTo>
                  <a:lnTo>
                    <a:pt x="4108157" y="1208493"/>
                  </a:lnTo>
                  <a:lnTo>
                    <a:pt x="4100360" y="1200734"/>
                  </a:lnTo>
                  <a:close/>
                </a:path>
                <a:path w="6177280" h="1778635" extrusionOk="0">
                  <a:moveTo>
                    <a:pt x="2368765" y="1200734"/>
                  </a:moveTo>
                  <a:lnTo>
                    <a:pt x="2349512" y="1200734"/>
                  </a:lnTo>
                  <a:lnTo>
                    <a:pt x="2341714" y="1208493"/>
                  </a:lnTo>
                  <a:lnTo>
                    <a:pt x="2341714" y="1227632"/>
                  </a:lnTo>
                  <a:lnTo>
                    <a:pt x="2349512" y="1235392"/>
                  </a:lnTo>
                  <a:lnTo>
                    <a:pt x="2368765" y="1235392"/>
                  </a:lnTo>
                  <a:lnTo>
                    <a:pt x="2376576" y="1227632"/>
                  </a:lnTo>
                  <a:lnTo>
                    <a:pt x="2376576" y="1208493"/>
                  </a:lnTo>
                  <a:lnTo>
                    <a:pt x="2368765" y="1200734"/>
                  </a:lnTo>
                  <a:close/>
                </a:path>
                <a:path w="6177280" h="1778635" extrusionOk="0">
                  <a:moveTo>
                    <a:pt x="2269985" y="1200734"/>
                  </a:moveTo>
                  <a:lnTo>
                    <a:pt x="2250732" y="1200734"/>
                  </a:lnTo>
                  <a:lnTo>
                    <a:pt x="2242934" y="1208493"/>
                  </a:lnTo>
                  <a:lnTo>
                    <a:pt x="2242934" y="1227632"/>
                  </a:lnTo>
                  <a:lnTo>
                    <a:pt x="2250732" y="1235392"/>
                  </a:lnTo>
                  <a:lnTo>
                    <a:pt x="2269985" y="1235392"/>
                  </a:lnTo>
                  <a:lnTo>
                    <a:pt x="2277795" y="1227632"/>
                  </a:lnTo>
                  <a:lnTo>
                    <a:pt x="2277795" y="1208493"/>
                  </a:lnTo>
                  <a:lnTo>
                    <a:pt x="2269985" y="1200734"/>
                  </a:lnTo>
                  <a:close/>
                </a:path>
                <a:path w="6177280" h="1778635" extrusionOk="0">
                  <a:moveTo>
                    <a:pt x="1956206" y="1200734"/>
                  </a:moveTo>
                  <a:lnTo>
                    <a:pt x="1936953" y="1200734"/>
                  </a:lnTo>
                  <a:lnTo>
                    <a:pt x="1929155" y="1208493"/>
                  </a:lnTo>
                  <a:lnTo>
                    <a:pt x="1929155" y="1227632"/>
                  </a:lnTo>
                  <a:lnTo>
                    <a:pt x="1936953" y="1235392"/>
                  </a:lnTo>
                  <a:lnTo>
                    <a:pt x="1956206" y="1235392"/>
                  </a:lnTo>
                  <a:lnTo>
                    <a:pt x="1964016" y="1227632"/>
                  </a:lnTo>
                  <a:lnTo>
                    <a:pt x="1964016" y="1208493"/>
                  </a:lnTo>
                  <a:lnTo>
                    <a:pt x="1956206" y="1200734"/>
                  </a:lnTo>
                  <a:close/>
                </a:path>
                <a:path w="6177280" h="1778635" extrusionOk="0">
                  <a:moveTo>
                    <a:pt x="1136903" y="1200734"/>
                  </a:moveTo>
                  <a:lnTo>
                    <a:pt x="1117650" y="1200734"/>
                  </a:lnTo>
                  <a:lnTo>
                    <a:pt x="1109840" y="1208493"/>
                  </a:lnTo>
                  <a:lnTo>
                    <a:pt x="1109840" y="1227632"/>
                  </a:lnTo>
                  <a:lnTo>
                    <a:pt x="1117650" y="1235392"/>
                  </a:lnTo>
                  <a:lnTo>
                    <a:pt x="1136903" y="1235392"/>
                  </a:lnTo>
                  <a:lnTo>
                    <a:pt x="1144701" y="1227632"/>
                  </a:lnTo>
                  <a:lnTo>
                    <a:pt x="1144701" y="1208493"/>
                  </a:lnTo>
                  <a:lnTo>
                    <a:pt x="1136903" y="1200734"/>
                  </a:lnTo>
                  <a:close/>
                </a:path>
                <a:path w="6177280" h="1778635" extrusionOk="0">
                  <a:moveTo>
                    <a:pt x="3867937" y="1194955"/>
                  </a:moveTo>
                  <a:lnTo>
                    <a:pt x="3848671" y="1194955"/>
                  </a:lnTo>
                  <a:lnTo>
                    <a:pt x="3840873" y="1202715"/>
                  </a:lnTo>
                  <a:lnTo>
                    <a:pt x="3840873" y="1221854"/>
                  </a:lnTo>
                  <a:lnTo>
                    <a:pt x="3848671" y="1229614"/>
                  </a:lnTo>
                  <a:lnTo>
                    <a:pt x="3867937" y="1229614"/>
                  </a:lnTo>
                  <a:lnTo>
                    <a:pt x="3875735" y="1221854"/>
                  </a:lnTo>
                  <a:lnTo>
                    <a:pt x="3875735" y="1202715"/>
                  </a:lnTo>
                  <a:lnTo>
                    <a:pt x="3867937" y="1194955"/>
                  </a:lnTo>
                  <a:close/>
                </a:path>
                <a:path w="6177280" h="1778635" extrusionOk="0">
                  <a:moveTo>
                    <a:pt x="1473923" y="1194955"/>
                  </a:moveTo>
                  <a:lnTo>
                    <a:pt x="1454670" y="1194955"/>
                  </a:lnTo>
                  <a:lnTo>
                    <a:pt x="1446860" y="1202715"/>
                  </a:lnTo>
                  <a:lnTo>
                    <a:pt x="1446860" y="1221854"/>
                  </a:lnTo>
                  <a:lnTo>
                    <a:pt x="1454670" y="1229614"/>
                  </a:lnTo>
                  <a:lnTo>
                    <a:pt x="1473923" y="1229614"/>
                  </a:lnTo>
                  <a:lnTo>
                    <a:pt x="1481734" y="1221854"/>
                  </a:lnTo>
                  <a:lnTo>
                    <a:pt x="1481734" y="1202715"/>
                  </a:lnTo>
                  <a:lnTo>
                    <a:pt x="1473923" y="1194955"/>
                  </a:lnTo>
                  <a:close/>
                </a:path>
                <a:path w="6177280" h="1778635" extrusionOk="0">
                  <a:moveTo>
                    <a:pt x="2996323" y="1183398"/>
                  </a:moveTo>
                  <a:lnTo>
                    <a:pt x="2977070" y="1183398"/>
                  </a:lnTo>
                  <a:lnTo>
                    <a:pt x="2969272" y="1191158"/>
                  </a:lnTo>
                  <a:lnTo>
                    <a:pt x="2969272" y="1210297"/>
                  </a:lnTo>
                  <a:lnTo>
                    <a:pt x="2977070" y="1218057"/>
                  </a:lnTo>
                  <a:lnTo>
                    <a:pt x="2996323" y="1218057"/>
                  </a:lnTo>
                  <a:lnTo>
                    <a:pt x="3004134" y="1210297"/>
                  </a:lnTo>
                  <a:lnTo>
                    <a:pt x="3004134" y="1191158"/>
                  </a:lnTo>
                  <a:lnTo>
                    <a:pt x="2996323" y="1183398"/>
                  </a:lnTo>
                  <a:close/>
                </a:path>
                <a:path w="6177280" h="1778635" extrusionOk="0">
                  <a:moveTo>
                    <a:pt x="875423" y="1183398"/>
                  </a:moveTo>
                  <a:lnTo>
                    <a:pt x="856170" y="1183398"/>
                  </a:lnTo>
                  <a:lnTo>
                    <a:pt x="848359" y="1191158"/>
                  </a:lnTo>
                  <a:lnTo>
                    <a:pt x="848359" y="1210297"/>
                  </a:lnTo>
                  <a:lnTo>
                    <a:pt x="856170" y="1218057"/>
                  </a:lnTo>
                  <a:lnTo>
                    <a:pt x="875423" y="1218057"/>
                  </a:lnTo>
                  <a:lnTo>
                    <a:pt x="883221" y="1210297"/>
                  </a:lnTo>
                  <a:lnTo>
                    <a:pt x="883221" y="1191158"/>
                  </a:lnTo>
                  <a:lnTo>
                    <a:pt x="875423" y="1183398"/>
                  </a:lnTo>
                  <a:close/>
                </a:path>
                <a:path w="6177280" h="1778635" extrusionOk="0">
                  <a:moveTo>
                    <a:pt x="4483862" y="1177620"/>
                  </a:moveTo>
                  <a:lnTo>
                    <a:pt x="4464608" y="1177620"/>
                  </a:lnTo>
                  <a:lnTo>
                    <a:pt x="4456811" y="1185379"/>
                  </a:lnTo>
                  <a:lnTo>
                    <a:pt x="4456811" y="1204518"/>
                  </a:lnTo>
                  <a:lnTo>
                    <a:pt x="4464608" y="1212278"/>
                  </a:lnTo>
                  <a:lnTo>
                    <a:pt x="4483862" y="1212278"/>
                  </a:lnTo>
                  <a:lnTo>
                    <a:pt x="4491672" y="1204518"/>
                  </a:lnTo>
                  <a:lnTo>
                    <a:pt x="4491672" y="1185379"/>
                  </a:lnTo>
                  <a:lnTo>
                    <a:pt x="4483862" y="1177620"/>
                  </a:lnTo>
                  <a:close/>
                </a:path>
                <a:path w="6177280" h="1778635" extrusionOk="0">
                  <a:moveTo>
                    <a:pt x="2473363" y="1177620"/>
                  </a:moveTo>
                  <a:lnTo>
                    <a:pt x="2454109" y="1177620"/>
                  </a:lnTo>
                  <a:lnTo>
                    <a:pt x="2446299" y="1185379"/>
                  </a:lnTo>
                  <a:lnTo>
                    <a:pt x="2446299" y="1204518"/>
                  </a:lnTo>
                  <a:lnTo>
                    <a:pt x="2454109" y="1212278"/>
                  </a:lnTo>
                  <a:lnTo>
                    <a:pt x="2473363" y="1212278"/>
                  </a:lnTo>
                  <a:lnTo>
                    <a:pt x="2481173" y="1204518"/>
                  </a:lnTo>
                  <a:lnTo>
                    <a:pt x="2481173" y="1185379"/>
                  </a:lnTo>
                  <a:lnTo>
                    <a:pt x="2473363" y="1177620"/>
                  </a:lnTo>
                  <a:close/>
                </a:path>
                <a:path w="6177280" h="1778635" extrusionOk="0">
                  <a:moveTo>
                    <a:pt x="1584324" y="1177620"/>
                  </a:moveTo>
                  <a:lnTo>
                    <a:pt x="1565071" y="1177620"/>
                  </a:lnTo>
                  <a:lnTo>
                    <a:pt x="1557261" y="1185379"/>
                  </a:lnTo>
                  <a:lnTo>
                    <a:pt x="1557261" y="1204518"/>
                  </a:lnTo>
                  <a:lnTo>
                    <a:pt x="1565071" y="1212278"/>
                  </a:lnTo>
                  <a:lnTo>
                    <a:pt x="1584324" y="1212278"/>
                  </a:lnTo>
                  <a:lnTo>
                    <a:pt x="1592135" y="1204518"/>
                  </a:lnTo>
                  <a:lnTo>
                    <a:pt x="1592135" y="1185379"/>
                  </a:lnTo>
                  <a:lnTo>
                    <a:pt x="1584324" y="1177620"/>
                  </a:lnTo>
                  <a:close/>
                </a:path>
                <a:path w="6177280" h="1778635" extrusionOk="0">
                  <a:moveTo>
                    <a:pt x="4896421" y="1166063"/>
                  </a:moveTo>
                  <a:lnTo>
                    <a:pt x="4877168" y="1166063"/>
                  </a:lnTo>
                  <a:lnTo>
                    <a:pt x="4869370" y="1173822"/>
                  </a:lnTo>
                  <a:lnTo>
                    <a:pt x="4869370" y="1192974"/>
                  </a:lnTo>
                  <a:lnTo>
                    <a:pt x="4877168" y="1200734"/>
                  </a:lnTo>
                  <a:lnTo>
                    <a:pt x="4896421" y="1200734"/>
                  </a:lnTo>
                  <a:lnTo>
                    <a:pt x="4904232" y="1192974"/>
                  </a:lnTo>
                  <a:lnTo>
                    <a:pt x="4904232" y="1173822"/>
                  </a:lnTo>
                  <a:lnTo>
                    <a:pt x="4896421" y="1166063"/>
                  </a:lnTo>
                  <a:close/>
                </a:path>
                <a:path w="6177280" h="1778635" extrusionOk="0">
                  <a:moveTo>
                    <a:pt x="3728478" y="1160284"/>
                  </a:moveTo>
                  <a:lnTo>
                    <a:pt x="3709212" y="1160284"/>
                  </a:lnTo>
                  <a:lnTo>
                    <a:pt x="3701415" y="1168044"/>
                  </a:lnTo>
                  <a:lnTo>
                    <a:pt x="3701415" y="1187196"/>
                  </a:lnTo>
                  <a:lnTo>
                    <a:pt x="3709212" y="1194955"/>
                  </a:lnTo>
                  <a:lnTo>
                    <a:pt x="3728478" y="1194955"/>
                  </a:lnTo>
                  <a:lnTo>
                    <a:pt x="3736276" y="1187196"/>
                  </a:lnTo>
                  <a:lnTo>
                    <a:pt x="3736276" y="1168044"/>
                  </a:lnTo>
                  <a:lnTo>
                    <a:pt x="3728478" y="1160284"/>
                  </a:lnTo>
                  <a:close/>
                </a:path>
                <a:path w="6177280" h="1778635" extrusionOk="0">
                  <a:moveTo>
                    <a:pt x="3496043" y="1160284"/>
                  </a:moveTo>
                  <a:lnTo>
                    <a:pt x="3476790" y="1160284"/>
                  </a:lnTo>
                  <a:lnTo>
                    <a:pt x="3468992" y="1168044"/>
                  </a:lnTo>
                  <a:lnTo>
                    <a:pt x="3468992" y="1187196"/>
                  </a:lnTo>
                  <a:lnTo>
                    <a:pt x="3476790" y="1194955"/>
                  </a:lnTo>
                  <a:lnTo>
                    <a:pt x="3496043" y="1194955"/>
                  </a:lnTo>
                  <a:lnTo>
                    <a:pt x="3503853" y="1187196"/>
                  </a:lnTo>
                  <a:lnTo>
                    <a:pt x="3503853" y="1168044"/>
                  </a:lnTo>
                  <a:lnTo>
                    <a:pt x="3496043" y="1160284"/>
                  </a:lnTo>
                  <a:close/>
                </a:path>
                <a:path w="6177280" h="1778635" extrusionOk="0">
                  <a:moveTo>
                    <a:pt x="590702" y="1154506"/>
                  </a:moveTo>
                  <a:lnTo>
                    <a:pt x="571449" y="1154506"/>
                  </a:lnTo>
                  <a:lnTo>
                    <a:pt x="563638" y="1162265"/>
                  </a:lnTo>
                  <a:lnTo>
                    <a:pt x="563638" y="1181417"/>
                  </a:lnTo>
                  <a:lnTo>
                    <a:pt x="571449" y="1189177"/>
                  </a:lnTo>
                  <a:lnTo>
                    <a:pt x="590702" y="1189177"/>
                  </a:lnTo>
                  <a:lnTo>
                    <a:pt x="598500" y="1181417"/>
                  </a:lnTo>
                  <a:lnTo>
                    <a:pt x="598500" y="1162265"/>
                  </a:lnTo>
                  <a:lnTo>
                    <a:pt x="590702" y="1154506"/>
                  </a:lnTo>
                  <a:close/>
                </a:path>
                <a:path w="6177280" h="1778635" extrusionOk="0">
                  <a:moveTo>
                    <a:pt x="2862681" y="1148727"/>
                  </a:moveTo>
                  <a:lnTo>
                    <a:pt x="2843428" y="1148727"/>
                  </a:lnTo>
                  <a:lnTo>
                    <a:pt x="2835617" y="1156487"/>
                  </a:lnTo>
                  <a:lnTo>
                    <a:pt x="2835617" y="1175639"/>
                  </a:lnTo>
                  <a:lnTo>
                    <a:pt x="2843428" y="1183398"/>
                  </a:lnTo>
                  <a:lnTo>
                    <a:pt x="2862681" y="1183398"/>
                  </a:lnTo>
                  <a:lnTo>
                    <a:pt x="2870479" y="1175639"/>
                  </a:lnTo>
                  <a:lnTo>
                    <a:pt x="2870479" y="1156487"/>
                  </a:lnTo>
                  <a:lnTo>
                    <a:pt x="2862681" y="1148727"/>
                  </a:lnTo>
                  <a:close/>
                </a:path>
                <a:path w="6177280" h="1778635" extrusionOk="0">
                  <a:moveTo>
                    <a:pt x="985824" y="1148727"/>
                  </a:moveTo>
                  <a:lnTo>
                    <a:pt x="966571" y="1148727"/>
                  </a:lnTo>
                  <a:lnTo>
                    <a:pt x="958761" y="1156487"/>
                  </a:lnTo>
                  <a:lnTo>
                    <a:pt x="958761" y="1175639"/>
                  </a:lnTo>
                  <a:lnTo>
                    <a:pt x="966571" y="1183398"/>
                  </a:lnTo>
                  <a:lnTo>
                    <a:pt x="985824" y="1183398"/>
                  </a:lnTo>
                  <a:lnTo>
                    <a:pt x="993635" y="1175639"/>
                  </a:lnTo>
                  <a:lnTo>
                    <a:pt x="993635" y="1156487"/>
                  </a:lnTo>
                  <a:lnTo>
                    <a:pt x="985824" y="1148727"/>
                  </a:lnTo>
                  <a:close/>
                </a:path>
                <a:path w="6177280" h="1778635" extrusionOk="0">
                  <a:moveTo>
                    <a:pt x="4780216" y="1142949"/>
                  </a:moveTo>
                  <a:lnTo>
                    <a:pt x="4760950" y="1142949"/>
                  </a:lnTo>
                  <a:lnTo>
                    <a:pt x="4753152" y="1150708"/>
                  </a:lnTo>
                  <a:lnTo>
                    <a:pt x="4753152" y="1169860"/>
                  </a:lnTo>
                  <a:lnTo>
                    <a:pt x="4760950" y="1177620"/>
                  </a:lnTo>
                  <a:lnTo>
                    <a:pt x="4780216" y="1177620"/>
                  </a:lnTo>
                  <a:lnTo>
                    <a:pt x="4788014" y="1169860"/>
                  </a:lnTo>
                  <a:lnTo>
                    <a:pt x="4788014" y="1150708"/>
                  </a:lnTo>
                  <a:lnTo>
                    <a:pt x="4780216" y="1142949"/>
                  </a:lnTo>
                  <a:close/>
                </a:path>
                <a:path w="6177280" h="1778635" extrusionOk="0">
                  <a:moveTo>
                    <a:pt x="4228198" y="1142949"/>
                  </a:moveTo>
                  <a:lnTo>
                    <a:pt x="4208945" y="1142949"/>
                  </a:lnTo>
                  <a:lnTo>
                    <a:pt x="4201134" y="1150708"/>
                  </a:lnTo>
                  <a:lnTo>
                    <a:pt x="4201134" y="1169860"/>
                  </a:lnTo>
                  <a:lnTo>
                    <a:pt x="4208945" y="1177620"/>
                  </a:lnTo>
                  <a:lnTo>
                    <a:pt x="4228198" y="1177620"/>
                  </a:lnTo>
                  <a:lnTo>
                    <a:pt x="4235996" y="1169860"/>
                  </a:lnTo>
                  <a:lnTo>
                    <a:pt x="4235996" y="1150708"/>
                  </a:lnTo>
                  <a:lnTo>
                    <a:pt x="4228198" y="1142949"/>
                  </a:lnTo>
                  <a:close/>
                </a:path>
                <a:path w="6177280" h="1778635" extrusionOk="0">
                  <a:moveTo>
                    <a:pt x="3124161" y="1142949"/>
                  </a:moveTo>
                  <a:lnTo>
                    <a:pt x="3104908" y="1142949"/>
                  </a:lnTo>
                  <a:lnTo>
                    <a:pt x="3097098" y="1150708"/>
                  </a:lnTo>
                  <a:lnTo>
                    <a:pt x="3097098" y="1169860"/>
                  </a:lnTo>
                  <a:lnTo>
                    <a:pt x="3104908" y="1177620"/>
                  </a:lnTo>
                  <a:lnTo>
                    <a:pt x="3124161" y="1177620"/>
                  </a:lnTo>
                  <a:lnTo>
                    <a:pt x="3131972" y="1169860"/>
                  </a:lnTo>
                  <a:lnTo>
                    <a:pt x="3131972" y="1150708"/>
                  </a:lnTo>
                  <a:lnTo>
                    <a:pt x="3124161" y="1142949"/>
                  </a:lnTo>
                  <a:close/>
                </a:path>
                <a:path w="6177280" h="1778635" extrusionOk="0">
                  <a:moveTo>
                    <a:pt x="695286" y="1142949"/>
                  </a:moveTo>
                  <a:lnTo>
                    <a:pt x="676033" y="1142949"/>
                  </a:lnTo>
                  <a:lnTo>
                    <a:pt x="668235" y="1150708"/>
                  </a:lnTo>
                  <a:lnTo>
                    <a:pt x="668235" y="1169860"/>
                  </a:lnTo>
                  <a:lnTo>
                    <a:pt x="676033" y="1177620"/>
                  </a:lnTo>
                  <a:lnTo>
                    <a:pt x="695286" y="1177620"/>
                  </a:lnTo>
                  <a:lnTo>
                    <a:pt x="703097" y="1169860"/>
                  </a:lnTo>
                  <a:lnTo>
                    <a:pt x="703097" y="1150708"/>
                  </a:lnTo>
                  <a:lnTo>
                    <a:pt x="695286" y="1142949"/>
                  </a:lnTo>
                  <a:close/>
                </a:path>
                <a:path w="6177280" h="1778635" extrusionOk="0">
                  <a:moveTo>
                    <a:pt x="4675619" y="1137170"/>
                  </a:moveTo>
                  <a:lnTo>
                    <a:pt x="4656366" y="1137170"/>
                  </a:lnTo>
                  <a:lnTo>
                    <a:pt x="4648555" y="1144930"/>
                  </a:lnTo>
                  <a:lnTo>
                    <a:pt x="4648555" y="1164082"/>
                  </a:lnTo>
                  <a:lnTo>
                    <a:pt x="4656366" y="1171841"/>
                  </a:lnTo>
                  <a:lnTo>
                    <a:pt x="4675619" y="1171841"/>
                  </a:lnTo>
                  <a:lnTo>
                    <a:pt x="4683417" y="1164082"/>
                  </a:lnTo>
                  <a:lnTo>
                    <a:pt x="4683417" y="1144930"/>
                  </a:lnTo>
                  <a:lnTo>
                    <a:pt x="4675619" y="1137170"/>
                  </a:lnTo>
                  <a:close/>
                </a:path>
                <a:path w="6177280" h="1778635" extrusionOk="0">
                  <a:moveTo>
                    <a:pt x="1247305" y="1125613"/>
                  </a:moveTo>
                  <a:lnTo>
                    <a:pt x="1228051" y="1125613"/>
                  </a:lnTo>
                  <a:lnTo>
                    <a:pt x="1220241" y="1133373"/>
                  </a:lnTo>
                  <a:lnTo>
                    <a:pt x="1220241" y="1152525"/>
                  </a:lnTo>
                  <a:lnTo>
                    <a:pt x="1228051" y="1160284"/>
                  </a:lnTo>
                  <a:lnTo>
                    <a:pt x="1247305" y="1160284"/>
                  </a:lnTo>
                  <a:lnTo>
                    <a:pt x="1255115" y="1152525"/>
                  </a:lnTo>
                  <a:lnTo>
                    <a:pt x="1255115" y="1133373"/>
                  </a:lnTo>
                  <a:lnTo>
                    <a:pt x="1247305" y="1125613"/>
                  </a:lnTo>
                  <a:close/>
                </a:path>
                <a:path w="6177280" h="1778635" extrusionOk="0">
                  <a:moveTo>
                    <a:pt x="3374021" y="1119835"/>
                  </a:moveTo>
                  <a:lnTo>
                    <a:pt x="3354768" y="1119835"/>
                  </a:lnTo>
                  <a:lnTo>
                    <a:pt x="3346957" y="1127594"/>
                  </a:lnTo>
                  <a:lnTo>
                    <a:pt x="3346957" y="1146746"/>
                  </a:lnTo>
                  <a:lnTo>
                    <a:pt x="3354768" y="1154506"/>
                  </a:lnTo>
                  <a:lnTo>
                    <a:pt x="3374021" y="1154506"/>
                  </a:lnTo>
                  <a:lnTo>
                    <a:pt x="3381832" y="1146746"/>
                  </a:lnTo>
                  <a:lnTo>
                    <a:pt x="3381832" y="1127594"/>
                  </a:lnTo>
                  <a:lnTo>
                    <a:pt x="3374021" y="1119835"/>
                  </a:lnTo>
                  <a:close/>
                </a:path>
                <a:path w="6177280" h="1778635" extrusionOk="0">
                  <a:moveTo>
                    <a:pt x="2624442" y="1119835"/>
                  </a:moveTo>
                  <a:lnTo>
                    <a:pt x="2605189" y="1119835"/>
                  </a:lnTo>
                  <a:lnTo>
                    <a:pt x="2597378" y="1127594"/>
                  </a:lnTo>
                  <a:lnTo>
                    <a:pt x="2597378" y="1146746"/>
                  </a:lnTo>
                  <a:lnTo>
                    <a:pt x="2605189" y="1154506"/>
                  </a:lnTo>
                  <a:lnTo>
                    <a:pt x="2624442" y="1154506"/>
                  </a:lnTo>
                  <a:lnTo>
                    <a:pt x="2632252" y="1146746"/>
                  </a:lnTo>
                  <a:lnTo>
                    <a:pt x="2632252" y="1127594"/>
                  </a:lnTo>
                  <a:lnTo>
                    <a:pt x="2624442" y="1119835"/>
                  </a:lnTo>
                  <a:close/>
                </a:path>
                <a:path w="6177280" h="1778635" extrusionOk="0">
                  <a:moveTo>
                    <a:pt x="4361840" y="1114056"/>
                  </a:moveTo>
                  <a:lnTo>
                    <a:pt x="4342587" y="1114056"/>
                  </a:lnTo>
                  <a:lnTo>
                    <a:pt x="4334776" y="1121829"/>
                  </a:lnTo>
                  <a:lnTo>
                    <a:pt x="4334776" y="1140968"/>
                  </a:lnTo>
                  <a:lnTo>
                    <a:pt x="4342587" y="1148727"/>
                  </a:lnTo>
                  <a:lnTo>
                    <a:pt x="4361840" y="1148727"/>
                  </a:lnTo>
                  <a:lnTo>
                    <a:pt x="4369650" y="1140968"/>
                  </a:lnTo>
                  <a:lnTo>
                    <a:pt x="4369650" y="1121829"/>
                  </a:lnTo>
                  <a:lnTo>
                    <a:pt x="4361840" y="1114056"/>
                  </a:lnTo>
                  <a:close/>
                </a:path>
                <a:path w="6177280" h="1778635" extrusionOk="0">
                  <a:moveTo>
                    <a:pt x="4071302" y="1114056"/>
                  </a:moveTo>
                  <a:lnTo>
                    <a:pt x="4052049" y="1114056"/>
                  </a:lnTo>
                  <a:lnTo>
                    <a:pt x="4044251" y="1121829"/>
                  </a:lnTo>
                  <a:lnTo>
                    <a:pt x="4044251" y="1140968"/>
                  </a:lnTo>
                  <a:lnTo>
                    <a:pt x="4052049" y="1148727"/>
                  </a:lnTo>
                  <a:lnTo>
                    <a:pt x="4071302" y="1148727"/>
                  </a:lnTo>
                  <a:lnTo>
                    <a:pt x="4079113" y="1140968"/>
                  </a:lnTo>
                  <a:lnTo>
                    <a:pt x="4079113" y="1121829"/>
                  </a:lnTo>
                  <a:lnTo>
                    <a:pt x="4071302" y="1114056"/>
                  </a:lnTo>
                  <a:close/>
                </a:path>
                <a:path w="6177280" h="1778635" extrusionOk="0">
                  <a:moveTo>
                    <a:pt x="2072424" y="1114056"/>
                  </a:moveTo>
                  <a:lnTo>
                    <a:pt x="2053170" y="1114056"/>
                  </a:lnTo>
                  <a:lnTo>
                    <a:pt x="2045360" y="1121829"/>
                  </a:lnTo>
                  <a:lnTo>
                    <a:pt x="2045360" y="1140968"/>
                  </a:lnTo>
                  <a:lnTo>
                    <a:pt x="2053170" y="1148727"/>
                  </a:lnTo>
                  <a:lnTo>
                    <a:pt x="2072424" y="1148727"/>
                  </a:lnTo>
                  <a:lnTo>
                    <a:pt x="2080234" y="1140968"/>
                  </a:lnTo>
                  <a:lnTo>
                    <a:pt x="2080234" y="1121829"/>
                  </a:lnTo>
                  <a:lnTo>
                    <a:pt x="2072424" y="1114056"/>
                  </a:lnTo>
                  <a:close/>
                </a:path>
                <a:path w="6177280" h="1778635" extrusionOk="0">
                  <a:moveTo>
                    <a:pt x="1799323" y="1114056"/>
                  </a:moveTo>
                  <a:lnTo>
                    <a:pt x="1780070" y="1114056"/>
                  </a:lnTo>
                  <a:lnTo>
                    <a:pt x="1772259" y="1121829"/>
                  </a:lnTo>
                  <a:lnTo>
                    <a:pt x="1772259" y="1140968"/>
                  </a:lnTo>
                  <a:lnTo>
                    <a:pt x="1780070" y="1148727"/>
                  </a:lnTo>
                  <a:lnTo>
                    <a:pt x="1799323" y="1148727"/>
                  </a:lnTo>
                  <a:lnTo>
                    <a:pt x="1807133" y="1140968"/>
                  </a:lnTo>
                  <a:lnTo>
                    <a:pt x="1807133" y="1121829"/>
                  </a:lnTo>
                  <a:lnTo>
                    <a:pt x="1799323" y="1114056"/>
                  </a:lnTo>
                  <a:close/>
                </a:path>
                <a:path w="6177280" h="1778635" extrusionOk="0">
                  <a:moveTo>
                    <a:pt x="3240379" y="1108290"/>
                  </a:moveTo>
                  <a:lnTo>
                    <a:pt x="3221113" y="1108290"/>
                  </a:lnTo>
                  <a:lnTo>
                    <a:pt x="3213315" y="1116050"/>
                  </a:lnTo>
                  <a:lnTo>
                    <a:pt x="3213315" y="1135189"/>
                  </a:lnTo>
                  <a:lnTo>
                    <a:pt x="3221113" y="1142949"/>
                  </a:lnTo>
                  <a:lnTo>
                    <a:pt x="3240379" y="1142949"/>
                  </a:lnTo>
                  <a:lnTo>
                    <a:pt x="3248177" y="1135189"/>
                  </a:lnTo>
                  <a:lnTo>
                    <a:pt x="3248177" y="1116050"/>
                  </a:lnTo>
                  <a:lnTo>
                    <a:pt x="3240379" y="1108290"/>
                  </a:lnTo>
                  <a:close/>
                </a:path>
                <a:path w="6177280" h="1778635" extrusionOk="0">
                  <a:moveTo>
                    <a:pt x="2746463" y="1108290"/>
                  </a:moveTo>
                  <a:lnTo>
                    <a:pt x="2727210" y="1108290"/>
                  </a:lnTo>
                  <a:lnTo>
                    <a:pt x="2719412" y="1116050"/>
                  </a:lnTo>
                  <a:lnTo>
                    <a:pt x="2719412" y="1135189"/>
                  </a:lnTo>
                  <a:lnTo>
                    <a:pt x="2727210" y="1142949"/>
                  </a:lnTo>
                  <a:lnTo>
                    <a:pt x="2746463" y="1142949"/>
                  </a:lnTo>
                  <a:lnTo>
                    <a:pt x="2754274" y="1135189"/>
                  </a:lnTo>
                  <a:lnTo>
                    <a:pt x="2754274" y="1116050"/>
                  </a:lnTo>
                  <a:lnTo>
                    <a:pt x="2746463" y="1108290"/>
                  </a:lnTo>
                  <a:close/>
                </a:path>
                <a:path w="6177280" h="1778635" extrusionOk="0">
                  <a:moveTo>
                    <a:pt x="2188641" y="1108290"/>
                  </a:moveTo>
                  <a:lnTo>
                    <a:pt x="2169388" y="1108290"/>
                  </a:lnTo>
                  <a:lnTo>
                    <a:pt x="2161578" y="1116050"/>
                  </a:lnTo>
                  <a:lnTo>
                    <a:pt x="2161578" y="1135189"/>
                  </a:lnTo>
                  <a:lnTo>
                    <a:pt x="2169388" y="1142949"/>
                  </a:lnTo>
                  <a:lnTo>
                    <a:pt x="2188641" y="1142949"/>
                  </a:lnTo>
                  <a:lnTo>
                    <a:pt x="2196439" y="1135189"/>
                  </a:lnTo>
                  <a:lnTo>
                    <a:pt x="2196439" y="1116050"/>
                  </a:lnTo>
                  <a:lnTo>
                    <a:pt x="2188641" y="1108290"/>
                  </a:lnTo>
                  <a:close/>
                </a:path>
                <a:path w="6177280" h="1778635" extrusionOk="0">
                  <a:moveTo>
                    <a:pt x="1938781" y="1102512"/>
                  </a:moveTo>
                  <a:lnTo>
                    <a:pt x="1919528" y="1102512"/>
                  </a:lnTo>
                  <a:lnTo>
                    <a:pt x="1911718" y="1110272"/>
                  </a:lnTo>
                  <a:lnTo>
                    <a:pt x="1911718" y="1129411"/>
                  </a:lnTo>
                  <a:lnTo>
                    <a:pt x="1919528" y="1137170"/>
                  </a:lnTo>
                  <a:lnTo>
                    <a:pt x="1938781" y="1137170"/>
                  </a:lnTo>
                  <a:lnTo>
                    <a:pt x="1946579" y="1129411"/>
                  </a:lnTo>
                  <a:lnTo>
                    <a:pt x="1946579" y="1110272"/>
                  </a:lnTo>
                  <a:lnTo>
                    <a:pt x="1938781" y="1102512"/>
                  </a:lnTo>
                  <a:close/>
                </a:path>
                <a:path w="6177280" h="1778635" extrusionOk="0">
                  <a:moveTo>
                    <a:pt x="1671485" y="1102512"/>
                  </a:moveTo>
                  <a:lnTo>
                    <a:pt x="1652231" y="1102512"/>
                  </a:lnTo>
                  <a:lnTo>
                    <a:pt x="1644434" y="1110272"/>
                  </a:lnTo>
                  <a:lnTo>
                    <a:pt x="1644434" y="1129411"/>
                  </a:lnTo>
                  <a:lnTo>
                    <a:pt x="1652231" y="1137170"/>
                  </a:lnTo>
                  <a:lnTo>
                    <a:pt x="1671485" y="1137170"/>
                  </a:lnTo>
                  <a:lnTo>
                    <a:pt x="1679295" y="1129411"/>
                  </a:lnTo>
                  <a:lnTo>
                    <a:pt x="1679295" y="1110272"/>
                  </a:lnTo>
                  <a:lnTo>
                    <a:pt x="1671485" y="1102512"/>
                  </a:lnTo>
                  <a:close/>
                </a:path>
                <a:path w="6177280" h="1778635" extrusionOk="0">
                  <a:moveTo>
                    <a:pt x="1102042" y="1102512"/>
                  </a:moveTo>
                  <a:lnTo>
                    <a:pt x="1082789" y="1102512"/>
                  </a:lnTo>
                  <a:lnTo>
                    <a:pt x="1074978" y="1110272"/>
                  </a:lnTo>
                  <a:lnTo>
                    <a:pt x="1074978" y="1129411"/>
                  </a:lnTo>
                  <a:lnTo>
                    <a:pt x="1082789" y="1137170"/>
                  </a:lnTo>
                  <a:lnTo>
                    <a:pt x="1102042" y="1137170"/>
                  </a:lnTo>
                  <a:lnTo>
                    <a:pt x="1109840" y="1129411"/>
                  </a:lnTo>
                  <a:lnTo>
                    <a:pt x="1109840" y="1110272"/>
                  </a:lnTo>
                  <a:lnTo>
                    <a:pt x="1102042" y="1102512"/>
                  </a:lnTo>
                  <a:close/>
                </a:path>
                <a:path w="6177280" h="1778635" extrusionOk="0">
                  <a:moveTo>
                    <a:pt x="491909" y="1096733"/>
                  </a:moveTo>
                  <a:lnTo>
                    <a:pt x="472655" y="1096733"/>
                  </a:lnTo>
                  <a:lnTo>
                    <a:pt x="464858" y="1104493"/>
                  </a:lnTo>
                  <a:lnTo>
                    <a:pt x="464858" y="1123632"/>
                  </a:lnTo>
                  <a:lnTo>
                    <a:pt x="472655" y="1131392"/>
                  </a:lnTo>
                  <a:lnTo>
                    <a:pt x="491909" y="1131392"/>
                  </a:lnTo>
                  <a:lnTo>
                    <a:pt x="499719" y="1123632"/>
                  </a:lnTo>
                  <a:lnTo>
                    <a:pt x="499719" y="1104493"/>
                  </a:lnTo>
                  <a:lnTo>
                    <a:pt x="491909" y="1096733"/>
                  </a:lnTo>
                  <a:close/>
                </a:path>
                <a:path w="6177280" h="1778635" extrusionOk="0">
                  <a:moveTo>
                    <a:pt x="3594823" y="1090955"/>
                  </a:moveTo>
                  <a:lnTo>
                    <a:pt x="3575570" y="1090955"/>
                  </a:lnTo>
                  <a:lnTo>
                    <a:pt x="3567772" y="1098715"/>
                  </a:lnTo>
                  <a:lnTo>
                    <a:pt x="3567772" y="1117854"/>
                  </a:lnTo>
                  <a:lnTo>
                    <a:pt x="3575570" y="1125613"/>
                  </a:lnTo>
                  <a:lnTo>
                    <a:pt x="3594823" y="1125613"/>
                  </a:lnTo>
                  <a:lnTo>
                    <a:pt x="3602634" y="1117854"/>
                  </a:lnTo>
                  <a:lnTo>
                    <a:pt x="3602634" y="1098715"/>
                  </a:lnTo>
                  <a:lnTo>
                    <a:pt x="3594823" y="1090955"/>
                  </a:lnTo>
                  <a:close/>
                </a:path>
                <a:path w="6177280" h="1778635" extrusionOk="0">
                  <a:moveTo>
                    <a:pt x="782446" y="1090955"/>
                  </a:moveTo>
                  <a:lnTo>
                    <a:pt x="763193" y="1090955"/>
                  </a:lnTo>
                  <a:lnTo>
                    <a:pt x="755395" y="1098715"/>
                  </a:lnTo>
                  <a:lnTo>
                    <a:pt x="755395" y="1117854"/>
                  </a:lnTo>
                  <a:lnTo>
                    <a:pt x="763193" y="1125613"/>
                  </a:lnTo>
                  <a:lnTo>
                    <a:pt x="782446" y="1125613"/>
                  </a:lnTo>
                  <a:lnTo>
                    <a:pt x="790257" y="1117854"/>
                  </a:lnTo>
                  <a:lnTo>
                    <a:pt x="790257" y="1098715"/>
                  </a:lnTo>
                  <a:lnTo>
                    <a:pt x="782446" y="1090955"/>
                  </a:lnTo>
                  <a:close/>
                </a:path>
                <a:path w="6177280" h="1778635" extrusionOk="0">
                  <a:moveTo>
                    <a:pt x="381507" y="1090955"/>
                  </a:moveTo>
                  <a:lnTo>
                    <a:pt x="362254" y="1090955"/>
                  </a:lnTo>
                  <a:lnTo>
                    <a:pt x="354456" y="1098715"/>
                  </a:lnTo>
                  <a:lnTo>
                    <a:pt x="354456" y="1117854"/>
                  </a:lnTo>
                  <a:lnTo>
                    <a:pt x="362254" y="1125613"/>
                  </a:lnTo>
                  <a:lnTo>
                    <a:pt x="381507" y="1125613"/>
                  </a:lnTo>
                  <a:lnTo>
                    <a:pt x="389318" y="1117854"/>
                  </a:lnTo>
                  <a:lnTo>
                    <a:pt x="389318" y="1098715"/>
                  </a:lnTo>
                  <a:lnTo>
                    <a:pt x="381507" y="1090955"/>
                  </a:lnTo>
                  <a:close/>
                </a:path>
                <a:path w="6177280" h="1778635" extrusionOk="0">
                  <a:moveTo>
                    <a:pt x="3815638" y="1085176"/>
                  </a:moveTo>
                  <a:lnTo>
                    <a:pt x="3796385" y="1085176"/>
                  </a:lnTo>
                  <a:lnTo>
                    <a:pt x="3788575" y="1092936"/>
                  </a:lnTo>
                  <a:lnTo>
                    <a:pt x="3788575" y="1112075"/>
                  </a:lnTo>
                  <a:lnTo>
                    <a:pt x="3796385" y="1119835"/>
                  </a:lnTo>
                  <a:lnTo>
                    <a:pt x="3815638" y="1119835"/>
                  </a:lnTo>
                  <a:lnTo>
                    <a:pt x="3823436" y="1112075"/>
                  </a:lnTo>
                  <a:lnTo>
                    <a:pt x="3823436" y="1092936"/>
                  </a:lnTo>
                  <a:lnTo>
                    <a:pt x="3815638" y="1085176"/>
                  </a:lnTo>
                  <a:close/>
                </a:path>
                <a:path w="6177280" h="1778635" extrusionOk="0">
                  <a:moveTo>
                    <a:pt x="1473923" y="1085176"/>
                  </a:moveTo>
                  <a:lnTo>
                    <a:pt x="1454670" y="1085176"/>
                  </a:lnTo>
                  <a:lnTo>
                    <a:pt x="1446860" y="1092936"/>
                  </a:lnTo>
                  <a:lnTo>
                    <a:pt x="1446860" y="1112075"/>
                  </a:lnTo>
                  <a:lnTo>
                    <a:pt x="1454670" y="1119835"/>
                  </a:lnTo>
                  <a:lnTo>
                    <a:pt x="1473923" y="1119835"/>
                  </a:lnTo>
                  <a:lnTo>
                    <a:pt x="1481734" y="1112075"/>
                  </a:lnTo>
                  <a:lnTo>
                    <a:pt x="1481734" y="1092936"/>
                  </a:lnTo>
                  <a:lnTo>
                    <a:pt x="1473923" y="1085176"/>
                  </a:lnTo>
                  <a:close/>
                </a:path>
                <a:path w="6177280" h="1778635" extrusionOk="0">
                  <a:moveTo>
                    <a:pt x="4507103" y="1079398"/>
                  </a:moveTo>
                  <a:lnTo>
                    <a:pt x="4487849" y="1079398"/>
                  </a:lnTo>
                  <a:lnTo>
                    <a:pt x="4480052" y="1087158"/>
                  </a:lnTo>
                  <a:lnTo>
                    <a:pt x="4480052" y="1106297"/>
                  </a:lnTo>
                  <a:lnTo>
                    <a:pt x="4487849" y="1114056"/>
                  </a:lnTo>
                  <a:lnTo>
                    <a:pt x="4507103" y="1114056"/>
                  </a:lnTo>
                  <a:lnTo>
                    <a:pt x="4514913" y="1106297"/>
                  </a:lnTo>
                  <a:lnTo>
                    <a:pt x="4514913" y="1087158"/>
                  </a:lnTo>
                  <a:lnTo>
                    <a:pt x="4507103" y="1079398"/>
                  </a:lnTo>
                  <a:close/>
                </a:path>
                <a:path w="6177280" h="1778635" extrusionOk="0">
                  <a:moveTo>
                    <a:pt x="3949280" y="1079398"/>
                  </a:moveTo>
                  <a:lnTo>
                    <a:pt x="3930027" y="1079398"/>
                  </a:lnTo>
                  <a:lnTo>
                    <a:pt x="3922217" y="1087158"/>
                  </a:lnTo>
                  <a:lnTo>
                    <a:pt x="3922217" y="1106297"/>
                  </a:lnTo>
                  <a:lnTo>
                    <a:pt x="3930027" y="1114056"/>
                  </a:lnTo>
                  <a:lnTo>
                    <a:pt x="3949280" y="1114056"/>
                  </a:lnTo>
                  <a:lnTo>
                    <a:pt x="3957091" y="1106297"/>
                  </a:lnTo>
                  <a:lnTo>
                    <a:pt x="3957091" y="1087158"/>
                  </a:lnTo>
                  <a:lnTo>
                    <a:pt x="3949280" y="1079398"/>
                  </a:lnTo>
                  <a:close/>
                </a:path>
                <a:path w="6177280" h="1778635" extrusionOk="0">
                  <a:moveTo>
                    <a:pt x="2403640" y="1079398"/>
                  </a:moveTo>
                  <a:lnTo>
                    <a:pt x="2384374" y="1079398"/>
                  </a:lnTo>
                  <a:lnTo>
                    <a:pt x="2376576" y="1087158"/>
                  </a:lnTo>
                  <a:lnTo>
                    <a:pt x="2376576" y="1106297"/>
                  </a:lnTo>
                  <a:lnTo>
                    <a:pt x="2384374" y="1114056"/>
                  </a:lnTo>
                  <a:lnTo>
                    <a:pt x="2403640" y="1114056"/>
                  </a:lnTo>
                  <a:lnTo>
                    <a:pt x="2411437" y="1106297"/>
                  </a:lnTo>
                  <a:lnTo>
                    <a:pt x="2411437" y="1087158"/>
                  </a:lnTo>
                  <a:lnTo>
                    <a:pt x="2403640" y="1079398"/>
                  </a:lnTo>
                  <a:close/>
                </a:path>
                <a:path w="6177280" h="1778635" extrusionOk="0">
                  <a:moveTo>
                    <a:pt x="1357706" y="1079398"/>
                  </a:moveTo>
                  <a:lnTo>
                    <a:pt x="1338452" y="1079398"/>
                  </a:lnTo>
                  <a:lnTo>
                    <a:pt x="1330655" y="1087158"/>
                  </a:lnTo>
                  <a:lnTo>
                    <a:pt x="1330655" y="1106297"/>
                  </a:lnTo>
                  <a:lnTo>
                    <a:pt x="1338452" y="1114056"/>
                  </a:lnTo>
                  <a:lnTo>
                    <a:pt x="1357706" y="1114056"/>
                  </a:lnTo>
                  <a:lnTo>
                    <a:pt x="1365516" y="1106297"/>
                  </a:lnTo>
                  <a:lnTo>
                    <a:pt x="1365516" y="1087158"/>
                  </a:lnTo>
                  <a:lnTo>
                    <a:pt x="1357706" y="1079398"/>
                  </a:lnTo>
                  <a:close/>
                </a:path>
                <a:path w="6177280" h="1778635" extrusionOk="0">
                  <a:moveTo>
                    <a:pt x="2967278" y="1073619"/>
                  </a:moveTo>
                  <a:lnTo>
                    <a:pt x="2948012" y="1073619"/>
                  </a:lnTo>
                  <a:lnTo>
                    <a:pt x="2940215" y="1081379"/>
                  </a:lnTo>
                  <a:lnTo>
                    <a:pt x="2940215" y="1100518"/>
                  </a:lnTo>
                  <a:lnTo>
                    <a:pt x="2948012" y="1108290"/>
                  </a:lnTo>
                  <a:lnTo>
                    <a:pt x="2967278" y="1108290"/>
                  </a:lnTo>
                  <a:lnTo>
                    <a:pt x="2975076" y="1100518"/>
                  </a:lnTo>
                  <a:lnTo>
                    <a:pt x="2975076" y="1081379"/>
                  </a:lnTo>
                  <a:lnTo>
                    <a:pt x="2967278" y="1073619"/>
                  </a:lnTo>
                  <a:close/>
                </a:path>
                <a:path w="6177280" h="1778635" extrusionOk="0">
                  <a:moveTo>
                    <a:pt x="4652378" y="1050505"/>
                  </a:moveTo>
                  <a:lnTo>
                    <a:pt x="4633125" y="1050505"/>
                  </a:lnTo>
                  <a:lnTo>
                    <a:pt x="4625314" y="1058265"/>
                  </a:lnTo>
                  <a:lnTo>
                    <a:pt x="4625314" y="1077417"/>
                  </a:lnTo>
                  <a:lnTo>
                    <a:pt x="4633125" y="1085176"/>
                  </a:lnTo>
                  <a:lnTo>
                    <a:pt x="4652378" y="1085176"/>
                  </a:lnTo>
                  <a:lnTo>
                    <a:pt x="4660176" y="1077417"/>
                  </a:lnTo>
                  <a:lnTo>
                    <a:pt x="4660176" y="1058265"/>
                  </a:lnTo>
                  <a:lnTo>
                    <a:pt x="4652378" y="1050505"/>
                  </a:lnTo>
                  <a:close/>
                </a:path>
                <a:path w="6177280" h="1778635" extrusionOk="0">
                  <a:moveTo>
                    <a:pt x="2281605" y="1050505"/>
                  </a:moveTo>
                  <a:lnTo>
                    <a:pt x="2262352" y="1050505"/>
                  </a:lnTo>
                  <a:lnTo>
                    <a:pt x="2254554" y="1058265"/>
                  </a:lnTo>
                  <a:lnTo>
                    <a:pt x="2254554" y="1077417"/>
                  </a:lnTo>
                  <a:lnTo>
                    <a:pt x="2262352" y="1085176"/>
                  </a:lnTo>
                  <a:lnTo>
                    <a:pt x="2281605" y="1085176"/>
                  </a:lnTo>
                  <a:lnTo>
                    <a:pt x="2289416" y="1077417"/>
                  </a:lnTo>
                  <a:lnTo>
                    <a:pt x="2289416" y="1058265"/>
                  </a:lnTo>
                  <a:lnTo>
                    <a:pt x="2281605" y="1050505"/>
                  </a:lnTo>
                  <a:close/>
                </a:path>
                <a:path w="6177280" h="1778635" extrusionOk="0">
                  <a:moveTo>
                    <a:pt x="910285" y="1050505"/>
                  </a:moveTo>
                  <a:lnTo>
                    <a:pt x="891031" y="1050505"/>
                  </a:lnTo>
                  <a:lnTo>
                    <a:pt x="883221" y="1058265"/>
                  </a:lnTo>
                  <a:lnTo>
                    <a:pt x="883221" y="1077417"/>
                  </a:lnTo>
                  <a:lnTo>
                    <a:pt x="891031" y="1085176"/>
                  </a:lnTo>
                  <a:lnTo>
                    <a:pt x="910285" y="1085176"/>
                  </a:lnTo>
                  <a:lnTo>
                    <a:pt x="918095" y="1077417"/>
                  </a:lnTo>
                  <a:lnTo>
                    <a:pt x="918095" y="1058265"/>
                  </a:lnTo>
                  <a:lnTo>
                    <a:pt x="910285" y="1050505"/>
                  </a:lnTo>
                  <a:close/>
                </a:path>
                <a:path w="6177280" h="1778635" extrusionOk="0">
                  <a:moveTo>
                    <a:pt x="4832502" y="1044727"/>
                  </a:moveTo>
                  <a:lnTo>
                    <a:pt x="4813249" y="1044727"/>
                  </a:lnTo>
                  <a:lnTo>
                    <a:pt x="4805451" y="1052487"/>
                  </a:lnTo>
                  <a:lnTo>
                    <a:pt x="4805451" y="1071638"/>
                  </a:lnTo>
                  <a:lnTo>
                    <a:pt x="4813249" y="1079398"/>
                  </a:lnTo>
                  <a:lnTo>
                    <a:pt x="4832502" y="1079398"/>
                  </a:lnTo>
                  <a:lnTo>
                    <a:pt x="4840312" y="1071638"/>
                  </a:lnTo>
                  <a:lnTo>
                    <a:pt x="4840312" y="1052487"/>
                  </a:lnTo>
                  <a:lnTo>
                    <a:pt x="4832502" y="1044727"/>
                  </a:lnTo>
                  <a:close/>
                </a:path>
                <a:path w="6177280" h="1778635" extrusionOk="0">
                  <a:moveTo>
                    <a:pt x="3699421" y="1044727"/>
                  </a:moveTo>
                  <a:lnTo>
                    <a:pt x="3680167" y="1044727"/>
                  </a:lnTo>
                  <a:lnTo>
                    <a:pt x="3672357" y="1052487"/>
                  </a:lnTo>
                  <a:lnTo>
                    <a:pt x="3672357" y="1071638"/>
                  </a:lnTo>
                  <a:lnTo>
                    <a:pt x="3680167" y="1079398"/>
                  </a:lnTo>
                  <a:lnTo>
                    <a:pt x="3699421" y="1079398"/>
                  </a:lnTo>
                  <a:lnTo>
                    <a:pt x="3707218" y="1071638"/>
                  </a:lnTo>
                  <a:lnTo>
                    <a:pt x="3707218" y="1052487"/>
                  </a:lnTo>
                  <a:lnTo>
                    <a:pt x="3699421" y="1044727"/>
                  </a:lnTo>
                  <a:close/>
                </a:path>
                <a:path w="6177280" h="1778635" extrusionOk="0">
                  <a:moveTo>
                    <a:pt x="3478618" y="1044727"/>
                  </a:moveTo>
                  <a:lnTo>
                    <a:pt x="3459353" y="1044727"/>
                  </a:lnTo>
                  <a:lnTo>
                    <a:pt x="3451555" y="1052487"/>
                  </a:lnTo>
                  <a:lnTo>
                    <a:pt x="3451555" y="1071638"/>
                  </a:lnTo>
                  <a:lnTo>
                    <a:pt x="3459353" y="1079398"/>
                  </a:lnTo>
                  <a:lnTo>
                    <a:pt x="3478618" y="1079398"/>
                  </a:lnTo>
                  <a:lnTo>
                    <a:pt x="3486416" y="1071638"/>
                  </a:lnTo>
                  <a:lnTo>
                    <a:pt x="3486416" y="1052487"/>
                  </a:lnTo>
                  <a:lnTo>
                    <a:pt x="3478618" y="1044727"/>
                  </a:lnTo>
                  <a:close/>
                </a:path>
                <a:path w="6177280" h="1778635" extrusionOk="0">
                  <a:moveTo>
                    <a:pt x="3071863" y="1044727"/>
                  </a:moveTo>
                  <a:lnTo>
                    <a:pt x="3052610" y="1044727"/>
                  </a:lnTo>
                  <a:lnTo>
                    <a:pt x="3044799" y="1052487"/>
                  </a:lnTo>
                  <a:lnTo>
                    <a:pt x="3044799" y="1071638"/>
                  </a:lnTo>
                  <a:lnTo>
                    <a:pt x="3052610" y="1079398"/>
                  </a:lnTo>
                  <a:lnTo>
                    <a:pt x="3071863" y="1079398"/>
                  </a:lnTo>
                  <a:lnTo>
                    <a:pt x="3079673" y="1071638"/>
                  </a:lnTo>
                  <a:lnTo>
                    <a:pt x="3079673" y="1052487"/>
                  </a:lnTo>
                  <a:lnTo>
                    <a:pt x="3071863" y="1044727"/>
                  </a:lnTo>
                  <a:close/>
                </a:path>
                <a:path w="6177280" h="1778635" extrusionOk="0">
                  <a:moveTo>
                    <a:pt x="2519845" y="1044727"/>
                  </a:moveTo>
                  <a:lnTo>
                    <a:pt x="2500591" y="1044727"/>
                  </a:lnTo>
                  <a:lnTo>
                    <a:pt x="2492794" y="1052487"/>
                  </a:lnTo>
                  <a:lnTo>
                    <a:pt x="2492794" y="1071638"/>
                  </a:lnTo>
                  <a:lnTo>
                    <a:pt x="2500591" y="1079398"/>
                  </a:lnTo>
                  <a:lnTo>
                    <a:pt x="2519845" y="1079398"/>
                  </a:lnTo>
                  <a:lnTo>
                    <a:pt x="2527655" y="1071638"/>
                  </a:lnTo>
                  <a:lnTo>
                    <a:pt x="2527655" y="1052487"/>
                  </a:lnTo>
                  <a:lnTo>
                    <a:pt x="2519845" y="1044727"/>
                  </a:lnTo>
                  <a:close/>
                </a:path>
                <a:path w="6177280" h="1778635" extrusionOk="0">
                  <a:moveTo>
                    <a:pt x="1584324" y="1033170"/>
                  </a:moveTo>
                  <a:lnTo>
                    <a:pt x="1565071" y="1033170"/>
                  </a:lnTo>
                  <a:lnTo>
                    <a:pt x="1557261" y="1040930"/>
                  </a:lnTo>
                  <a:lnTo>
                    <a:pt x="1557261" y="1060081"/>
                  </a:lnTo>
                  <a:lnTo>
                    <a:pt x="1565071" y="1067841"/>
                  </a:lnTo>
                  <a:lnTo>
                    <a:pt x="1584324" y="1067841"/>
                  </a:lnTo>
                  <a:lnTo>
                    <a:pt x="1592135" y="1060081"/>
                  </a:lnTo>
                  <a:lnTo>
                    <a:pt x="1592135" y="1040930"/>
                  </a:lnTo>
                  <a:lnTo>
                    <a:pt x="1584324" y="1033170"/>
                  </a:lnTo>
                  <a:close/>
                </a:path>
                <a:path w="6177280" h="1778635" extrusionOk="0">
                  <a:moveTo>
                    <a:pt x="631367" y="1033170"/>
                  </a:moveTo>
                  <a:lnTo>
                    <a:pt x="612114" y="1033170"/>
                  </a:lnTo>
                  <a:lnTo>
                    <a:pt x="604316" y="1040930"/>
                  </a:lnTo>
                  <a:lnTo>
                    <a:pt x="604316" y="1060081"/>
                  </a:lnTo>
                  <a:lnTo>
                    <a:pt x="612114" y="1067841"/>
                  </a:lnTo>
                  <a:lnTo>
                    <a:pt x="631367" y="1067841"/>
                  </a:lnTo>
                  <a:lnTo>
                    <a:pt x="639178" y="1060081"/>
                  </a:lnTo>
                  <a:lnTo>
                    <a:pt x="639178" y="1040930"/>
                  </a:lnTo>
                  <a:lnTo>
                    <a:pt x="631367" y="1033170"/>
                  </a:lnTo>
                  <a:close/>
                </a:path>
                <a:path w="6177280" h="1778635" extrusionOk="0">
                  <a:moveTo>
                    <a:pt x="2839440" y="1027391"/>
                  </a:moveTo>
                  <a:lnTo>
                    <a:pt x="2820187" y="1027391"/>
                  </a:lnTo>
                  <a:lnTo>
                    <a:pt x="2812376" y="1035151"/>
                  </a:lnTo>
                  <a:lnTo>
                    <a:pt x="2812376" y="1054303"/>
                  </a:lnTo>
                  <a:lnTo>
                    <a:pt x="2820187" y="1062062"/>
                  </a:lnTo>
                  <a:lnTo>
                    <a:pt x="2839440" y="1062062"/>
                  </a:lnTo>
                  <a:lnTo>
                    <a:pt x="2847238" y="1054303"/>
                  </a:lnTo>
                  <a:lnTo>
                    <a:pt x="2847238" y="1035151"/>
                  </a:lnTo>
                  <a:lnTo>
                    <a:pt x="2839440" y="1027391"/>
                  </a:lnTo>
                  <a:close/>
                </a:path>
                <a:path w="6177280" h="1778635" extrusionOk="0">
                  <a:moveTo>
                    <a:pt x="3321723" y="1021613"/>
                  </a:moveTo>
                  <a:lnTo>
                    <a:pt x="3302469" y="1021613"/>
                  </a:lnTo>
                  <a:lnTo>
                    <a:pt x="3294672" y="1029373"/>
                  </a:lnTo>
                  <a:lnTo>
                    <a:pt x="3294672" y="1048524"/>
                  </a:lnTo>
                  <a:lnTo>
                    <a:pt x="3302469" y="1056284"/>
                  </a:lnTo>
                  <a:lnTo>
                    <a:pt x="3321723" y="1056284"/>
                  </a:lnTo>
                  <a:lnTo>
                    <a:pt x="3329533" y="1048524"/>
                  </a:lnTo>
                  <a:lnTo>
                    <a:pt x="3329533" y="1029373"/>
                  </a:lnTo>
                  <a:lnTo>
                    <a:pt x="3321723" y="1021613"/>
                  </a:lnTo>
                  <a:close/>
                </a:path>
                <a:path w="6177280" h="1778635" extrusionOk="0">
                  <a:moveTo>
                    <a:pt x="1218247" y="1021613"/>
                  </a:moveTo>
                  <a:lnTo>
                    <a:pt x="1198994" y="1021613"/>
                  </a:lnTo>
                  <a:lnTo>
                    <a:pt x="1191196" y="1029373"/>
                  </a:lnTo>
                  <a:lnTo>
                    <a:pt x="1191196" y="1048524"/>
                  </a:lnTo>
                  <a:lnTo>
                    <a:pt x="1198994" y="1056284"/>
                  </a:lnTo>
                  <a:lnTo>
                    <a:pt x="1218247" y="1056284"/>
                  </a:lnTo>
                  <a:lnTo>
                    <a:pt x="1226058" y="1048524"/>
                  </a:lnTo>
                  <a:lnTo>
                    <a:pt x="1226058" y="1029373"/>
                  </a:lnTo>
                  <a:lnTo>
                    <a:pt x="1218247" y="1021613"/>
                  </a:lnTo>
                  <a:close/>
                </a:path>
                <a:path w="6177280" h="1778635" extrusionOk="0">
                  <a:moveTo>
                    <a:pt x="1049743" y="1021613"/>
                  </a:moveTo>
                  <a:lnTo>
                    <a:pt x="1030490" y="1021613"/>
                  </a:lnTo>
                  <a:lnTo>
                    <a:pt x="1022680" y="1029373"/>
                  </a:lnTo>
                  <a:lnTo>
                    <a:pt x="1022680" y="1048524"/>
                  </a:lnTo>
                  <a:lnTo>
                    <a:pt x="1030490" y="1056284"/>
                  </a:lnTo>
                  <a:lnTo>
                    <a:pt x="1049743" y="1056284"/>
                  </a:lnTo>
                  <a:lnTo>
                    <a:pt x="1057541" y="1048524"/>
                  </a:lnTo>
                  <a:lnTo>
                    <a:pt x="1057541" y="1029373"/>
                  </a:lnTo>
                  <a:lnTo>
                    <a:pt x="1049743" y="1021613"/>
                  </a:lnTo>
                  <a:close/>
                </a:path>
                <a:path w="6177280" h="1778635" extrusionOk="0">
                  <a:moveTo>
                    <a:pt x="1874862" y="1015834"/>
                  </a:moveTo>
                  <a:lnTo>
                    <a:pt x="1855609" y="1015834"/>
                  </a:lnTo>
                  <a:lnTo>
                    <a:pt x="1847799" y="1023607"/>
                  </a:lnTo>
                  <a:lnTo>
                    <a:pt x="1847799" y="1042746"/>
                  </a:lnTo>
                  <a:lnTo>
                    <a:pt x="1855609" y="1050505"/>
                  </a:lnTo>
                  <a:lnTo>
                    <a:pt x="1874862" y="1050505"/>
                  </a:lnTo>
                  <a:lnTo>
                    <a:pt x="1882660" y="1042746"/>
                  </a:lnTo>
                  <a:lnTo>
                    <a:pt x="1882660" y="1023607"/>
                  </a:lnTo>
                  <a:lnTo>
                    <a:pt x="1874862" y="1015834"/>
                  </a:lnTo>
                  <a:close/>
                </a:path>
                <a:path w="6177280" h="1778635" extrusionOk="0">
                  <a:moveTo>
                    <a:pt x="2630246" y="1004290"/>
                  </a:moveTo>
                  <a:lnTo>
                    <a:pt x="2610992" y="1004290"/>
                  </a:lnTo>
                  <a:lnTo>
                    <a:pt x="2603195" y="1012050"/>
                  </a:lnTo>
                  <a:lnTo>
                    <a:pt x="2603195" y="1031189"/>
                  </a:lnTo>
                  <a:lnTo>
                    <a:pt x="2610992" y="1038948"/>
                  </a:lnTo>
                  <a:lnTo>
                    <a:pt x="2630246" y="1038948"/>
                  </a:lnTo>
                  <a:lnTo>
                    <a:pt x="2638056" y="1031189"/>
                  </a:lnTo>
                  <a:lnTo>
                    <a:pt x="2638056" y="1012050"/>
                  </a:lnTo>
                  <a:lnTo>
                    <a:pt x="2630246" y="1004290"/>
                  </a:lnTo>
                  <a:close/>
                </a:path>
                <a:path w="6177280" h="1778635" extrusionOk="0">
                  <a:moveTo>
                    <a:pt x="1735404" y="1004290"/>
                  </a:moveTo>
                  <a:lnTo>
                    <a:pt x="1716150" y="1004290"/>
                  </a:lnTo>
                  <a:lnTo>
                    <a:pt x="1708340" y="1012050"/>
                  </a:lnTo>
                  <a:lnTo>
                    <a:pt x="1708340" y="1031189"/>
                  </a:lnTo>
                  <a:lnTo>
                    <a:pt x="1716150" y="1038948"/>
                  </a:lnTo>
                  <a:lnTo>
                    <a:pt x="1735404" y="1038948"/>
                  </a:lnTo>
                  <a:lnTo>
                    <a:pt x="1743214" y="1031189"/>
                  </a:lnTo>
                  <a:lnTo>
                    <a:pt x="1743214" y="1012050"/>
                  </a:lnTo>
                  <a:lnTo>
                    <a:pt x="1735404" y="1004290"/>
                  </a:lnTo>
                  <a:close/>
                </a:path>
                <a:path w="6177280" h="1778635" extrusionOk="0">
                  <a:moveTo>
                    <a:pt x="3193884" y="998512"/>
                  </a:moveTo>
                  <a:lnTo>
                    <a:pt x="3174631" y="998512"/>
                  </a:lnTo>
                  <a:lnTo>
                    <a:pt x="3166833" y="1006271"/>
                  </a:lnTo>
                  <a:lnTo>
                    <a:pt x="3166833" y="1025410"/>
                  </a:lnTo>
                  <a:lnTo>
                    <a:pt x="3174631" y="1033170"/>
                  </a:lnTo>
                  <a:lnTo>
                    <a:pt x="3193884" y="1033170"/>
                  </a:lnTo>
                  <a:lnTo>
                    <a:pt x="3201695" y="1025410"/>
                  </a:lnTo>
                  <a:lnTo>
                    <a:pt x="3201695" y="1006271"/>
                  </a:lnTo>
                  <a:lnTo>
                    <a:pt x="3193884" y="998512"/>
                  </a:lnTo>
                  <a:close/>
                </a:path>
                <a:path w="6177280" h="1778635" extrusionOk="0">
                  <a:moveTo>
                    <a:pt x="2136343" y="998512"/>
                  </a:moveTo>
                  <a:lnTo>
                    <a:pt x="2117090" y="998512"/>
                  </a:lnTo>
                  <a:lnTo>
                    <a:pt x="2109279" y="1006271"/>
                  </a:lnTo>
                  <a:lnTo>
                    <a:pt x="2109279" y="1025410"/>
                  </a:lnTo>
                  <a:lnTo>
                    <a:pt x="2117090" y="1033170"/>
                  </a:lnTo>
                  <a:lnTo>
                    <a:pt x="2136343" y="1033170"/>
                  </a:lnTo>
                  <a:lnTo>
                    <a:pt x="2144153" y="1025410"/>
                  </a:lnTo>
                  <a:lnTo>
                    <a:pt x="2144153" y="1006271"/>
                  </a:lnTo>
                  <a:lnTo>
                    <a:pt x="2136343" y="998512"/>
                  </a:lnTo>
                  <a:close/>
                </a:path>
                <a:path w="6177280" h="1778635" extrusionOk="0">
                  <a:moveTo>
                    <a:pt x="2020125" y="992733"/>
                  </a:moveTo>
                  <a:lnTo>
                    <a:pt x="2000872" y="992733"/>
                  </a:lnTo>
                  <a:lnTo>
                    <a:pt x="1993074" y="1000493"/>
                  </a:lnTo>
                  <a:lnTo>
                    <a:pt x="1993074" y="1019632"/>
                  </a:lnTo>
                  <a:lnTo>
                    <a:pt x="2000872" y="1027391"/>
                  </a:lnTo>
                  <a:lnTo>
                    <a:pt x="2020125" y="1027391"/>
                  </a:lnTo>
                  <a:lnTo>
                    <a:pt x="2027935" y="1019632"/>
                  </a:lnTo>
                  <a:lnTo>
                    <a:pt x="2027935" y="1000493"/>
                  </a:lnTo>
                  <a:lnTo>
                    <a:pt x="2020125" y="992733"/>
                  </a:lnTo>
                  <a:close/>
                </a:path>
                <a:path w="6177280" h="1778635" extrusionOk="0">
                  <a:moveTo>
                    <a:pt x="3862120" y="986955"/>
                  </a:moveTo>
                  <a:lnTo>
                    <a:pt x="3842867" y="986955"/>
                  </a:lnTo>
                  <a:lnTo>
                    <a:pt x="3835057" y="994714"/>
                  </a:lnTo>
                  <a:lnTo>
                    <a:pt x="3835057" y="1013853"/>
                  </a:lnTo>
                  <a:lnTo>
                    <a:pt x="3842867" y="1021613"/>
                  </a:lnTo>
                  <a:lnTo>
                    <a:pt x="3862120" y="1021613"/>
                  </a:lnTo>
                  <a:lnTo>
                    <a:pt x="3869931" y="1013853"/>
                  </a:lnTo>
                  <a:lnTo>
                    <a:pt x="3869931" y="994714"/>
                  </a:lnTo>
                  <a:lnTo>
                    <a:pt x="3862120" y="986955"/>
                  </a:lnTo>
                  <a:close/>
                </a:path>
                <a:path w="6177280" h="1778635" extrusionOk="0">
                  <a:moveTo>
                    <a:pt x="796670" y="981176"/>
                  </a:moveTo>
                  <a:lnTo>
                    <a:pt x="783831" y="981176"/>
                  </a:lnTo>
                  <a:lnTo>
                    <a:pt x="778637" y="986345"/>
                  </a:lnTo>
                  <a:lnTo>
                    <a:pt x="778637" y="999109"/>
                  </a:lnTo>
                  <a:lnTo>
                    <a:pt x="783831" y="1004290"/>
                  </a:lnTo>
                  <a:lnTo>
                    <a:pt x="796670" y="1004290"/>
                  </a:lnTo>
                  <a:lnTo>
                    <a:pt x="801877" y="999109"/>
                  </a:lnTo>
                  <a:lnTo>
                    <a:pt x="801877" y="986345"/>
                  </a:lnTo>
                  <a:lnTo>
                    <a:pt x="796670" y="981176"/>
                  </a:lnTo>
                  <a:close/>
                </a:path>
                <a:path w="6177280" h="1778635" extrusionOk="0">
                  <a:moveTo>
                    <a:pt x="2734843" y="975398"/>
                  </a:moveTo>
                  <a:lnTo>
                    <a:pt x="2715590" y="975398"/>
                  </a:lnTo>
                  <a:lnTo>
                    <a:pt x="2707792" y="983157"/>
                  </a:lnTo>
                  <a:lnTo>
                    <a:pt x="2707792" y="1002296"/>
                  </a:lnTo>
                  <a:lnTo>
                    <a:pt x="2715590" y="1010069"/>
                  </a:lnTo>
                  <a:lnTo>
                    <a:pt x="2734843" y="1010069"/>
                  </a:lnTo>
                  <a:lnTo>
                    <a:pt x="2742653" y="1002296"/>
                  </a:lnTo>
                  <a:lnTo>
                    <a:pt x="2742653" y="983157"/>
                  </a:lnTo>
                  <a:lnTo>
                    <a:pt x="2734843" y="975398"/>
                  </a:lnTo>
                  <a:close/>
                </a:path>
                <a:path w="6177280" h="1778635" extrusionOk="0">
                  <a:moveTo>
                    <a:pt x="2374582" y="975398"/>
                  </a:moveTo>
                  <a:lnTo>
                    <a:pt x="2355329" y="975398"/>
                  </a:lnTo>
                  <a:lnTo>
                    <a:pt x="2347518" y="983157"/>
                  </a:lnTo>
                  <a:lnTo>
                    <a:pt x="2347518" y="1002296"/>
                  </a:lnTo>
                  <a:lnTo>
                    <a:pt x="2355329" y="1010069"/>
                  </a:lnTo>
                  <a:lnTo>
                    <a:pt x="2374582" y="1010069"/>
                  </a:lnTo>
                  <a:lnTo>
                    <a:pt x="2382392" y="1002296"/>
                  </a:lnTo>
                  <a:lnTo>
                    <a:pt x="2382392" y="983157"/>
                  </a:lnTo>
                  <a:lnTo>
                    <a:pt x="2374582" y="975398"/>
                  </a:lnTo>
                  <a:close/>
                </a:path>
                <a:path w="6177280" h="1778635" extrusionOk="0">
                  <a:moveTo>
                    <a:pt x="416382" y="975398"/>
                  </a:moveTo>
                  <a:lnTo>
                    <a:pt x="397116" y="975398"/>
                  </a:lnTo>
                  <a:lnTo>
                    <a:pt x="389318" y="983157"/>
                  </a:lnTo>
                  <a:lnTo>
                    <a:pt x="389318" y="1002296"/>
                  </a:lnTo>
                  <a:lnTo>
                    <a:pt x="397116" y="1010069"/>
                  </a:lnTo>
                  <a:lnTo>
                    <a:pt x="416382" y="1010069"/>
                  </a:lnTo>
                  <a:lnTo>
                    <a:pt x="424179" y="1002296"/>
                  </a:lnTo>
                  <a:lnTo>
                    <a:pt x="424179" y="983157"/>
                  </a:lnTo>
                  <a:lnTo>
                    <a:pt x="416382" y="975398"/>
                  </a:lnTo>
                  <a:close/>
                </a:path>
                <a:path w="6177280" h="1778635" extrusionOk="0">
                  <a:moveTo>
                    <a:pt x="1479727" y="969619"/>
                  </a:moveTo>
                  <a:lnTo>
                    <a:pt x="1460474" y="969619"/>
                  </a:lnTo>
                  <a:lnTo>
                    <a:pt x="1452676" y="977379"/>
                  </a:lnTo>
                  <a:lnTo>
                    <a:pt x="1452676" y="996530"/>
                  </a:lnTo>
                  <a:lnTo>
                    <a:pt x="1460474" y="1004290"/>
                  </a:lnTo>
                  <a:lnTo>
                    <a:pt x="1479727" y="1004290"/>
                  </a:lnTo>
                  <a:lnTo>
                    <a:pt x="1487538" y="996530"/>
                  </a:lnTo>
                  <a:lnTo>
                    <a:pt x="1487538" y="977379"/>
                  </a:lnTo>
                  <a:lnTo>
                    <a:pt x="1479727" y="969619"/>
                  </a:lnTo>
                  <a:close/>
                </a:path>
                <a:path w="6177280" h="1778635" extrusionOk="0">
                  <a:moveTo>
                    <a:pt x="1351902" y="969619"/>
                  </a:moveTo>
                  <a:lnTo>
                    <a:pt x="1332649" y="969619"/>
                  </a:lnTo>
                  <a:lnTo>
                    <a:pt x="1324838" y="977379"/>
                  </a:lnTo>
                  <a:lnTo>
                    <a:pt x="1324838" y="996530"/>
                  </a:lnTo>
                  <a:lnTo>
                    <a:pt x="1332649" y="1004290"/>
                  </a:lnTo>
                  <a:lnTo>
                    <a:pt x="1351902" y="1004290"/>
                  </a:lnTo>
                  <a:lnTo>
                    <a:pt x="1359700" y="996530"/>
                  </a:lnTo>
                  <a:lnTo>
                    <a:pt x="1359700" y="977379"/>
                  </a:lnTo>
                  <a:lnTo>
                    <a:pt x="1351902" y="969619"/>
                  </a:lnTo>
                  <a:close/>
                </a:path>
                <a:path w="6177280" h="1778635" extrusionOk="0">
                  <a:moveTo>
                    <a:pt x="526783" y="969619"/>
                  </a:moveTo>
                  <a:lnTo>
                    <a:pt x="507530" y="969619"/>
                  </a:lnTo>
                  <a:lnTo>
                    <a:pt x="499719" y="977379"/>
                  </a:lnTo>
                  <a:lnTo>
                    <a:pt x="499719" y="996530"/>
                  </a:lnTo>
                  <a:lnTo>
                    <a:pt x="507530" y="1004290"/>
                  </a:lnTo>
                  <a:lnTo>
                    <a:pt x="526783" y="1004290"/>
                  </a:lnTo>
                  <a:lnTo>
                    <a:pt x="534581" y="996530"/>
                  </a:lnTo>
                  <a:lnTo>
                    <a:pt x="534581" y="977379"/>
                  </a:lnTo>
                  <a:lnTo>
                    <a:pt x="526783" y="969619"/>
                  </a:lnTo>
                  <a:close/>
                </a:path>
                <a:path w="6177280" h="1778635" extrusionOk="0">
                  <a:moveTo>
                    <a:pt x="2926600" y="963841"/>
                  </a:moveTo>
                  <a:lnTo>
                    <a:pt x="2907347" y="963841"/>
                  </a:lnTo>
                  <a:lnTo>
                    <a:pt x="2899536" y="971600"/>
                  </a:lnTo>
                  <a:lnTo>
                    <a:pt x="2899536" y="990752"/>
                  </a:lnTo>
                  <a:lnTo>
                    <a:pt x="2907347" y="998512"/>
                  </a:lnTo>
                  <a:lnTo>
                    <a:pt x="2926600" y="998512"/>
                  </a:lnTo>
                  <a:lnTo>
                    <a:pt x="2934398" y="990752"/>
                  </a:lnTo>
                  <a:lnTo>
                    <a:pt x="2934398" y="971600"/>
                  </a:lnTo>
                  <a:lnTo>
                    <a:pt x="2926600" y="963841"/>
                  </a:lnTo>
                  <a:close/>
                </a:path>
                <a:path w="6177280" h="1778635" extrusionOk="0">
                  <a:moveTo>
                    <a:pt x="294347" y="958062"/>
                  </a:moveTo>
                  <a:lnTo>
                    <a:pt x="275094" y="958062"/>
                  </a:lnTo>
                  <a:lnTo>
                    <a:pt x="267296" y="965822"/>
                  </a:lnTo>
                  <a:lnTo>
                    <a:pt x="267296" y="984973"/>
                  </a:lnTo>
                  <a:lnTo>
                    <a:pt x="275094" y="992733"/>
                  </a:lnTo>
                  <a:lnTo>
                    <a:pt x="294347" y="992733"/>
                  </a:lnTo>
                  <a:lnTo>
                    <a:pt x="302158" y="984973"/>
                  </a:lnTo>
                  <a:lnTo>
                    <a:pt x="302158" y="965822"/>
                  </a:lnTo>
                  <a:lnTo>
                    <a:pt x="294347" y="958062"/>
                  </a:lnTo>
                  <a:close/>
                </a:path>
                <a:path w="6177280" h="1778635" extrusionOk="0">
                  <a:moveTo>
                    <a:pt x="3565779" y="952284"/>
                  </a:moveTo>
                  <a:lnTo>
                    <a:pt x="3546513" y="952284"/>
                  </a:lnTo>
                  <a:lnTo>
                    <a:pt x="3538715" y="960043"/>
                  </a:lnTo>
                  <a:lnTo>
                    <a:pt x="3538715" y="979195"/>
                  </a:lnTo>
                  <a:lnTo>
                    <a:pt x="3546513" y="986955"/>
                  </a:lnTo>
                  <a:lnTo>
                    <a:pt x="3565779" y="986955"/>
                  </a:lnTo>
                  <a:lnTo>
                    <a:pt x="3573576" y="979195"/>
                  </a:lnTo>
                  <a:lnTo>
                    <a:pt x="3573576" y="960043"/>
                  </a:lnTo>
                  <a:lnTo>
                    <a:pt x="3565779" y="952284"/>
                  </a:lnTo>
                  <a:close/>
                </a:path>
                <a:path w="6177280" h="1778635" extrusionOk="0">
                  <a:moveTo>
                    <a:pt x="3437940" y="946505"/>
                  </a:moveTo>
                  <a:lnTo>
                    <a:pt x="3418687" y="946505"/>
                  </a:lnTo>
                  <a:lnTo>
                    <a:pt x="3410877" y="954265"/>
                  </a:lnTo>
                  <a:lnTo>
                    <a:pt x="3410877" y="973416"/>
                  </a:lnTo>
                  <a:lnTo>
                    <a:pt x="3418687" y="981176"/>
                  </a:lnTo>
                  <a:lnTo>
                    <a:pt x="3437940" y="981176"/>
                  </a:lnTo>
                  <a:lnTo>
                    <a:pt x="3445738" y="973416"/>
                  </a:lnTo>
                  <a:lnTo>
                    <a:pt x="3445738" y="954265"/>
                  </a:lnTo>
                  <a:lnTo>
                    <a:pt x="3437940" y="946505"/>
                  </a:lnTo>
                  <a:close/>
                </a:path>
                <a:path w="6177280" h="1778635" extrusionOk="0">
                  <a:moveTo>
                    <a:pt x="695286" y="946505"/>
                  </a:moveTo>
                  <a:lnTo>
                    <a:pt x="676033" y="946505"/>
                  </a:lnTo>
                  <a:lnTo>
                    <a:pt x="668235" y="954265"/>
                  </a:lnTo>
                  <a:lnTo>
                    <a:pt x="668235" y="973416"/>
                  </a:lnTo>
                  <a:lnTo>
                    <a:pt x="676033" y="981176"/>
                  </a:lnTo>
                  <a:lnTo>
                    <a:pt x="695286" y="981176"/>
                  </a:lnTo>
                  <a:lnTo>
                    <a:pt x="703097" y="973416"/>
                  </a:lnTo>
                  <a:lnTo>
                    <a:pt x="703097" y="954265"/>
                  </a:lnTo>
                  <a:lnTo>
                    <a:pt x="695286" y="946505"/>
                  </a:lnTo>
                  <a:close/>
                </a:path>
                <a:path w="6177280" h="1778635" extrusionOk="0">
                  <a:moveTo>
                    <a:pt x="3687800" y="940727"/>
                  </a:moveTo>
                  <a:lnTo>
                    <a:pt x="3668547" y="940727"/>
                  </a:lnTo>
                  <a:lnTo>
                    <a:pt x="3660736" y="948486"/>
                  </a:lnTo>
                  <a:lnTo>
                    <a:pt x="3660736" y="967638"/>
                  </a:lnTo>
                  <a:lnTo>
                    <a:pt x="3668547" y="975398"/>
                  </a:lnTo>
                  <a:lnTo>
                    <a:pt x="3687800" y="975398"/>
                  </a:lnTo>
                  <a:lnTo>
                    <a:pt x="3695598" y="967638"/>
                  </a:lnTo>
                  <a:lnTo>
                    <a:pt x="3695598" y="948486"/>
                  </a:lnTo>
                  <a:lnTo>
                    <a:pt x="3687800" y="940727"/>
                  </a:lnTo>
                  <a:close/>
                </a:path>
                <a:path w="6177280" h="1778635" extrusionOk="0">
                  <a:moveTo>
                    <a:pt x="980020" y="940727"/>
                  </a:moveTo>
                  <a:lnTo>
                    <a:pt x="960754" y="940727"/>
                  </a:lnTo>
                  <a:lnTo>
                    <a:pt x="952957" y="948486"/>
                  </a:lnTo>
                  <a:lnTo>
                    <a:pt x="952957" y="967638"/>
                  </a:lnTo>
                  <a:lnTo>
                    <a:pt x="960754" y="975398"/>
                  </a:lnTo>
                  <a:lnTo>
                    <a:pt x="980020" y="975398"/>
                  </a:lnTo>
                  <a:lnTo>
                    <a:pt x="987818" y="967638"/>
                  </a:lnTo>
                  <a:lnTo>
                    <a:pt x="987818" y="948486"/>
                  </a:lnTo>
                  <a:lnTo>
                    <a:pt x="980020" y="940727"/>
                  </a:lnTo>
                  <a:close/>
                </a:path>
                <a:path w="6177280" h="1778635" extrusionOk="0">
                  <a:moveTo>
                    <a:pt x="3100920" y="934948"/>
                  </a:moveTo>
                  <a:lnTo>
                    <a:pt x="3081667" y="934948"/>
                  </a:lnTo>
                  <a:lnTo>
                    <a:pt x="3073857" y="942708"/>
                  </a:lnTo>
                  <a:lnTo>
                    <a:pt x="3073857" y="961859"/>
                  </a:lnTo>
                  <a:lnTo>
                    <a:pt x="3081667" y="969619"/>
                  </a:lnTo>
                  <a:lnTo>
                    <a:pt x="3100920" y="969619"/>
                  </a:lnTo>
                  <a:lnTo>
                    <a:pt x="3108718" y="961859"/>
                  </a:lnTo>
                  <a:lnTo>
                    <a:pt x="3108718" y="942708"/>
                  </a:lnTo>
                  <a:lnTo>
                    <a:pt x="3100920" y="934948"/>
                  </a:lnTo>
                  <a:close/>
                </a:path>
                <a:path w="6177280" h="1778635" extrusionOk="0">
                  <a:moveTo>
                    <a:pt x="1154341" y="934948"/>
                  </a:moveTo>
                  <a:lnTo>
                    <a:pt x="1135075" y="934948"/>
                  </a:lnTo>
                  <a:lnTo>
                    <a:pt x="1127277" y="942708"/>
                  </a:lnTo>
                  <a:lnTo>
                    <a:pt x="1127277" y="961859"/>
                  </a:lnTo>
                  <a:lnTo>
                    <a:pt x="1135075" y="969619"/>
                  </a:lnTo>
                  <a:lnTo>
                    <a:pt x="1154341" y="969619"/>
                  </a:lnTo>
                  <a:lnTo>
                    <a:pt x="1162138" y="961859"/>
                  </a:lnTo>
                  <a:lnTo>
                    <a:pt x="1162138" y="942708"/>
                  </a:lnTo>
                  <a:lnTo>
                    <a:pt x="1154341" y="934948"/>
                  </a:lnTo>
                  <a:close/>
                </a:path>
                <a:path w="6177280" h="1778635" extrusionOk="0">
                  <a:moveTo>
                    <a:pt x="2206066" y="923391"/>
                  </a:moveTo>
                  <a:lnTo>
                    <a:pt x="2186812" y="923391"/>
                  </a:lnTo>
                  <a:lnTo>
                    <a:pt x="2179015" y="931151"/>
                  </a:lnTo>
                  <a:lnTo>
                    <a:pt x="2179015" y="950302"/>
                  </a:lnTo>
                  <a:lnTo>
                    <a:pt x="2186812" y="958062"/>
                  </a:lnTo>
                  <a:lnTo>
                    <a:pt x="2206066" y="958062"/>
                  </a:lnTo>
                  <a:lnTo>
                    <a:pt x="2213876" y="950302"/>
                  </a:lnTo>
                  <a:lnTo>
                    <a:pt x="2213876" y="931151"/>
                  </a:lnTo>
                  <a:lnTo>
                    <a:pt x="2206066" y="923391"/>
                  </a:lnTo>
                  <a:close/>
                </a:path>
                <a:path w="6177280" h="1778635" extrusionOk="0">
                  <a:moveTo>
                    <a:pt x="1613382" y="923391"/>
                  </a:moveTo>
                  <a:lnTo>
                    <a:pt x="1594129" y="923391"/>
                  </a:lnTo>
                  <a:lnTo>
                    <a:pt x="1586318" y="931151"/>
                  </a:lnTo>
                  <a:lnTo>
                    <a:pt x="1586318" y="950302"/>
                  </a:lnTo>
                  <a:lnTo>
                    <a:pt x="1594129" y="958062"/>
                  </a:lnTo>
                  <a:lnTo>
                    <a:pt x="1613382" y="958062"/>
                  </a:lnTo>
                  <a:lnTo>
                    <a:pt x="1621180" y="950302"/>
                  </a:lnTo>
                  <a:lnTo>
                    <a:pt x="1621180" y="931151"/>
                  </a:lnTo>
                  <a:lnTo>
                    <a:pt x="1613382" y="923391"/>
                  </a:lnTo>
                  <a:close/>
                </a:path>
                <a:path w="6177280" h="1778635" extrusionOk="0">
                  <a:moveTo>
                    <a:pt x="1903920" y="917613"/>
                  </a:moveTo>
                  <a:lnTo>
                    <a:pt x="1884654" y="917613"/>
                  </a:lnTo>
                  <a:lnTo>
                    <a:pt x="1876856" y="925385"/>
                  </a:lnTo>
                  <a:lnTo>
                    <a:pt x="1876856" y="944524"/>
                  </a:lnTo>
                  <a:lnTo>
                    <a:pt x="1884654" y="952284"/>
                  </a:lnTo>
                  <a:lnTo>
                    <a:pt x="1903920" y="952284"/>
                  </a:lnTo>
                  <a:lnTo>
                    <a:pt x="1911718" y="944524"/>
                  </a:lnTo>
                  <a:lnTo>
                    <a:pt x="1911718" y="925385"/>
                  </a:lnTo>
                  <a:lnTo>
                    <a:pt x="1903920" y="917613"/>
                  </a:lnTo>
                  <a:close/>
                </a:path>
                <a:path w="6177280" h="1778635" extrusionOk="0">
                  <a:moveTo>
                    <a:pt x="2554719" y="911847"/>
                  </a:moveTo>
                  <a:lnTo>
                    <a:pt x="2535453" y="911847"/>
                  </a:lnTo>
                  <a:lnTo>
                    <a:pt x="2527655" y="919607"/>
                  </a:lnTo>
                  <a:lnTo>
                    <a:pt x="2527655" y="938745"/>
                  </a:lnTo>
                  <a:lnTo>
                    <a:pt x="2535453" y="946505"/>
                  </a:lnTo>
                  <a:lnTo>
                    <a:pt x="2554719" y="946505"/>
                  </a:lnTo>
                  <a:lnTo>
                    <a:pt x="2562517" y="938745"/>
                  </a:lnTo>
                  <a:lnTo>
                    <a:pt x="2562517" y="919607"/>
                  </a:lnTo>
                  <a:lnTo>
                    <a:pt x="2554719" y="911847"/>
                  </a:lnTo>
                  <a:close/>
                </a:path>
                <a:path w="6177280" h="1778635" extrusionOk="0">
                  <a:moveTo>
                    <a:pt x="1787702" y="911847"/>
                  </a:moveTo>
                  <a:lnTo>
                    <a:pt x="1768449" y="911847"/>
                  </a:lnTo>
                  <a:lnTo>
                    <a:pt x="1760639" y="919607"/>
                  </a:lnTo>
                  <a:lnTo>
                    <a:pt x="1760639" y="938745"/>
                  </a:lnTo>
                  <a:lnTo>
                    <a:pt x="1768449" y="946505"/>
                  </a:lnTo>
                  <a:lnTo>
                    <a:pt x="1787702" y="946505"/>
                  </a:lnTo>
                  <a:lnTo>
                    <a:pt x="1795500" y="938745"/>
                  </a:lnTo>
                  <a:lnTo>
                    <a:pt x="1795500" y="919607"/>
                  </a:lnTo>
                  <a:lnTo>
                    <a:pt x="1787702" y="911847"/>
                  </a:lnTo>
                  <a:close/>
                </a:path>
                <a:path w="6177280" h="1778635" extrusionOk="0">
                  <a:moveTo>
                    <a:pt x="3327539" y="906068"/>
                  </a:moveTo>
                  <a:lnTo>
                    <a:pt x="3308286" y="906068"/>
                  </a:lnTo>
                  <a:lnTo>
                    <a:pt x="3300476" y="913828"/>
                  </a:lnTo>
                  <a:lnTo>
                    <a:pt x="3300476" y="932967"/>
                  </a:lnTo>
                  <a:lnTo>
                    <a:pt x="3308286" y="940727"/>
                  </a:lnTo>
                  <a:lnTo>
                    <a:pt x="3327539" y="940727"/>
                  </a:lnTo>
                  <a:lnTo>
                    <a:pt x="3335337" y="932967"/>
                  </a:lnTo>
                  <a:lnTo>
                    <a:pt x="3335337" y="913828"/>
                  </a:lnTo>
                  <a:lnTo>
                    <a:pt x="3327539" y="906068"/>
                  </a:lnTo>
                  <a:close/>
                </a:path>
                <a:path w="6177280" h="1778635" extrusionOk="0">
                  <a:moveTo>
                    <a:pt x="2455925" y="906068"/>
                  </a:moveTo>
                  <a:lnTo>
                    <a:pt x="2436672" y="906068"/>
                  </a:lnTo>
                  <a:lnTo>
                    <a:pt x="2428874" y="913828"/>
                  </a:lnTo>
                  <a:lnTo>
                    <a:pt x="2428874" y="932967"/>
                  </a:lnTo>
                  <a:lnTo>
                    <a:pt x="2436672" y="940727"/>
                  </a:lnTo>
                  <a:lnTo>
                    <a:pt x="2455925" y="940727"/>
                  </a:lnTo>
                  <a:lnTo>
                    <a:pt x="2463736" y="932967"/>
                  </a:lnTo>
                  <a:lnTo>
                    <a:pt x="2463736" y="913828"/>
                  </a:lnTo>
                  <a:lnTo>
                    <a:pt x="2455925" y="906068"/>
                  </a:lnTo>
                  <a:close/>
                </a:path>
                <a:path w="6177280" h="1778635" extrusionOk="0">
                  <a:moveTo>
                    <a:pt x="869607" y="906068"/>
                  </a:moveTo>
                  <a:lnTo>
                    <a:pt x="850353" y="906068"/>
                  </a:lnTo>
                  <a:lnTo>
                    <a:pt x="842556" y="913828"/>
                  </a:lnTo>
                  <a:lnTo>
                    <a:pt x="842556" y="932967"/>
                  </a:lnTo>
                  <a:lnTo>
                    <a:pt x="850353" y="940727"/>
                  </a:lnTo>
                  <a:lnTo>
                    <a:pt x="869607" y="940727"/>
                  </a:lnTo>
                  <a:lnTo>
                    <a:pt x="877417" y="932967"/>
                  </a:lnTo>
                  <a:lnTo>
                    <a:pt x="877417" y="913828"/>
                  </a:lnTo>
                  <a:lnTo>
                    <a:pt x="869607" y="906068"/>
                  </a:lnTo>
                  <a:close/>
                </a:path>
                <a:path w="6177280" h="1778635" extrusionOk="0">
                  <a:moveTo>
                    <a:pt x="3815638" y="900290"/>
                  </a:moveTo>
                  <a:lnTo>
                    <a:pt x="3796385" y="900290"/>
                  </a:lnTo>
                  <a:lnTo>
                    <a:pt x="3788575" y="908050"/>
                  </a:lnTo>
                  <a:lnTo>
                    <a:pt x="3788575" y="927188"/>
                  </a:lnTo>
                  <a:lnTo>
                    <a:pt x="3796385" y="934948"/>
                  </a:lnTo>
                  <a:lnTo>
                    <a:pt x="3815638" y="934948"/>
                  </a:lnTo>
                  <a:lnTo>
                    <a:pt x="3823436" y="927188"/>
                  </a:lnTo>
                  <a:lnTo>
                    <a:pt x="3823436" y="908050"/>
                  </a:lnTo>
                  <a:lnTo>
                    <a:pt x="3815638" y="900290"/>
                  </a:lnTo>
                  <a:close/>
                </a:path>
                <a:path w="6177280" h="1778635" extrusionOk="0">
                  <a:moveTo>
                    <a:pt x="1270546" y="900290"/>
                  </a:moveTo>
                  <a:lnTo>
                    <a:pt x="1251292" y="900290"/>
                  </a:lnTo>
                  <a:lnTo>
                    <a:pt x="1243495" y="908050"/>
                  </a:lnTo>
                  <a:lnTo>
                    <a:pt x="1243495" y="927188"/>
                  </a:lnTo>
                  <a:lnTo>
                    <a:pt x="1251292" y="934948"/>
                  </a:lnTo>
                  <a:lnTo>
                    <a:pt x="1270546" y="934948"/>
                  </a:lnTo>
                  <a:lnTo>
                    <a:pt x="1278356" y="927188"/>
                  </a:lnTo>
                  <a:lnTo>
                    <a:pt x="1278356" y="908050"/>
                  </a:lnTo>
                  <a:lnTo>
                    <a:pt x="1270546" y="900290"/>
                  </a:lnTo>
                  <a:close/>
                </a:path>
                <a:path w="6177280" h="1778635" extrusionOk="0">
                  <a:moveTo>
                    <a:pt x="590702" y="888733"/>
                  </a:moveTo>
                  <a:lnTo>
                    <a:pt x="571449" y="888733"/>
                  </a:lnTo>
                  <a:lnTo>
                    <a:pt x="563638" y="896493"/>
                  </a:lnTo>
                  <a:lnTo>
                    <a:pt x="563638" y="915631"/>
                  </a:lnTo>
                  <a:lnTo>
                    <a:pt x="571449" y="923391"/>
                  </a:lnTo>
                  <a:lnTo>
                    <a:pt x="590702" y="923391"/>
                  </a:lnTo>
                  <a:lnTo>
                    <a:pt x="598500" y="915631"/>
                  </a:lnTo>
                  <a:lnTo>
                    <a:pt x="598500" y="896493"/>
                  </a:lnTo>
                  <a:lnTo>
                    <a:pt x="590702" y="888733"/>
                  </a:lnTo>
                  <a:close/>
                </a:path>
                <a:path w="6177280" h="1778635" extrusionOk="0">
                  <a:moveTo>
                    <a:pt x="2996323" y="882954"/>
                  </a:moveTo>
                  <a:lnTo>
                    <a:pt x="2977070" y="882954"/>
                  </a:lnTo>
                  <a:lnTo>
                    <a:pt x="2969272" y="890714"/>
                  </a:lnTo>
                  <a:lnTo>
                    <a:pt x="2969272" y="909853"/>
                  </a:lnTo>
                  <a:lnTo>
                    <a:pt x="2977070" y="917613"/>
                  </a:lnTo>
                  <a:lnTo>
                    <a:pt x="2996323" y="917613"/>
                  </a:lnTo>
                  <a:lnTo>
                    <a:pt x="3004134" y="909853"/>
                  </a:lnTo>
                  <a:lnTo>
                    <a:pt x="3004134" y="890714"/>
                  </a:lnTo>
                  <a:lnTo>
                    <a:pt x="2996323" y="882954"/>
                  </a:lnTo>
                  <a:close/>
                </a:path>
                <a:path w="6177280" h="1778635" extrusionOk="0">
                  <a:moveTo>
                    <a:pt x="2798762" y="882954"/>
                  </a:moveTo>
                  <a:lnTo>
                    <a:pt x="2779509" y="882954"/>
                  </a:lnTo>
                  <a:lnTo>
                    <a:pt x="2771698" y="890714"/>
                  </a:lnTo>
                  <a:lnTo>
                    <a:pt x="2771698" y="909853"/>
                  </a:lnTo>
                  <a:lnTo>
                    <a:pt x="2779509" y="917613"/>
                  </a:lnTo>
                  <a:lnTo>
                    <a:pt x="2798762" y="917613"/>
                  </a:lnTo>
                  <a:lnTo>
                    <a:pt x="2806572" y="909853"/>
                  </a:lnTo>
                  <a:lnTo>
                    <a:pt x="2806572" y="890714"/>
                  </a:lnTo>
                  <a:lnTo>
                    <a:pt x="2798762" y="882954"/>
                  </a:lnTo>
                  <a:close/>
                </a:path>
                <a:path w="6177280" h="1778635" extrusionOk="0">
                  <a:moveTo>
                    <a:pt x="2310663" y="882954"/>
                  </a:moveTo>
                  <a:lnTo>
                    <a:pt x="2291410" y="882954"/>
                  </a:lnTo>
                  <a:lnTo>
                    <a:pt x="2283599" y="890714"/>
                  </a:lnTo>
                  <a:lnTo>
                    <a:pt x="2283599" y="909853"/>
                  </a:lnTo>
                  <a:lnTo>
                    <a:pt x="2291410" y="917613"/>
                  </a:lnTo>
                  <a:lnTo>
                    <a:pt x="2310663" y="917613"/>
                  </a:lnTo>
                  <a:lnTo>
                    <a:pt x="2318473" y="909853"/>
                  </a:lnTo>
                  <a:lnTo>
                    <a:pt x="2318473" y="890714"/>
                  </a:lnTo>
                  <a:lnTo>
                    <a:pt x="2310663" y="882954"/>
                  </a:lnTo>
                  <a:close/>
                </a:path>
                <a:path w="6177280" h="1778635" extrusionOk="0">
                  <a:moveTo>
                    <a:pt x="2060803" y="882954"/>
                  </a:moveTo>
                  <a:lnTo>
                    <a:pt x="2041550" y="882954"/>
                  </a:lnTo>
                  <a:lnTo>
                    <a:pt x="2033739" y="890714"/>
                  </a:lnTo>
                  <a:lnTo>
                    <a:pt x="2033739" y="909853"/>
                  </a:lnTo>
                  <a:lnTo>
                    <a:pt x="2041550" y="917613"/>
                  </a:lnTo>
                  <a:lnTo>
                    <a:pt x="2060803" y="917613"/>
                  </a:lnTo>
                  <a:lnTo>
                    <a:pt x="2068614" y="909853"/>
                  </a:lnTo>
                  <a:lnTo>
                    <a:pt x="2068614" y="890714"/>
                  </a:lnTo>
                  <a:lnTo>
                    <a:pt x="2060803" y="882954"/>
                  </a:lnTo>
                  <a:close/>
                </a:path>
                <a:path w="6177280" h="1778635" extrusionOk="0">
                  <a:moveTo>
                    <a:pt x="3228759" y="871397"/>
                  </a:moveTo>
                  <a:lnTo>
                    <a:pt x="3209505" y="871397"/>
                  </a:lnTo>
                  <a:lnTo>
                    <a:pt x="3201695" y="879157"/>
                  </a:lnTo>
                  <a:lnTo>
                    <a:pt x="3201695" y="898309"/>
                  </a:lnTo>
                  <a:lnTo>
                    <a:pt x="3209505" y="906068"/>
                  </a:lnTo>
                  <a:lnTo>
                    <a:pt x="3228759" y="906068"/>
                  </a:lnTo>
                  <a:lnTo>
                    <a:pt x="3236556" y="898309"/>
                  </a:lnTo>
                  <a:lnTo>
                    <a:pt x="3236556" y="879157"/>
                  </a:lnTo>
                  <a:lnTo>
                    <a:pt x="3228759" y="871397"/>
                  </a:lnTo>
                  <a:close/>
                </a:path>
                <a:path w="6177280" h="1778635" extrusionOk="0">
                  <a:moveTo>
                    <a:pt x="1468107" y="865619"/>
                  </a:moveTo>
                  <a:lnTo>
                    <a:pt x="1448854" y="865619"/>
                  </a:lnTo>
                  <a:lnTo>
                    <a:pt x="1441056" y="873379"/>
                  </a:lnTo>
                  <a:lnTo>
                    <a:pt x="1441056" y="892530"/>
                  </a:lnTo>
                  <a:lnTo>
                    <a:pt x="1448854" y="900290"/>
                  </a:lnTo>
                  <a:lnTo>
                    <a:pt x="1468107" y="900290"/>
                  </a:lnTo>
                  <a:lnTo>
                    <a:pt x="1475917" y="892530"/>
                  </a:lnTo>
                  <a:lnTo>
                    <a:pt x="1475917" y="873379"/>
                  </a:lnTo>
                  <a:lnTo>
                    <a:pt x="1468107" y="865619"/>
                  </a:lnTo>
                  <a:close/>
                </a:path>
                <a:path w="6177280" h="1778635" extrusionOk="0">
                  <a:moveTo>
                    <a:pt x="2659303" y="859840"/>
                  </a:moveTo>
                  <a:lnTo>
                    <a:pt x="2640050" y="859840"/>
                  </a:lnTo>
                  <a:lnTo>
                    <a:pt x="2632252" y="867600"/>
                  </a:lnTo>
                  <a:lnTo>
                    <a:pt x="2632252" y="886752"/>
                  </a:lnTo>
                  <a:lnTo>
                    <a:pt x="2640050" y="894511"/>
                  </a:lnTo>
                  <a:lnTo>
                    <a:pt x="2659303" y="894511"/>
                  </a:lnTo>
                  <a:lnTo>
                    <a:pt x="2667114" y="886752"/>
                  </a:lnTo>
                  <a:lnTo>
                    <a:pt x="2667114" y="867600"/>
                  </a:lnTo>
                  <a:lnTo>
                    <a:pt x="2659303" y="859840"/>
                  </a:lnTo>
                  <a:close/>
                </a:path>
                <a:path w="6177280" h="1778635" extrusionOk="0">
                  <a:moveTo>
                    <a:pt x="358266" y="859840"/>
                  </a:moveTo>
                  <a:lnTo>
                    <a:pt x="339013" y="859840"/>
                  </a:lnTo>
                  <a:lnTo>
                    <a:pt x="331215" y="867600"/>
                  </a:lnTo>
                  <a:lnTo>
                    <a:pt x="331215" y="886752"/>
                  </a:lnTo>
                  <a:lnTo>
                    <a:pt x="339013" y="894511"/>
                  </a:lnTo>
                  <a:lnTo>
                    <a:pt x="358266" y="894511"/>
                  </a:lnTo>
                  <a:lnTo>
                    <a:pt x="366077" y="886752"/>
                  </a:lnTo>
                  <a:lnTo>
                    <a:pt x="366077" y="867600"/>
                  </a:lnTo>
                  <a:lnTo>
                    <a:pt x="358266" y="859840"/>
                  </a:lnTo>
                  <a:close/>
                </a:path>
                <a:path w="6177280" h="1778635" extrusionOk="0">
                  <a:moveTo>
                    <a:pt x="1067180" y="854062"/>
                  </a:moveTo>
                  <a:lnTo>
                    <a:pt x="1047915" y="854062"/>
                  </a:lnTo>
                  <a:lnTo>
                    <a:pt x="1040117" y="861822"/>
                  </a:lnTo>
                  <a:lnTo>
                    <a:pt x="1040117" y="880973"/>
                  </a:lnTo>
                  <a:lnTo>
                    <a:pt x="1047915" y="888733"/>
                  </a:lnTo>
                  <a:lnTo>
                    <a:pt x="1067180" y="888733"/>
                  </a:lnTo>
                  <a:lnTo>
                    <a:pt x="1074978" y="880973"/>
                  </a:lnTo>
                  <a:lnTo>
                    <a:pt x="1074978" y="861822"/>
                  </a:lnTo>
                  <a:lnTo>
                    <a:pt x="1067180" y="854062"/>
                  </a:lnTo>
                  <a:close/>
                </a:path>
                <a:path w="6177280" h="1778635" extrusionOk="0">
                  <a:moveTo>
                    <a:pt x="3594823" y="848283"/>
                  </a:moveTo>
                  <a:lnTo>
                    <a:pt x="3575570" y="848283"/>
                  </a:lnTo>
                  <a:lnTo>
                    <a:pt x="3567772" y="856043"/>
                  </a:lnTo>
                  <a:lnTo>
                    <a:pt x="3567772" y="875195"/>
                  </a:lnTo>
                  <a:lnTo>
                    <a:pt x="3575570" y="882954"/>
                  </a:lnTo>
                  <a:lnTo>
                    <a:pt x="3594823" y="882954"/>
                  </a:lnTo>
                  <a:lnTo>
                    <a:pt x="3602634" y="875195"/>
                  </a:lnTo>
                  <a:lnTo>
                    <a:pt x="3602634" y="856043"/>
                  </a:lnTo>
                  <a:lnTo>
                    <a:pt x="3594823" y="848283"/>
                  </a:lnTo>
                  <a:close/>
                </a:path>
                <a:path w="6177280" h="1778635" extrusionOk="0">
                  <a:moveTo>
                    <a:pt x="1694726" y="848283"/>
                  </a:moveTo>
                  <a:lnTo>
                    <a:pt x="1675472" y="848283"/>
                  </a:lnTo>
                  <a:lnTo>
                    <a:pt x="1667675" y="856043"/>
                  </a:lnTo>
                  <a:lnTo>
                    <a:pt x="1667675" y="875195"/>
                  </a:lnTo>
                  <a:lnTo>
                    <a:pt x="1675472" y="882954"/>
                  </a:lnTo>
                  <a:lnTo>
                    <a:pt x="1694726" y="882954"/>
                  </a:lnTo>
                  <a:lnTo>
                    <a:pt x="1702536" y="875195"/>
                  </a:lnTo>
                  <a:lnTo>
                    <a:pt x="1702536" y="856043"/>
                  </a:lnTo>
                  <a:lnTo>
                    <a:pt x="1694726" y="848283"/>
                  </a:lnTo>
                  <a:close/>
                </a:path>
                <a:path w="6177280" h="1778635" extrusionOk="0">
                  <a:moveTo>
                    <a:pt x="741781" y="842505"/>
                  </a:moveTo>
                  <a:lnTo>
                    <a:pt x="722515" y="842505"/>
                  </a:lnTo>
                  <a:lnTo>
                    <a:pt x="714717" y="850265"/>
                  </a:lnTo>
                  <a:lnTo>
                    <a:pt x="714717" y="869416"/>
                  </a:lnTo>
                  <a:lnTo>
                    <a:pt x="722515" y="877176"/>
                  </a:lnTo>
                  <a:lnTo>
                    <a:pt x="741781" y="877176"/>
                  </a:lnTo>
                  <a:lnTo>
                    <a:pt x="749579" y="869416"/>
                  </a:lnTo>
                  <a:lnTo>
                    <a:pt x="749579" y="850265"/>
                  </a:lnTo>
                  <a:lnTo>
                    <a:pt x="741781" y="842505"/>
                  </a:lnTo>
                  <a:close/>
                </a:path>
                <a:path w="6177280" h="1778635" extrusionOk="0">
                  <a:moveTo>
                    <a:pt x="5913297" y="836726"/>
                  </a:moveTo>
                  <a:lnTo>
                    <a:pt x="5894044" y="836726"/>
                  </a:lnTo>
                  <a:lnTo>
                    <a:pt x="5886234" y="844486"/>
                  </a:lnTo>
                  <a:lnTo>
                    <a:pt x="5886234" y="863638"/>
                  </a:lnTo>
                  <a:lnTo>
                    <a:pt x="5894044" y="871397"/>
                  </a:lnTo>
                  <a:lnTo>
                    <a:pt x="5913297" y="871397"/>
                  </a:lnTo>
                  <a:lnTo>
                    <a:pt x="5921095" y="863638"/>
                  </a:lnTo>
                  <a:lnTo>
                    <a:pt x="5921095" y="844486"/>
                  </a:lnTo>
                  <a:lnTo>
                    <a:pt x="5913297" y="836726"/>
                  </a:lnTo>
                  <a:close/>
                </a:path>
                <a:path w="6177280" h="1778635" extrusionOk="0">
                  <a:moveTo>
                    <a:pt x="468668" y="836726"/>
                  </a:moveTo>
                  <a:lnTo>
                    <a:pt x="449414" y="836726"/>
                  </a:lnTo>
                  <a:lnTo>
                    <a:pt x="441617" y="844486"/>
                  </a:lnTo>
                  <a:lnTo>
                    <a:pt x="441617" y="863638"/>
                  </a:lnTo>
                  <a:lnTo>
                    <a:pt x="449414" y="871397"/>
                  </a:lnTo>
                  <a:lnTo>
                    <a:pt x="468668" y="871397"/>
                  </a:lnTo>
                  <a:lnTo>
                    <a:pt x="476478" y="863638"/>
                  </a:lnTo>
                  <a:lnTo>
                    <a:pt x="476478" y="844486"/>
                  </a:lnTo>
                  <a:lnTo>
                    <a:pt x="468668" y="836726"/>
                  </a:lnTo>
                  <a:close/>
                </a:path>
                <a:path w="6177280" h="1778635" extrusionOk="0">
                  <a:moveTo>
                    <a:pt x="3461181" y="830948"/>
                  </a:moveTo>
                  <a:lnTo>
                    <a:pt x="3441928" y="830948"/>
                  </a:lnTo>
                  <a:lnTo>
                    <a:pt x="3434118" y="838708"/>
                  </a:lnTo>
                  <a:lnTo>
                    <a:pt x="3434118" y="857859"/>
                  </a:lnTo>
                  <a:lnTo>
                    <a:pt x="3441928" y="865619"/>
                  </a:lnTo>
                  <a:lnTo>
                    <a:pt x="3461181" y="865619"/>
                  </a:lnTo>
                  <a:lnTo>
                    <a:pt x="3468992" y="857859"/>
                  </a:lnTo>
                  <a:lnTo>
                    <a:pt x="3468992" y="838708"/>
                  </a:lnTo>
                  <a:lnTo>
                    <a:pt x="3461181" y="830948"/>
                  </a:lnTo>
                  <a:close/>
                </a:path>
                <a:path w="6177280" h="1778635" extrusionOk="0">
                  <a:moveTo>
                    <a:pt x="2891739" y="830948"/>
                  </a:moveTo>
                  <a:lnTo>
                    <a:pt x="2872473" y="830948"/>
                  </a:lnTo>
                  <a:lnTo>
                    <a:pt x="2864675" y="838708"/>
                  </a:lnTo>
                  <a:lnTo>
                    <a:pt x="2864675" y="857859"/>
                  </a:lnTo>
                  <a:lnTo>
                    <a:pt x="2872473" y="865619"/>
                  </a:lnTo>
                  <a:lnTo>
                    <a:pt x="2891739" y="865619"/>
                  </a:lnTo>
                  <a:lnTo>
                    <a:pt x="2899536" y="857859"/>
                  </a:lnTo>
                  <a:lnTo>
                    <a:pt x="2899536" y="838708"/>
                  </a:lnTo>
                  <a:lnTo>
                    <a:pt x="2891739" y="830948"/>
                  </a:lnTo>
                  <a:close/>
                </a:path>
                <a:path w="6177280" h="1778635" extrusionOk="0">
                  <a:moveTo>
                    <a:pt x="1956206" y="830948"/>
                  </a:moveTo>
                  <a:lnTo>
                    <a:pt x="1936953" y="830948"/>
                  </a:lnTo>
                  <a:lnTo>
                    <a:pt x="1929155" y="838708"/>
                  </a:lnTo>
                  <a:lnTo>
                    <a:pt x="1929155" y="857859"/>
                  </a:lnTo>
                  <a:lnTo>
                    <a:pt x="1936953" y="865619"/>
                  </a:lnTo>
                  <a:lnTo>
                    <a:pt x="1956206" y="865619"/>
                  </a:lnTo>
                  <a:lnTo>
                    <a:pt x="1964016" y="857859"/>
                  </a:lnTo>
                  <a:lnTo>
                    <a:pt x="1964016" y="838708"/>
                  </a:lnTo>
                  <a:lnTo>
                    <a:pt x="1956206" y="830948"/>
                  </a:lnTo>
                  <a:close/>
                </a:path>
                <a:path w="6177280" h="1778635" extrusionOk="0">
                  <a:moveTo>
                    <a:pt x="3740099" y="825169"/>
                  </a:moveTo>
                  <a:lnTo>
                    <a:pt x="3720845" y="825169"/>
                  </a:lnTo>
                  <a:lnTo>
                    <a:pt x="3713035" y="832942"/>
                  </a:lnTo>
                  <a:lnTo>
                    <a:pt x="3713035" y="852081"/>
                  </a:lnTo>
                  <a:lnTo>
                    <a:pt x="3720845" y="859840"/>
                  </a:lnTo>
                  <a:lnTo>
                    <a:pt x="3740099" y="859840"/>
                  </a:lnTo>
                  <a:lnTo>
                    <a:pt x="3747896" y="852081"/>
                  </a:lnTo>
                  <a:lnTo>
                    <a:pt x="3747896" y="832942"/>
                  </a:lnTo>
                  <a:lnTo>
                    <a:pt x="3740099" y="825169"/>
                  </a:lnTo>
                  <a:close/>
                </a:path>
                <a:path w="6177280" h="1778635" extrusionOk="0">
                  <a:moveTo>
                    <a:pt x="1351902" y="825169"/>
                  </a:moveTo>
                  <a:lnTo>
                    <a:pt x="1332649" y="825169"/>
                  </a:lnTo>
                  <a:lnTo>
                    <a:pt x="1324838" y="832942"/>
                  </a:lnTo>
                  <a:lnTo>
                    <a:pt x="1324838" y="852081"/>
                  </a:lnTo>
                  <a:lnTo>
                    <a:pt x="1332649" y="859840"/>
                  </a:lnTo>
                  <a:lnTo>
                    <a:pt x="1351902" y="859840"/>
                  </a:lnTo>
                  <a:lnTo>
                    <a:pt x="1359700" y="852081"/>
                  </a:lnTo>
                  <a:lnTo>
                    <a:pt x="1359700" y="832942"/>
                  </a:lnTo>
                  <a:lnTo>
                    <a:pt x="1351902" y="825169"/>
                  </a:lnTo>
                  <a:close/>
                </a:path>
                <a:path w="6177280" h="1778635" extrusionOk="0">
                  <a:moveTo>
                    <a:pt x="950963" y="819404"/>
                  </a:moveTo>
                  <a:lnTo>
                    <a:pt x="931710" y="819404"/>
                  </a:lnTo>
                  <a:lnTo>
                    <a:pt x="923899" y="827151"/>
                  </a:lnTo>
                  <a:lnTo>
                    <a:pt x="923899" y="846302"/>
                  </a:lnTo>
                  <a:lnTo>
                    <a:pt x="931710" y="854062"/>
                  </a:lnTo>
                  <a:lnTo>
                    <a:pt x="950963" y="854062"/>
                  </a:lnTo>
                  <a:lnTo>
                    <a:pt x="958761" y="846302"/>
                  </a:lnTo>
                  <a:lnTo>
                    <a:pt x="958761" y="827151"/>
                  </a:lnTo>
                  <a:lnTo>
                    <a:pt x="950963" y="819404"/>
                  </a:lnTo>
                  <a:close/>
                </a:path>
                <a:path w="6177280" h="1778635" extrusionOk="0">
                  <a:moveTo>
                    <a:pt x="230428" y="819404"/>
                  </a:moveTo>
                  <a:lnTo>
                    <a:pt x="211175" y="819404"/>
                  </a:lnTo>
                  <a:lnTo>
                    <a:pt x="203377" y="827151"/>
                  </a:lnTo>
                  <a:lnTo>
                    <a:pt x="203377" y="846302"/>
                  </a:lnTo>
                  <a:lnTo>
                    <a:pt x="211175" y="854062"/>
                  </a:lnTo>
                  <a:lnTo>
                    <a:pt x="230428" y="854062"/>
                  </a:lnTo>
                  <a:lnTo>
                    <a:pt x="238239" y="846302"/>
                  </a:lnTo>
                  <a:lnTo>
                    <a:pt x="238239" y="827151"/>
                  </a:lnTo>
                  <a:lnTo>
                    <a:pt x="230428" y="819404"/>
                  </a:lnTo>
                  <a:close/>
                </a:path>
                <a:path w="6177280" h="1778635" extrusionOk="0">
                  <a:moveTo>
                    <a:pt x="3100920" y="813625"/>
                  </a:moveTo>
                  <a:lnTo>
                    <a:pt x="3081667" y="813625"/>
                  </a:lnTo>
                  <a:lnTo>
                    <a:pt x="3073857" y="821385"/>
                  </a:lnTo>
                  <a:lnTo>
                    <a:pt x="3073857" y="840524"/>
                  </a:lnTo>
                  <a:lnTo>
                    <a:pt x="3081667" y="848283"/>
                  </a:lnTo>
                  <a:lnTo>
                    <a:pt x="3100920" y="848283"/>
                  </a:lnTo>
                  <a:lnTo>
                    <a:pt x="3108718" y="840524"/>
                  </a:lnTo>
                  <a:lnTo>
                    <a:pt x="3108718" y="821385"/>
                  </a:lnTo>
                  <a:lnTo>
                    <a:pt x="3100920" y="813625"/>
                  </a:lnTo>
                  <a:close/>
                </a:path>
                <a:path w="6177280" h="1778635" extrusionOk="0">
                  <a:moveTo>
                    <a:pt x="6023698" y="807847"/>
                  </a:moveTo>
                  <a:lnTo>
                    <a:pt x="6004445" y="807847"/>
                  </a:lnTo>
                  <a:lnTo>
                    <a:pt x="5996635" y="815606"/>
                  </a:lnTo>
                  <a:lnTo>
                    <a:pt x="5996635" y="834745"/>
                  </a:lnTo>
                  <a:lnTo>
                    <a:pt x="6004445" y="842505"/>
                  </a:lnTo>
                  <a:lnTo>
                    <a:pt x="6023698" y="842505"/>
                  </a:lnTo>
                  <a:lnTo>
                    <a:pt x="6031509" y="834745"/>
                  </a:lnTo>
                  <a:lnTo>
                    <a:pt x="6031509" y="815606"/>
                  </a:lnTo>
                  <a:lnTo>
                    <a:pt x="6023698" y="807847"/>
                  </a:lnTo>
                  <a:close/>
                </a:path>
                <a:path w="6177280" h="1778635" extrusionOk="0">
                  <a:moveTo>
                    <a:pt x="5791276" y="802068"/>
                  </a:moveTo>
                  <a:lnTo>
                    <a:pt x="5772023" y="802068"/>
                  </a:lnTo>
                  <a:lnTo>
                    <a:pt x="5764212" y="809828"/>
                  </a:lnTo>
                  <a:lnTo>
                    <a:pt x="5764212" y="828967"/>
                  </a:lnTo>
                  <a:lnTo>
                    <a:pt x="5772023" y="836726"/>
                  </a:lnTo>
                  <a:lnTo>
                    <a:pt x="5791276" y="836726"/>
                  </a:lnTo>
                  <a:lnTo>
                    <a:pt x="5799074" y="828967"/>
                  </a:lnTo>
                  <a:lnTo>
                    <a:pt x="5799074" y="809828"/>
                  </a:lnTo>
                  <a:lnTo>
                    <a:pt x="5791276" y="802068"/>
                  </a:lnTo>
                  <a:close/>
                </a:path>
                <a:path w="6177280" h="1778635" extrusionOk="0">
                  <a:moveTo>
                    <a:pt x="2136343" y="802068"/>
                  </a:moveTo>
                  <a:lnTo>
                    <a:pt x="2117090" y="802068"/>
                  </a:lnTo>
                  <a:lnTo>
                    <a:pt x="2109279" y="809828"/>
                  </a:lnTo>
                  <a:lnTo>
                    <a:pt x="2109279" y="828967"/>
                  </a:lnTo>
                  <a:lnTo>
                    <a:pt x="2117090" y="836726"/>
                  </a:lnTo>
                  <a:lnTo>
                    <a:pt x="2136343" y="836726"/>
                  </a:lnTo>
                  <a:lnTo>
                    <a:pt x="2144153" y="828967"/>
                  </a:lnTo>
                  <a:lnTo>
                    <a:pt x="2144153" y="809828"/>
                  </a:lnTo>
                  <a:lnTo>
                    <a:pt x="2136343" y="802068"/>
                  </a:lnTo>
                  <a:close/>
                </a:path>
                <a:path w="6177280" h="1778635" extrusionOk="0">
                  <a:moveTo>
                    <a:pt x="1578521" y="802068"/>
                  </a:moveTo>
                  <a:lnTo>
                    <a:pt x="1559267" y="802068"/>
                  </a:lnTo>
                  <a:lnTo>
                    <a:pt x="1551457" y="809828"/>
                  </a:lnTo>
                  <a:lnTo>
                    <a:pt x="1551457" y="828967"/>
                  </a:lnTo>
                  <a:lnTo>
                    <a:pt x="1559267" y="836726"/>
                  </a:lnTo>
                  <a:lnTo>
                    <a:pt x="1578521" y="836726"/>
                  </a:lnTo>
                  <a:lnTo>
                    <a:pt x="1586318" y="828967"/>
                  </a:lnTo>
                  <a:lnTo>
                    <a:pt x="1586318" y="809828"/>
                  </a:lnTo>
                  <a:lnTo>
                    <a:pt x="1578521" y="802068"/>
                  </a:lnTo>
                  <a:close/>
                </a:path>
                <a:path w="6177280" h="1778635" extrusionOk="0">
                  <a:moveTo>
                    <a:pt x="1171765" y="802068"/>
                  </a:moveTo>
                  <a:lnTo>
                    <a:pt x="1152512" y="802068"/>
                  </a:lnTo>
                  <a:lnTo>
                    <a:pt x="1144701" y="809828"/>
                  </a:lnTo>
                  <a:lnTo>
                    <a:pt x="1144701" y="828967"/>
                  </a:lnTo>
                  <a:lnTo>
                    <a:pt x="1152512" y="836726"/>
                  </a:lnTo>
                  <a:lnTo>
                    <a:pt x="1171765" y="836726"/>
                  </a:lnTo>
                  <a:lnTo>
                    <a:pt x="1179575" y="828967"/>
                  </a:lnTo>
                  <a:lnTo>
                    <a:pt x="1179575" y="809828"/>
                  </a:lnTo>
                  <a:lnTo>
                    <a:pt x="1171765" y="802068"/>
                  </a:lnTo>
                  <a:close/>
                </a:path>
                <a:path w="6177280" h="1778635" extrusionOk="0">
                  <a:moveTo>
                    <a:pt x="2397823" y="796290"/>
                  </a:moveTo>
                  <a:lnTo>
                    <a:pt x="2378570" y="796290"/>
                  </a:lnTo>
                  <a:lnTo>
                    <a:pt x="2370759" y="804049"/>
                  </a:lnTo>
                  <a:lnTo>
                    <a:pt x="2370759" y="823188"/>
                  </a:lnTo>
                  <a:lnTo>
                    <a:pt x="2378570" y="830948"/>
                  </a:lnTo>
                  <a:lnTo>
                    <a:pt x="2397823" y="830948"/>
                  </a:lnTo>
                  <a:lnTo>
                    <a:pt x="2405634" y="823188"/>
                  </a:lnTo>
                  <a:lnTo>
                    <a:pt x="2405634" y="804049"/>
                  </a:lnTo>
                  <a:lnTo>
                    <a:pt x="2397823" y="796290"/>
                  </a:lnTo>
                  <a:close/>
                </a:path>
                <a:path w="6177280" h="1778635" extrusionOk="0">
                  <a:moveTo>
                    <a:pt x="3344964" y="790511"/>
                  </a:moveTo>
                  <a:lnTo>
                    <a:pt x="3325710" y="790511"/>
                  </a:lnTo>
                  <a:lnTo>
                    <a:pt x="3317913" y="798271"/>
                  </a:lnTo>
                  <a:lnTo>
                    <a:pt x="3317913" y="817410"/>
                  </a:lnTo>
                  <a:lnTo>
                    <a:pt x="3325710" y="825169"/>
                  </a:lnTo>
                  <a:lnTo>
                    <a:pt x="3344964" y="825169"/>
                  </a:lnTo>
                  <a:lnTo>
                    <a:pt x="3352774" y="817410"/>
                  </a:lnTo>
                  <a:lnTo>
                    <a:pt x="3352774" y="798271"/>
                  </a:lnTo>
                  <a:lnTo>
                    <a:pt x="3344964" y="790511"/>
                  </a:lnTo>
                  <a:close/>
                </a:path>
                <a:path w="6177280" h="1778635" extrusionOk="0">
                  <a:moveTo>
                    <a:pt x="1822564" y="790511"/>
                  </a:moveTo>
                  <a:lnTo>
                    <a:pt x="1803311" y="790511"/>
                  </a:lnTo>
                  <a:lnTo>
                    <a:pt x="1795500" y="798271"/>
                  </a:lnTo>
                  <a:lnTo>
                    <a:pt x="1795500" y="817410"/>
                  </a:lnTo>
                  <a:lnTo>
                    <a:pt x="1803311" y="825169"/>
                  </a:lnTo>
                  <a:lnTo>
                    <a:pt x="1822564" y="825169"/>
                  </a:lnTo>
                  <a:lnTo>
                    <a:pt x="1830374" y="817410"/>
                  </a:lnTo>
                  <a:lnTo>
                    <a:pt x="1830374" y="798271"/>
                  </a:lnTo>
                  <a:lnTo>
                    <a:pt x="1822564" y="790511"/>
                  </a:lnTo>
                  <a:close/>
                </a:path>
                <a:path w="6177280" h="1778635" extrusionOk="0">
                  <a:moveTo>
                    <a:pt x="2740660" y="784733"/>
                  </a:moveTo>
                  <a:lnTo>
                    <a:pt x="2721394" y="784733"/>
                  </a:lnTo>
                  <a:lnTo>
                    <a:pt x="2713596" y="792492"/>
                  </a:lnTo>
                  <a:lnTo>
                    <a:pt x="2713596" y="811631"/>
                  </a:lnTo>
                  <a:lnTo>
                    <a:pt x="2721394" y="819404"/>
                  </a:lnTo>
                  <a:lnTo>
                    <a:pt x="2740660" y="819404"/>
                  </a:lnTo>
                  <a:lnTo>
                    <a:pt x="2748457" y="811631"/>
                  </a:lnTo>
                  <a:lnTo>
                    <a:pt x="2748457" y="792492"/>
                  </a:lnTo>
                  <a:lnTo>
                    <a:pt x="2740660" y="784733"/>
                  </a:lnTo>
                  <a:close/>
                </a:path>
                <a:path w="6177280" h="1778635" extrusionOk="0">
                  <a:moveTo>
                    <a:pt x="2519845" y="784733"/>
                  </a:moveTo>
                  <a:lnTo>
                    <a:pt x="2500591" y="784733"/>
                  </a:lnTo>
                  <a:lnTo>
                    <a:pt x="2492794" y="792492"/>
                  </a:lnTo>
                  <a:lnTo>
                    <a:pt x="2492794" y="811631"/>
                  </a:lnTo>
                  <a:lnTo>
                    <a:pt x="2500591" y="819404"/>
                  </a:lnTo>
                  <a:lnTo>
                    <a:pt x="2519845" y="819404"/>
                  </a:lnTo>
                  <a:lnTo>
                    <a:pt x="2527655" y="811631"/>
                  </a:lnTo>
                  <a:lnTo>
                    <a:pt x="2527655" y="792492"/>
                  </a:lnTo>
                  <a:lnTo>
                    <a:pt x="2519845" y="784733"/>
                  </a:lnTo>
                  <a:close/>
                </a:path>
                <a:path w="6177280" h="1778635" extrusionOk="0">
                  <a:moveTo>
                    <a:pt x="2240940" y="784733"/>
                  </a:moveTo>
                  <a:lnTo>
                    <a:pt x="2221687" y="784733"/>
                  </a:lnTo>
                  <a:lnTo>
                    <a:pt x="2213876" y="792492"/>
                  </a:lnTo>
                  <a:lnTo>
                    <a:pt x="2213876" y="811631"/>
                  </a:lnTo>
                  <a:lnTo>
                    <a:pt x="2221687" y="819404"/>
                  </a:lnTo>
                  <a:lnTo>
                    <a:pt x="2240940" y="819404"/>
                  </a:lnTo>
                  <a:lnTo>
                    <a:pt x="2248738" y="811631"/>
                  </a:lnTo>
                  <a:lnTo>
                    <a:pt x="2248738" y="792492"/>
                  </a:lnTo>
                  <a:lnTo>
                    <a:pt x="2240940" y="784733"/>
                  </a:lnTo>
                  <a:close/>
                </a:path>
                <a:path w="6177280" h="1778635" extrusionOk="0">
                  <a:moveTo>
                    <a:pt x="596506" y="784733"/>
                  </a:moveTo>
                  <a:lnTo>
                    <a:pt x="577253" y="784733"/>
                  </a:lnTo>
                  <a:lnTo>
                    <a:pt x="569442" y="792492"/>
                  </a:lnTo>
                  <a:lnTo>
                    <a:pt x="569442" y="811631"/>
                  </a:lnTo>
                  <a:lnTo>
                    <a:pt x="577253" y="819404"/>
                  </a:lnTo>
                  <a:lnTo>
                    <a:pt x="596506" y="819404"/>
                  </a:lnTo>
                  <a:lnTo>
                    <a:pt x="604316" y="811631"/>
                  </a:lnTo>
                  <a:lnTo>
                    <a:pt x="604316" y="792492"/>
                  </a:lnTo>
                  <a:lnTo>
                    <a:pt x="596506" y="784733"/>
                  </a:lnTo>
                  <a:close/>
                </a:path>
                <a:path w="6177280" h="1778635" extrusionOk="0">
                  <a:moveTo>
                    <a:pt x="3193884" y="761619"/>
                  </a:moveTo>
                  <a:lnTo>
                    <a:pt x="3174631" y="761619"/>
                  </a:lnTo>
                  <a:lnTo>
                    <a:pt x="3166833" y="769378"/>
                  </a:lnTo>
                  <a:lnTo>
                    <a:pt x="3166833" y="788530"/>
                  </a:lnTo>
                  <a:lnTo>
                    <a:pt x="3174631" y="796290"/>
                  </a:lnTo>
                  <a:lnTo>
                    <a:pt x="3193884" y="796290"/>
                  </a:lnTo>
                  <a:lnTo>
                    <a:pt x="3201695" y="788530"/>
                  </a:lnTo>
                  <a:lnTo>
                    <a:pt x="3201695" y="769378"/>
                  </a:lnTo>
                  <a:lnTo>
                    <a:pt x="3193884" y="761619"/>
                  </a:lnTo>
                  <a:close/>
                </a:path>
                <a:path w="6177280" h="1778635" extrusionOk="0">
                  <a:moveTo>
                    <a:pt x="840562" y="761619"/>
                  </a:moveTo>
                  <a:lnTo>
                    <a:pt x="821308" y="761619"/>
                  </a:lnTo>
                  <a:lnTo>
                    <a:pt x="813498" y="769378"/>
                  </a:lnTo>
                  <a:lnTo>
                    <a:pt x="813498" y="788530"/>
                  </a:lnTo>
                  <a:lnTo>
                    <a:pt x="821308" y="796290"/>
                  </a:lnTo>
                  <a:lnTo>
                    <a:pt x="840562" y="796290"/>
                  </a:lnTo>
                  <a:lnTo>
                    <a:pt x="848359" y="788530"/>
                  </a:lnTo>
                  <a:lnTo>
                    <a:pt x="848359" y="769378"/>
                  </a:lnTo>
                  <a:lnTo>
                    <a:pt x="840562" y="761619"/>
                  </a:lnTo>
                  <a:close/>
                </a:path>
                <a:path w="6177280" h="1778635" extrusionOk="0">
                  <a:moveTo>
                    <a:pt x="1264742" y="755840"/>
                  </a:moveTo>
                  <a:lnTo>
                    <a:pt x="1245489" y="755840"/>
                  </a:lnTo>
                  <a:lnTo>
                    <a:pt x="1237678" y="763600"/>
                  </a:lnTo>
                  <a:lnTo>
                    <a:pt x="1237678" y="782751"/>
                  </a:lnTo>
                  <a:lnTo>
                    <a:pt x="1245489" y="790511"/>
                  </a:lnTo>
                  <a:lnTo>
                    <a:pt x="1264742" y="790511"/>
                  </a:lnTo>
                  <a:lnTo>
                    <a:pt x="1272539" y="782751"/>
                  </a:lnTo>
                  <a:lnTo>
                    <a:pt x="1272539" y="763600"/>
                  </a:lnTo>
                  <a:lnTo>
                    <a:pt x="1264742" y="755840"/>
                  </a:lnTo>
                  <a:close/>
                </a:path>
                <a:path w="6177280" h="1778635" extrusionOk="0">
                  <a:moveTo>
                    <a:pt x="323405" y="755840"/>
                  </a:moveTo>
                  <a:lnTo>
                    <a:pt x="304152" y="755840"/>
                  </a:lnTo>
                  <a:lnTo>
                    <a:pt x="296341" y="763600"/>
                  </a:lnTo>
                  <a:lnTo>
                    <a:pt x="296341" y="782751"/>
                  </a:lnTo>
                  <a:lnTo>
                    <a:pt x="304152" y="790511"/>
                  </a:lnTo>
                  <a:lnTo>
                    <a:pt x="323405" y="790511"/>
                  </a:lnTo>
                  <a:lnTo>
                    <a:pt x="331215" y="782751"/>
                  </a:lnTo>
                  <a:lnTo>
                    <a:pt x="331215" y="763600"/>
                  </a:lnTo>
                  <a:lnTo>
                    <a:pt x="323405" y="755840"/>
                  </a:lnTo>
                  <a:close/>
                </a:path>
                <a:path w="6177280" h="1778635" extrusionOk="0">
                  <a:moveTo>
                    <a:pt x="3641318" y="750062"/>
                  </a:moveTo>
                  <a:lnTo>
                    <a:pt x="3622052" y="750062"/>
                  </a:lnTo>
                  <a:lnTo>
                    <a:pt x="3614254" y="757821"/>
                  </a:lnTo>
                  <a:lnTo>
                    <a:pt x="3614254" y="776973"/>
                  </a:lnTo>
                  <a:lnTo>
                    <a:pt x="3622052" y="784733"/>
                  </a:lnTo>
                  <a:lnTo>
                    <a:pt x="3641318" y="784733"/>
                  </a:lnTo>
                  <a:lnTo>
                    <a:pt x="3649116" y="776973"/>
                  </a:lnTo>
                  <a:lnTo>
                    <a:pt x="3649116" y="757821"/>
                  </a:lnTo>
                  <a:lnTo>
                    <a:pt x="3641318" y="750062"/>
                  </a:lnTo>
                  <a:close/>
                </a:path>
                <a:path w="6177280" h="1778635" extrusionOk="0">
                  <a:moveTo>
                    <a:pt x="1456486" y="750062"/>
                  </a:moveTo>
                  <a:lnTo>
                    <a:pt x="1437233" y="750062"/>
                  </a:lnTo>
                  <a:lnTo>
                    <a:pt x="1429435" y="757821"/>
                  </a:lnTo>
                  <a:lnTo>
                    <a:pt x="1429435" y="776973"/>
                  </a:lnTo>
                  <a:lnTo>
                    <a:pt x="1437233" y="784733"/>
                  </a:lnTo>
                  <a:lnTo>
                    <a:pt x="1456486" y="784733"/>
                  </a:lnTo>
                  <a:lnTo>
                    <a:pt x="1464297" y="776973"/>
                  </a:lnTo>
                  <a:lnTo>
                    <a:pt x="1464297" y="757821"/>
                  </a:lnTo>
                  <a:lnTo>
                    <a:pt x="1456486" y="750062"/>
                  </a:lnTo>
                  <a:close/>
                </a:path>
                <a:path w="6177280" h="1778635" extrusionOk="0">
                  <a:moveTo>
                    <a:pt x="3513480" y="738505"/>
                  </a:moveTo>
                  <a:lnTo>
                    <a:pt x="3494227" y="738505"/>
                  </a:lnTo>
                  <a:lnTo>
                    <a:pt x="3486416" y="746264"/>
                  </a:lnTo>
                  <a:lnTo>
                    <a:pt x="3486416" y="765416"/>
                  </a:lnTo>
                  <a:lnTo>
                    <a:pt x="3494227" y="773176"/>
                  </a:lnTo>
                  <a:lnTo>
                    <a:pt x="3513480" y="773176"/>
                  </a:lnTo>
                  <a:lnTo>
                    <a:pt x="3521278" y="765416"/>
                  </a:lnTo>
                  <a:lnTo>
                    <a:pt x="3521278" y="746264"/>
                  </a:lnTo>
                  <a:lnTo>
                    <a:pt x="3513480" y="738505"/>
                  </a:lnTo>
                  <a:close/>
                </a:path>
                <a:path w="6177280" h="1778635" extrusionOk="0">
                  <a:moveTo>
                    <a:pt x="3019564" y="738505"/>
                  </a:moveTo>
                  <a:lnTo>
                    <a:pt x="3000311" y="738505"/>
                  </a:lnTo>
                  <a:lnTo>
                    <a:pt x="2992513" y="746264"/>
                  </a:lnTo>
                  <a:lnTo>
                    <a:pt x="2992513" y="765416"/>
                  </a:lnTo>
                  <a:lnTo>
                    <a:pt x="3000311" y="773176"/>
                  </a:lnTo>
                  <a:lnTo>
                    <a:pt x="3019564" y="773176"/>
                  </a:lnTo>
                  <a:lnTo>
                    <a:pt x="3027375" y="765416"/>
                  </a:lnTo>
                  <a:lnTo>
                    <a:pt x="3027375" y="746264"/>
                  </a:lnTo>
                  <a:lnTo>
                    <a:pt x="3019564" y="738505"/>
                  </a:lnTo>
                  <a:close/>
                </a:path>
                <a:path w="6177280" h="1778635" extrusionOk="0">
                  <a:moveTo>
                    <a:pt x="701103" y="738505"/>
                  </a:moveTo>
                  <a:lnTo>
                    <a:pt x="681850" y="738505"/>
                  </a:lnTo>
                  <a:lnTo>
                    <a:pt x="674039" y="746264"/>
                  </a:lnTo>
                  <a:lnTo>
                    <a:pt x="674039" y="765416"/>
                  </a:lnTo>
                  <a:lnTo>
                    <a:pt x="681850" y="773176"/>
                  </a:lnTo>
                  <a:lnTo>
                    <a:pt x="701103" y="773176"/>
                  </a:lnTo>
                  <a:lnTo>
                    <a:pt x="708901" y="765416"/>
                  </a:lnTo>
                  <a:lnTo>
                    <a:pt x="708901" y="746264"/>
                  </a:lnTo>
                  <a:lnTo>
                    <a:pt x="701103" y="738505"/>
                  </a:lnTo>
                  <a:close/>
                </a:path>
                <a:path w="6177280" h="1778635" extrusionOk="0">
                  <a:moveTo>
                    <a:pt x="2897543" y="732726"/>
                  </a:moveTo>
                  <a:lnTo>
                    <a:pt x="2878289" y="732726"/>
                  </a:lnTo>
                  <a:lnTo>
                    <a:pt x="2870479" y="740486"/>
                  </a:lnTo>
                  <a:lnTo>
                    <a:pt x="2870479" y="759637"/>
                  </a:lnTo>
                  <a:lnTo>
                    <a:pt x="2878289" y="767397"/>
                  </a:lnTo>
                  <a:lnTo>
                    <a:pt x="2897543" y="767397"/>
                  </a:lnTo>
                  <a:lnTo>
                    <a:pt x="2905353" y="759637"/>
                  </a:lnTo>
                  <a:lnTo>
                    <a:pt x="2905353" y="740486"/>
                  </a:lnTo>
                  <a:lnTo>
                    <a:pt x="2897543" y="732726"/>
                  </a:lnTo>
                  <a:close/>
                </a:path>
                <a:path w="6177280" h="1778635" extrusionOk="0">
                  <a:moveTo>
                    <a:pt x="1688922" y="732726"/>
                  </a:moveTo>
                  <a:lnTo>
                    <a:pt x="1669668" y="732726"/>
                  </a:lnTo>
                  <a:lnTo>
                    <a:pt x="1661858" y="740486"/>
                  </a:lnTo>
                  <a:lnTo>
                    <a:pt x="1661858" y="759637"/>
                  </a:lnTo>
                  <a:lnTo>
                    <a:pt x="1669668" y="767397"/>
                  </a:lnTo>
                  <a:lnTo>
                    <a:pt x="1688922" y="767397"/>
                  </a:lnTo>
                  <a:lnTo>
                    <a:pt x="1696720" y="759637"/>
                  </a:lnTo>
                  <a:lnTo>
                    <a:pt x="1696720" y="740486"/>
                  </a:lnTo>
                  <a:lnTo>
                    <a:pt x="1688922" y="732726"/>
                  </a:lnTo>
                  <a:close/>
                </a:path>
                <a:path w="6177280" h="1778635" extrusionOk="0">
                  <a:moveTo>
                    <a:pt x="5680875" y="726948"/>
                  </a:moveTo>
                  <a:lnTo>
                    <a:pt x="5661609" y="726948"/>
                  </a:lnTo>
                  <a:lnTo>
                    <a:pt x="5653811" y="734720"/>
                  </a:lnTo>
                  <a:lnTo>
                    <a:pt x="5653811" y="753859"/>
                  </a:lnTo>
                  <a:lnTo>
                    <a:pt x="5661609" y="761619"/>
                  </a:lnTo>
                  <a:lnTo>
                    <a:pt x="5680875" y="761619"/>
                  </a:lnTo>
                  <a:lnTo>
                    <a:pt x="5688672" y="753859"/>
                  </a:lnTo>
                  <a:lnTo>
                    <a:pt x="5688672" y="734720"/>
                  </a:lnTo>
                  <a:lnTo>
                    <a:pt x="5680875" y="726948"/>
                  </a:lnTo>
                  <a:close/>
                </a:path>
                <a:path w="6177280" h="1778635" extrusionOk="0">
                  <a:moveTo>
                    <a:pt x="2607005" y="726948"/>
                  </a:moveTo>
                  <a:lnTo>
                    <a:pt x="2587752" y="726948"/>
                  </a:lnTo>
                  <a:lnTo>
                    <a:pt x="2579954" y="734720"/>
                  </a:lnTo>
                  <a:lnTo>
                    <a:pt x="2579954" y="753859"/>
                  </a:lnTo>
                  <a:lnTo>
                    <a:pt x="2587752" y="761619"/>
                  </a:lnTo>
                  <a:lnTo>
                    <a:pt x="2607005" y="761619"/>
                  </a:lnTo>
                  <a:lnTo>
                    <a:pt x="2614815" y="753859"/>
                  </a:lnTo>
                  <a:lnTo>
                    <a:pt x="2614815" y="734720"/>
                  </a:lnTo>
                  <a:lnTo>
                    <a:pt x="2607005" y="726948"/>
                  </a:lnTo>
                  <a:close/>
                </a:path>
                <a:path w="6177280" h="1778635" extrusionOk="0">
                  <a:moveTo>
                    <a:pt x="1043927" y="726948"/>
                  </a:moveTo>
                  <a:lnTo>
                    <a:pt x="1024674" y="726948"/>
                  </a:lnTo>
                  <a:lnTo>
                    <a:pt x="1016876" y="734720"/>
                  </a:lnTo>
                  <a:lnTo>
                    <a:pt x="1016876" y="753859"/>
                  </a:lnTo>
                  <a:lnTo>
                    <a:pt x="1024674" y="761619"/>
                  </a:lnTo>
                  <a:lnTo>
                    <a:pt x="1043927" y="761619"/>
                  </a:lnTo>
                  <a:lnTo>
                    <a:pt x="1051737" y="753859"/>
                  </a:lnTo>
                  <a:lnTo>
                    <a:pt x="1051737" y="734720"/>
                  </a:lnTo>
                  <a:lnTo>
                    <a:pt x="1043927" y="726948"/>
                  </a:lnTo>
                  <a:close/>
                </a:path>
                <a:path w="6177280" h="1778635" extrusionOk="0">
                  <a:moveTo>
                    <a:pt x="3815638" y="721169"/>
                  </a:moveTo>
                  <a:lnTo>
                    <a:pt x="3796385" y="721169"/>
                  </a:lnTo>
                  <a:lnTo>
                    <a:pt x="3788575" y="728941"/>
                  </a:lnTo>
                  <a:lnTo>
                    <a:pt x="3788575" y="748080"/>
                  </a:lnTo>
                  <a:lnTo>
                    <a:pt x="3796385" y="755840"/>
                  </a:lnTo>
                  <a:lnTo>
                    <a:pt x="3815638" y="755840"/>
                  </a:lnTo>
                  <a:lnTo>
                    <a:pt x="3823436" y="748080"/>
                  </a:lnTo>
                  <a:lnTo>
                    <a:pt x="3823436" y="728941"/>
                  </a:lnTo>
                  <a:lnTo>
                    <a:pt x="3815638" y="721169"/>
                  </a:lnTo>
                  <a:close/>
                </a:path>
                <a:path w="6177280" h="1778635" extrusionOk="0">
                  <a:moveTo>
                    <a:pt x="2054999" y="721169"/>
                  </a:moveTo>
                  <a:lnTo>
                    <a:pt x="2035733" y="721169"/>
                  </a:lnTo>
                  <a:lnTo>
                    <a:pt x="2027935" y="728941"/>
                  </a:lnTo>
                  <a:lnTo>
                    <a:pt x="2027935" y="748080"/>
                  </a:lnTo>
                  <a:lnTo>
                    <a:pt x="2035733" y="755840"/>
                  </a:lnTo>
                  <a:lnTo>
                    <a:pt x="2054999" y="755840"/>
                  </a:lnTo>
                  <a:lnTo>
                    <a:pt x="2062797" y="748080"/>
                  </a:lnTo>
                  <a:lnTo>
                    <a:pt x="2062797" y="728941"/>
                  </a:lnTo>
                  <a:lnTo>
                    <a:pt x="2054999" y="721169"/>
                  </a:lnTo>
                  <a:close/>
                </a:path>
                <a:path w="6177280" h="1778635" extrusionOk="0">
                  <a:moveTo>
                    <a:pt x="1950402" y="721169"/>
                  </a:moveTo>
                  <a:lnTo>
                    <a:pt x="1931149" y="721169"/>
                  </a:lnTo>
                  <a:lnTo>
                    <a:pt x="1923338" y="728941"/>
                  </a:lnTo>
                  <a:lnTo>
                    <a:pt x="1923338" y="748080"/>
                  </a:lnTo>
                  <a:lnTo>
                    <a:pt x="1931149" y="755840"/>
                  </a:lnTo>
                  <a:lnTo>
                    <a:pt x="1950402" y="755840"/>
                  </a:lnTo>
                  <a:lnTo>
                    <a:pt x="1958200" y="748080"/>
                  </a:lnTo>
                  <a:lnTo>
                    <a:pt x="1958200" y="728941"/>
                  </a:lnTo>
                  <a:lnTo>
                    <a:pt x="1950402" y="721169"/>
                  </a:lnTo>
                  <a:close/>
                </a:path>
                <a:path w="6177280" h="1778635" extrusionOk="0">
                  <a:moveTo>
                    <a:pt x="5924918" y="709625"/>
                  </a:moveTo>
                  <a:lnTo>
                    <a:pt x="5905665" y="709625"/>
                  </a:lnTo>
                  <a:lnTo>
                    <a:pt x="5897854" y="717384"/>
                  </a:lnTo>
                  <a:lnTo>
                    <a:pt x="5897854" y="736523"/>
                  </a:lnTo>
                  <a:lnTo>
                    <a:pt x="5905665" y="744283"/>
                  </a:lnTo>
                  <a:lnTo>
                    <a:pt x="5924918" y="744283"/>
                  </a:lnTo>
                  <a:lnTo>
                    <a:pt x="5932728" y="736523"/>
                  </a:lnTo>
                  <a:lnTo>
                    <a:pt x="5932728" y="717384"/>
                  </a:lnTo>
                  <a:lnTo>
                    <a:pt x="5924918" y="709625"/>
                  </a:lnTo>
                  <a:close/>
                </a:path>
                <a:path w="6177280" h="1778635" extrusionOk="0">
                  <a:moveTo>
                    <a:pt x="2328100" y="709625"/>
                  </a:moveTo>
                  <a:lnTo>
                    <a:pt x="2308847" y="709625"/>
                  </a:lnTo>
                  <a:lnTo>
                    <a:pt x="2301036" y="717384"/>
                  </a:lnTo>
                  <a:lnTo>
                    <a:pt x="2301036" y="736523"/>
                  </a:lnTo>
                  <a:lnTo>
                    <a:pt x="2308847" y="744283"/>
                  </a:lnTo>
                  <a:lnTo>
                    <a:pt x="2328100" y="744283"/>
                  </a:lnTo>
                  <a:lnTo>
                    <a:pt x="2335898" y="736523"/>
                  </a:lnTo>
                  <a:lnTo>
                    <a:pt x="2335898" y="717384"/>
                  </a:lnTo>
                  <a:lnTo>
                    <a:pt x="2328100" y="709625"/>
                  </a:lnTo>
                  <a:close/>
                </a:path>
                <a:path w="6177280" h="1778635" extrusionOk="0">
                  <a:moveTo>
                    <a:pt x="515162" y="703846"/>
                  </a:moveTo>
                  <a:lnTo>
                    <a:pt x="495909" y="703846"/>
                  </a:lnTo>
                  <a:lnTo>
                    <a:pt x="488099" y="711606"/>
                  </a:lnTo>
                  <a:lnTo>
                    <a:pt x="488099" y="730745"/>
                  </a:lnTo>
                  <a:lnTo>
                    <a:pt x="495909" y="738505"/>
                  </a:lnTo>
                  <a:lnTo>
                    <a:pt x="515162" y="738505"/>
                  </a:lnTo>
                  <a:lnTo>
                    <a:pt x="522960" y="730745"/>
                  </a:lnTo>
                  <a:lnTo>
                    <a:pt x="522960" y="711606"/>
                  </a:lnTo>
                  <a:lnTo>
                    <a:pt x="515162" y="703846"/>
                  </a:lnTo>
                  <a:close/>
                </a:path>
                <a:path w="6177280" h="1778635" extrusionOk="0">
                  <a:moveTo>
                    <a:pt x="410565" y="703846"/>
                  </a:moveTo>
                  <a:lnTo>
                    <a:pt x="391312" y="703846"/>
                  </a:lnTo>
                  <a:lnTo>
                    <a:pt x="383501" y="711606"/>
                  </a:lnTo>
                  <a:lnTo>
                    <a:pt x="383501" y="730745"/>
                  </a:lnTo>
                  <a:lnTo>
                    <a:pt x="391312" y="738505"/>
                  </a:lnTo>
                  <a:lnTo>
                    <a:pt x="410565" y="738505"/>
                  </a:lnTo>
                  <a:lnTo>
                    <a:pt x="418376" y="730745"/>
                  </a:lnTo>
                  <a:lnTo>
                    <a:pt x="418376" y="711606"/>
                  </a:lnTo>
                  <a:lnTo>
                    <a:pt x="410565" y="703846"/>
                  </a:lnTo>
                  <a:close/>
                </a:path>
                <a:path w="6177280" h="1778635" extrusionOk="0">
                  <a:moveTo>
                    <a:pt x="6041135" y="698068"/>
                  </a:moveTo>
                  <a:lnTo>
                    <a:pt x="6021882" y="698068"/>
                  </a:lnTo>
                  <a:lnTo>
                    <a:pt x="6014072" y="705827"/>
                  </a:lnTo>
                  <a:lnTo>
                    <a:pt x="6014072" y="724966"/>
                  </a:lnTo>
                  <a:lnTo>
                    <a:pt x="6021882" y="732726"/>
                  </a:lnTo>
                  <a:lnTo>
                    <a:pt x="6041135" y="732726"/>
                  </a:lnTo>
                  <a:lnTo>
                    <a:pt x="6048933" y="724966"/>
                  </a:lnTo>
                  <a:lnTo>
                    <a:pt x="6048933" y="705827"/>
                  </a:lnTo>
                  <a:lnTo>
                    <a:pt x="6041135" y="698068"/>
                  </a:lnTo>
                  <a:close/>
                </a:path>
                <a:path w="6177280" h="1778635" extrusionOk="0">
                  <a:moveTo>
                    <a:pt x="939342" y="698068"/>
                  </a:moveTo>
                  <a:lnTo>
                    <a:pt x="920089" y="698068"/>
                  </a:lnTo>
                  <a:lnTo>
                    <a:pt x="912279" y="705827"/>
                  </a:lnTo>
                  <a:lnTo>
                    <a:pt x="912279" y="724966"/>
                  </a:lnTo>
                  <a:lnTo>
                    <a:pt x="920089" y="732726"/>
                  </a:lnTo>
                  <a:lnTo>
                    <a:pt x="939342" y="732726"/>
                  </a:lnTo>
                  <a:lnTo>
                    <a:pt x="947140" y="724966"/>
                  </a:lnTo>
                  <a:lnTo>
                    <a:pt x="947140" y="705827"/>
                  </a:lnTo>
                  <a:lnTo>
                    <a:pt x="939342" y="698068"/>
                  </a:lnTo>
                  <a:close/>
                </a:path>
                <a:path w="6177280" h="1778635" extrusionOk="0">
                  <a:moveTo>
                    <a:pt x="3298482" y="692289"/>
                  </a:moveTo>
                  <a:lnTo>
                    <a:pt x="3279228" y="692289"/>
                  </a:lnTo>
                  <a:lnTo>
                    <a:pt x="3271418" y="700049"/>
                  </a:lnTo>
                  <a:lnTo>
                    <a:pt x="3271418" y="719188"/>
                  </a:lnTo>
                  <a:lnTo>
                    <a:pt x="3279228" y="726948"/>
                  </a:lnTo>
                  <a:lnTo>
                    <a:pt x="3298482" y="726948"/>
                  </a:lnTo>
                  <a:lnTo>
                    <a:pt x="3306292" y="719188"/>
                  </a:lnTo>
                  <a:lnTo>
                    <a:pt x="3306292" y="700049"/>
                  </a:lnTo>
                  <a:lnTo>
                    <a:pt x="3298482" y="692289"/>
                  </a:lnTo>
                  <a:close/>
                </a:path>
                <a:path w="6177280" h="1778635" extrusionOk="0">
                  <a:moveTo>
                    <a:pt x="5814517" y="686511"/>
                  </a:moveTo>
                  <a:lnTo>
                    <a:pt x="5795264" y="686511"/>
                  </a:lnTo>
                  <a:lnTo>
                    <a:pt x="5787453" y="694270"/>
                  </a:lnTo>
                  <a:lnTo>
                    <a:pt x="5787453" y="713409"/>
                  </a:lnTo>
                  <a:lnTo>
                    <a:pt x="5795264" y="721182"/>
                  </a:lnTo>
                  <a:lnTo>
                    <a:pt x="5814517" y="721182"/>
                  </a:lnTo>
                  <a:lnTo>
                    <a:pt x="5822315" y="713409"/>
                  </a:lnTo>
                  <a:lnTo>
                    <a:pt x="5822315" y="694270"/>
                  </a:lnTo>
                  <a:lnTo>
                    <a:pt x="5814517" y="686511"/>
                  </a:lnTo>
                  <a:close/>
                </a:path>
                <a:path w="6177280" h="1778635" extrusionOk="0">
                  <a:moveTo>
                    <a:pt x="1566900" y="686511"/>
                  </a:moveTo>
                  <a:lnTo>
                    <a:pt x="1547634" y="686511"/>
                  </a:lnTo>
                  <a:lnTo>
                    <a:pt x="1539836" y="694270"/>
                  </a:lnTo>
                  <a:lnTo>
                    <a:pt x="1539836" y="713409"/>
                  </a:lnTo>
                  <a:lnTo>
                    <a:pt x="1547634" y="721182"/>
                  </a:lnTo>
                  <a:lnTo>
                    <a:pt x="1566900" y="721182"/>
                  </a:lnTo>
                  <a:lnTo>
                    <a:pt x="1574698" y="713409"/>
                  </a:lnTo>
                  <a:lnTo>
                    <a:pt x="1574698" y="694270"/>
                  </a:lnTo>
                  <a:lnTo>
                    <a:pt x="1566900" y="686511"/>
                  </a:lnTo>
                  <a:close/>
                </a:path>
                <a:path w="6177280" h="1778635" extrusionOk="0">
                  <a:moveTo>
                    <a:pt x="3414699" y="680732"/>
                  </a:moveTo>
                  <a:lnTo>
                    <a:pt x="3395446" y="680732"/>
                  </a:lnTo>
                  <a:lnTo>
                    <a:pt x="3387636" y="688492"/>
                  </a:lnTo>
                  <a:lnTo>
                    <a:pt x="3387636" y="707644"/>
                  </a:lnTo>
                  <a:lnTo>
                    <a:pt x="3395446" y="715403"/>
                  </a:lnTo>
                  <a:lnTo>
                    <a:pt x="3414699" y="715403"/>
                  </a:lnTo>
                  <a:lnTo>
                    <a:pt x="3422497" y="707644"/>
                  </a:lnTo>
                  <a:lnTo>
                    <a:pt x="3422497" y="688492"/>
                  </a:lnTo>
                  <a:lnTo>
                    <a:pt x="3414699" y="680732"/>
                  </a:lnTo>
                  <a:close/>
                </a:path>
                <a:path w="6177280" h="1778635" extrusionOk="0">
                  <a:moveTo>
                    <a:pt x="2810382" y="674954"/>
                  </a:moveTo>
                  <a:lnTo>
                    <a:pt x="2791129" y="674954"/>
                  </a:lnTo>
                  <a:lnTo>
                    <a:pt x="2783319" y="682713"/>
                  </a:lnTo>
                  <a:lnTo>
                    <a:pt x="2783319" y="701865"/>
                  </a:lnTo>
                  <a:lnTo>
                    <a:pt x="2791129" y="709625"/>
                  </a:lnTo>
                  <a:lnTo>
                    <a:pt x="2810382" y="709625"/>
                  </a:lnTo>
                  <a:lnTo>
                    <a:pt x="2818193" y="701865"/>
                  </a:lnTo>
                  <a:lnTo>
                    <a:pt x="2818193" y="682713"/>
                  </a:lnTo>
                  <a:lnTo>
                    <a:pt x="2810382" y="674954"/>
                  </a:lnTo>
                  <a:close/>
                </a:path>
                <a:path w="6177280" h="1778635" extrusionOk="0">
                  <a:moveTo>
                    <a:pt x="2473363" y="674954"/>
                  </a:moveTo>
                  <a:lnTo>
                    <a:pt x="2454109" y="674954"/>
                  </a:lnTo>
                  <a:lnTo>
                    <a:pt x="2446299" y="682713"/>
                  </a:lnTo>
                  <a:lnTo>
                    <a:pt x="2446299" y="701865"/>
                  </a:lnTo>
                  <a:lnTo>
                    <a:pt x="2454109" y="709625"/>
                  </a:lnTo>
                  <a:lnTo>
                    <a:pt x="2473363" y="709625"/>
                  </a:lnTo>
                  <a:lnTo>
                    <a:pt x="2481173" y="701865"/>
                  </a:lnTo>
                  <a:lnTo>
                    <a:pt x="2481173" y="682713"/>
                  </a:lnTo>
                  <a:lnTo>
                    <a:pt x="2473363" y="674954"/>
                  </a:lnTo>
                  <a:close/>
                </a:path>
                <a:path w="6177280" h="1778635" extrusionOk="0">
                  <a:moveTo>
                    <a:pt x="2177021" y="674954"/>
                  </a:moveTo>
                  <a:lnTo>
                    <a:pt x="2157768" y="674954"/>
                  </a:lnTo>
                  <a:lnTo>
                    <a:pt x="2149957" y="682713"/>
                  </a:lnTo>
                  <a:lnTo>
                    <a:pt x="2149957" y="701865"/>
                  </a:lnTo>
                  <a:lnTo>
                    <a:pt x="2157768" y="709625"/>
                  </a:lnTo>
                  <a:lnTo>
                    <a:pt x="2177021" y="709625"/>
                  </a:lnTo>
                  <a:lnTo>
                    <a:pt x="2184819" y="701865"/>
                  </a:lnTo>
                  <a:lnTo>
                    <a:pt x="2184819" y="682713"/>
                  </a:lnTo>
                  <a:lnTo>
                    <a:pt x="2177021" y="674954"/>
                  </a:lnTo>
                  <a:close/>
                </a:path>
                <a:path w="6177280" h="1778635" extrusionOk="0">
                  <a:moveTo>
                    <a:pt x="1375143" y="674954"/>
                  </a:moveTo>
                  <a:lnTo>
                    <a:pt x="1355890" y="674954"/>
                  </a:lnTo>
                  <a:lnTo>
                    <a:pt x="1348079" y="682713"/>
                  </a:lnTo>
                  <a:lnTo>
                    <a:pt x="1348079" y="701865"/>
                  </a:lnTo>
                  <a:lnTo>
                    <a:pt x="1355890" y="709625"/>
                  </a:lnTo>
                  <a:lnTo>
                    <a:pt x="1375143" y="709625"/>
                  </a:lnTo>
                  <a:lnTo>
                    <a:pt x="1382941" y="701865"/>
                  </a:lnTo>
                  <a:lnTo>
                    <a:pt x="1382941" y="682713"/>
                  </a:lnTo>
                  <a:lnTo>
                    <a:pt x="1375143" y="674954"/>
                  </a:lnTo>
                  <a:close/>
                </a:path>
                <a:path w="6177280" h="1778635" extrusionOk="0">
                  <a:moveTo>
                    <a:pt x="1136903" y="674954"/>
                  </a:moveTo>
                  <a:lnTo>
                    <a:pt x="1117650" y="674954"/>
                  </a:lnTo>
                  <a:lnTo>
                    <a:pt x="1109840" y="682713"/>
                  </a:lnTo>
                  <a:lnTo>
                    <a:pt x="1109840" y="701865"/>
                  </a:lnTo>
                  <a:lnTo>
                    <a:pt x="1117650" y="709625"/>
                  </a:lnTo>
                  <a:lnTo>
                    <a:pt x="1136903" y="709625"/>
                  </a:lnTo>
                  <a:lnTo>
                    <a:pt x="1144701" y="701865"/>
                  </a:lnTo>
                  <a:lnTo>
                    <a:pt x="1144701" y="682713"/>
                  </a:lnTo>
                  <a:lnTo>
                    <a:pt x="1136903" y="674954"/>
                  </a:lnTo>
                  <a:close/>
                </a:path>
                <a:path w="6177280" h="1778635" extrusionOk="0">
                  <a:moveTo>
                    <a:pt x="172326" y="674954"/>
                  </a:moveTo>
                  <a:lnTo>
                    <a:pt x="153073" y="674954"/>
                  </a:lnTo>
                  <a:lnTo>
                    <a:pt x="145262" y="682713"/>
                  </a:lnTo>
                  <a:lnTo>
                    <a:pt x="145262" y="701865"/>
                  </a:lnTo>
                  <a:lnTo>
                    <a:pt x="153073" y="709625"/>
                  </a:lnTo>
                  <a:lnTo>
                    <a:pt x="172326" y="709625"/>
                  </a:lnTo>
                  <a:lnTo>
                    <a:pt x="180136" y="701865"/>
                  </a:lnTo>
                  <a:lnTo>
                    <a:pt x="180136" y="682713"/>
                  </a:lnTo>
                  <a:lnTo>
                    <a:pt x="172326" y="674954"/>
                  </a:lnTo>
                  <a:close/>
                </a:path>
                <a:path w="6177280" h="1778635" extrusionOk="0">
                  <a:moveTo>
                    <a:pt x="1857425" y="669175"/>
                  </a:moveTo>
                  <a:lnTo>
                    <a:pt x="1838172" y="669175"/>
                  </a:lnTo>
                  <a:lnTo>
                    <a:pt x="1830374" y="676935"/>
                  </a:lnTo>
                  <a:lnTo>
                    <a:pt x="1830374" y="696087"/>
                  </a:lnTo>
                  <a:lnTo>
                    <a:pt x="1838172" y="703846"/>
                  </a:lnTo>
                  <a:lnTo>
                    <a:pt x="1857425" y="703846"/>
                  </a:lnTo>
                  <a:lnTo>
                    <a:pt x="1865236" y="696087"/>
                  </a:lnTo>
                  <a:lnTo>
                    <a:pt x="1865236" y="676935"/>
                  </a:lnTo>
                  <a:lnTo>
                    <a:pt x="1857425" y="669175"/>
                  </a:lnTo>
                  <a:close/>
                </a:path>
                <a:path w="6177280" h="1778635" extrusionOk="0">
                  <a:moveTo>
                    <a:pt x="3716858" y="663397"/>
                  </a:moveTo>
                  <a:lnTo>
                    <a:pt x="3697604" y="663397"/>
                  </a:lnTo>
                  <a:lnTo>
                    <a:pt x="3689794" y="671156"/>
                  </a:lnTo>
                  <a:lnTo>
                    <a:pt x="3689794" y="690308"/>
                  </a:lnTo>
                  <a:lnTo>
                    <a:pt x="3697604" y="698068"/>
                  </a:lnTo>
                  <a:lnTo>
                    <a:pt x="3716858" y="698068"/>
                  </a:lnTo>
                  <a:lnTo>
                    <a:pt x="3724655" y="690308"/>
                  </a:lnTo>
                  <a:lnTo>
                    <a:pt x="3724655" y="671156"/>
                  </a:lnTo>
                  <a:lnTo>
                    <a:pt x="3716858" y="663397"/>
                  </a:lnTo>
                  <a:close/>
                </a:path>
                <a:path w="6177280" h="1778635" extrusionOk="0">
                  <a:moveTo>
                    <a:pt x="2705785" y="663397"/>
                  </a:moveTo>
                  <a:lnTo>
                    <a:pt x="2686532" y="663397"/>
                  </a:lnTo>
                  <a:lnTo>
                    <a:pt x="2678734" y="671156"/>
                  </a:lnTo>
                  <a:lnTo>
                    <a:pt x="2678734" y="690308"/>
                  </a:lnTo>
                  <a:lnTo>
                    <a:pt x="2686532" y="698068"/>
                  </a:lnTo>
                  <a:lnTo>
                    <a:pt x="2705785" y="698068"/>
                  </a:lnTo>
                  <a:lnTo>
                    <a:pt x="2713596" y="690308"/>
                  </a:lnTo>
                  <a:lnTo>
                    <a:pt x="2713596" y="671156"/>
                  </a:lnTo>
                  <a:lnTo>
                    <a:pt x="2705785" y="663397"/>
                  </a:lnTo>
                  <a:close/>
                </a:path>
                <a:path w="6177280" h="1778635" extrusionOk="0">
                  <a:moveTo>
                    <a:pt x="5558840" y="651840"/>
                  </a:moveTo>
                  <a:lnTo>
                    <a:pt x="5539587" y="651840"/>
                  </a:lnTo>
                  <a:lnTo>
                    <a:pt x="5531789" y="659599"/>
                  </a:lnTo>
                  <a:lnTo>
                    <a:pt x="5531789" y="678751"/>
                  </a:lnTo>
                  <a:lnTo>
                    <a:pt x="5539587" y="686511"/>
                  </a:lnTo>
                  <a:lnTo>
                    <a:pt x="5558840" y="686511"/>
                  </a:lnTo>
                  <a:lnTo>
                    <a:pt x="5566651" y="678751"/>
                  </a:lnTo>
                  <a:lnTo>
                    <a:pt x="5566651" y="659599"/>
                  </a:lnTo>
                  <a:lnTo>
                    <a:pt x="5558840" y="651840"/>
                  </a:lnTo>
                  <a:close/>
                </a:path>
                <a:path w="6177280" h="1778635" extrusionOk="0">
                  <a:moveTo>
                    <a:pt x="765022" y="651840"/>
                  </a:moveTo>
                  <a:lnTo>
                    <a:pt x="745769" y="651840"/>
                  </a:lnTo>
                  <a:lnTo>
                    <a:pt x="737958" y="659599"/>
                  </a:lnTo>
                  <a:lnTo>
                    <a:pt x="737958" y="678751"/>
                  </a:lnTo>
                  <a:lnTo>
                    <a:pt x="745769" y="686511"/>
                  </a:lnTo>
                  <a:lnTo>
                    <a:pt x="765022" y="686511"/>
                  </a:lnTo>
                  <a:lnTo>
                    <a:pt x="772820" y="678751"/>
                  </a:lnTo>
                  <a:lnTo>
                    <a:pt x="772820" y="659599"/>
                  </a:lnTo>
                  <a:lnTo>
                    <a:pt x="765022" y="651840"/>
                  </a:lnTo>
                  <a:close/>
                </a:path>
                <a:path w="6177280" h="1778635" extrusionOk="0">
                  <a:moveTo>
                    <a:pt x="276923" y="651840"/>
                  </a:moveTo>
                  <a:lnTo>
                    <a:pt x="257670" y="651840"/>
                  </a:lnTo>
                  <a:lnTo>
                    <a:pt x="249859" y="659599"/>
                  </a:lnTo>
                  <a:lnTo>
                    <a:pt x="249859" y="678751"/>
                  </a:lnTo>
                  <a:lnTo>
                    <a:pt x="257670" y="686511"/>
                  </a:lnTo>
                  <a:lnTo>
                    <a:pt x="276923" y="686511"/>
                  </a:lnTo>
                  <a:lnTo>
                    <a:pt x="284721" y="678751"/>
                  </a:lnTo>
                  <a:lnTo>
                    <a:pt x="284721" y="659599"/>
                  </a:lnTo>
                  <a:lnTo>
                    <a:pt x="276923" y="651840"/>
                  </a:lnTo>
                  <a:close/>
                </a:path>
                <a:path w="6177280" h="1778635" extrusionOk="0">
                  <a:moveTo>
                    <a:pt x="1735404" y="646061"/>
                  </a:moveTo>
                  <a:lnTo>
                    <a:pt x="1716150" y="646061"/>
                  </a:lnTo>
                  <a:lnTo>
                    <a:pt x="1708340" y="653821"/>
                  </a:lnTo>
                  <a:lnTo>
                    <a:pt x="1708340" y="672973"/>
                  </a:lnTo>
                  <a:lnTo>
                    <a:pt x="1716150" y="680732"/>
                  </a:lnTo>
                  <a:lnTo>
                    <a:pt x="1735404" y="680732"/>
                  </a:lnTo>
                  <a:lnTo>
                    <a:pt x="1743214" y="672973"/>
                  </a:lnTo>
                  <a:lnTo>
                    <a:pt x="1743214" y="653821"/>
                  </a:lnTo>
                  <a:lnTo>
                    <a:pt x="1735404" y="646061"/>
                  </a:lnTo>
                  <a:close/>
                </a:path>
                <a:path w="6177280" h="1778635" extrusionOk="0">
                  <a:moveTo>
                    <a:pt x="3600640" y="640283"/>
                  </a:moveTo>
                  <a:lnTo>
                    <a:pt x="3581387" y="640283"/>
                  </a:lnTo>
                  <a:lnTo>
                    <a:pt x="3573576" y="648042"/>
                  </a:lnTo>
                  <a:lnTo>
                    <a:pt x="3573576" y="667194"/>
                  </a:lnTo>
                  <a:lnTo>
                    <a:pt x="3581387" y="674954"/>
                  </a:lnTo>
                  <a:lnTo>
                    <a:pt x="3600640" y="674954"/>
                  </a:lnTo>
                  <a:lnTo>
                    <a:pt x="3608438" y="667194"/>
                  </a:lnTo>
                  <a:lnTo>
                    <a:pt x="3608438" y="648042"/>
                  </a:lnTo>
                  <a:lnTo>
                    <a:pt x="3600640" y="640283"/>
                  </a:lnTo>
                  <a:close/>
                </a:path>
                <a:path w="6177280" h="1778635" extrusionOk="0">
                  <a:moveTo>
                    <a:pt x="3176460" y="640283"/>
                  </a:moveTo>
                  <a:lnTo>
                    <a:pt x="3157207" y="640283"/>
                  </a:lnTo>
                  <a:lnTo>
                    <a:pt x="3149396" y="648042"/>
                  </a:lnTo>
                  <a:lnTo>
                    <a:pt x="3149396" y="667194"/>
                  </a:lnTo>
                  <a:lnTo>
                    <a:pt x="3157207" y="674954"/>
                  </a:lnTo>
                  <a:lnTo>
                    <a:pt x="3176460" y="674954"/>
                  </a:lnTo>
                  <a:lnTo>
                    <a:pt x="3184258" y="667194"/>
                  </a:lnTo>
                  <a:lnTo>
                    <a:pt x="3184258" y="648042"/>
                  </a:lnTo>
                  <a:lnTo>
                    <a:pt x="3176460" y="640283"/>
                  </a:lnTo>
                  <a:close/>
                </a:path>
                <a:path w="6177280" h="1778635" extrusionOk="0">
                  <a:moveTo>
                    <a:pt x="1258925" y="640283"/>
                  </a:moveTo>
                  <a:lnTo>
                    <a:pt x="1239672" y="640283"/>
                  </a:lnTo>
                  <a:lnTo>
                    <a:pt x="1231861" y="648042"/>
                  </a:lnTo>
                  <a:lnTo>
                    <a:pt x="1231861" y="667194"/>
                  </a:lnTo>
                  <a:lnTo>
                    <a:pt x="1239672" y="674954"/>
                  </a:lnTo>
                  <a:lnTo>
                    <a:pt x="1258925" y="674954"/>
                  </a:lnTo>
                  <a:lnTo>
                    <a:pt x="1266736" y="667194"/>
                  </a:lnTo>
                  <a:lnTo>
                    <a:pt x="1266736" y="648042"/>
                  </a:lnTo>
                  <a:lnTo>
                    <a:pt x="1258925" y="640283"/>
                  </a:lnTo>
                  <a:close/>
                </a:path>
                <a:path w="6177280" h="1778635" extrusionOk="0">
                  <a:moveTo>
                    <a:pt x="625563" y="640283"/>
                  </a:moveTo>
                  <a:lnTo>
                    <a:pt x="606310" y="640283"/>
                  </a:lnTo>
                  <a:lnTo>
                    <a:pt x="598500" y="648042"/>
                  </a:lnTo>
                  <a:lnTo>
                    <a:pt x="598500" y="667194"/>
                  </a:lnTo>
                  <a:lnTo>
                    <a:pt x="606310" y="674954"/>
                  </a:lnTo>
                  <a:lnTo>
                    <a:pt x="625563" y="674954"/>
                  </a:lnTo>
                  <a:lnTo>
                    <a:pt x="633361" y="667194"/>
                  </a:lnTo>
                  <a:lnTo>
                    <a:pt x="633361" y="648042"/>
                  </a:lnTo>
                  <a:lnTo>
                    <a:pt x="625563" y="640283"/>
                  </a:lnTo>
                  <a:close/>
                </a:path>
                <a:path w="6177280" h="1778635" extrusionOk="0">
                  <a:moveTo>
                    <a:pt x="3077679" y="634504"/>
                  </a:moveTo>
                  <a:lnTo>
                    <a:pt x="3058426" y="634504"/>
                  </a:lnTo>
                  <a:lnTo>
                    <a:pt x="3050616" y="642264"/>
                  </a:lnTo>
                  <a:lnTo>
                    <a:pt x="3050616" y="661416"/>
                  </a:lnTo>
                  <a:lnTo>
                    <a:pt x="3058426" y="669175"/>
                  </a:lnTo>
                  <a:lnTo>
                    <a:pt x="3077679" y="669175"/>
                  </a:lnTo>
                  <a:lnTo>
                    <a:pt x="3085477" y="661416"/>
                  </a:lnTo>
                  <a:lnTo>
                    <a:pt x="3085477" y="642264"/>
                  </a:lnTo>
                  <a:lnTo>
                    <a:pt x="3077679" y="634504"/>
                  </a:lnTo>
                  <a:close/>
                </a:path>
                <a:path w="6177280" h="1778635" extrusionOk="0">
                  <a:moveTo>
                    <a:pt x="6116675" y="622947"/>
                  </a:moveTo>
                  <a:lnTo>
                    <a:pt x="6097409" y="622947"/>
                  </a:lnTo>
                  <a:lnTo>
                    <a:pt x="6089611" y="630720"/>
                  </a:lnTo>
                  <a:lnTo>
                    <a:pt x="6089611" y="649859"/>
                  </a:lnTo>
                  <a:lnTo>
                    <a:pt x="6097409" y="657618"/>
                  </a:lnTo>
                  <a:lnTo>
                    <a:pt x="6116675" y="657618"/>
                  </a:lnTo>
                  <a:lnTo>
                    <a:pt x="6124473" y="649859"/>
                  </a:lnTo>
                  <a:lnTo>
                    <a:pt x="6124473" y="630720"/>
                  </a:lnTo>
                  <a:lnTo>
                    <a:pt x="6116675" y="622947"/>
                  </a:lnTo>
                  <a:close/>
                </a:path>
                <a:path w="6177280" h="1778635" extrusionOk="0">
                  <a:moveTo>
                    <a:pt x="2949841" y="622947"/>
                  </a:moveTo>
                  <a:lnTo>
                    <a:pt x="2930588" y="622947"/>
                  </a:lnTo>
                  <a:lnTo>
                    <a:pt x="2922778" y="630720"/>
                  </a:lnTo>
                  <a:lnTo>
                    <a:pt x="2922778" y="649859"/>
                  </a:lnTo>
                  <a:lnTo>
                    <a:pt x="2930588" y="657618"/>
                  </a:lnTo>
                  <a:lnTo>
                    <a:pt x="2949841" y="657618"/>
                  </a:lnTo>
                  <a:lnTo>
                    <a:pt x="2957652" y="649859"/>
                  </a:lnTo>
                  <a:lnTo>
                    <a:pt x="2957652" y="630720"/>
                  </a:lnTo>
                  <a:lnTo>
                    <a:pt x="2949841" y="622947"/>
                  </a:lnTo>
                  <a:close/>
                </a:path>
                <a:path w="6177280" h="1778635" extrusionOk="0">
                  <a:moveTo>
                    <a:pt x="3902798" y="617181"/>
                  </a:moveTo>
                  <a:lnTo>
                    <a:pt x="3883545" y="617181"/>
                  </a:lnTo>
                  <a:lnTo>
                    <a:pt x="3875735" y="624941"/>
                  </a:lnTo>
                  <a:lnTo>
                    <a:pt x="3875735" y="644080"/>
                  </a:lnTo>
                  <a:lnTo>
                    <a:pt x="3883545" y="651840"/>
                  </a:lnTo>
                  <a:lnTo>
                    <a:pt x="3902798" y="651840"/>
                  </a:lnTo>
                  <a:lnTo>
                    <a:pt x="3910596" y="644080"/>
                  </a:lnTo>
                  <a:lnTo>
                    <a:pt x="3910596" y="624941"/>
                  </a:lnTo>
                  <a:lnTo>
                    <a:pt x="3902798" y="617181"/>
                  </a:lnTo>
                  <a:close/>
                </a:path>
                <a:path w="6177280" h="1778635" extrusionOk="0">
                  <a:moveTo>
                    <a:pt x="5762218" y="605624"/>
                  </a:moveTo>
                  <a:lnTo>
                    <a:pt x="5742965" y="605624"/>
                  </a:lnTo>
                  <a:lnTo>
                    <a:pt x="5735154" y="613384"/>
                  </a:lnTo>
                  <a:lnTo>
                    <a:pt x="5735154" y="632523"/>
                  </a:lnTo>
                  <a:lnTo>
                    <a:pt x="5742965" y="640283"/>
                  </a:lnTo>
                  <a:lnTo>
                    <a:pt x="5762218" y="640283"/>
                  </a:lnTo>
                  <a:lnTo>
                    <a:pt x="5770029" y="632523"/>
                  </a:lnTo>
                  <a:lnTo>
                    <a:pt x="5770029" y="613384"/>
                  </a:lnTo>
                  <a:lnTo>
                    <a:pt x="5762218" y="605624"/>
                  </a:lnTo>
                  <a:close/>
                </a:path>
                <a:path w="6177280" h="1778635" extrusionOk="0">
                  <a:moveTo>
                    <a:pt x="2595384" y="605624"/>
                  </a:moveTo>
                  <a:lnTo>
                    <a:pt x="2576131" y="605624"/>
                  </a:lnTo>
                  <a:lnTo>
                    <a:pt x="2568333" y="613384"/>
                  </a:lnTo>
                  <a:lnTo>
                    <a:pt x="2568333" y="632523"/>
                  </a:lnTo>
                  <a:lnTo>
                    <a:pt x="2576131" y="640283"/>
                  </a:lnTo>
                  <a:lnTo>
                    <a:pt x="2595384" y="640283"/>
                  </a:lnTo>
                  <a:lnTo>
                    <a:pt x="2603195" y="632523"/>
                  </a:lnTo>
                  <a:lnTo>
                    <a:pt x="2603195" y="613384"/>
                  </a:lnTo>
                  <a:lnTo>
                    <a:pt x="2595384" y="605624"/>
                  </a:lnTo>
                  <a:close/>
                </a:path>
                <a:path w="6177280" h="1778635" extrusionOk="0">
                  <a:moveTo>
                    <a:pt x="2264181" y="605624"/>
                  </a:moveTo>
                  <a:lnTo>
                    <a:pt x="2244928" y="605624"/>
                  </a:lnTo>
                  <a:lnTo>
                    <a:pt x="2237117" y="613384"/>
                  </a:lnTo>
                  <a:lnTo>
                    <a:pt x="2237117" y="632523"/>
                  </a:lnTo>
                  <a:lnTo>
                    <a:pt x="2244928" y="640283"/>
                  </a:lnTo>
                  <a:lnTo>
                    <a:pt x="2264181" y="640283"/>
                  </a:lnTo>
                  <a:lnTo>
                    <a:pt x="2271979" y="632523"/>
                  </a:lnTo>
                  <a:lnTo>
                    <a:pt x="2271979" y="613384"/>
                  </a:lnTo>
                  <a:lnTo>
                    <a:pt x="2264181" y="605624"/>
                  </a:lnTo>
                  <a:close/>
                </a:path>
                <a:path w="6177280" h="1778635" extrusionOk="0">
                  <a:moveTo>
                    <a:pt x="1473923" y="605624"/>
                  </a:moveTo>
                  <a:lnTo>
                    <a:pt x="1454670" y="605624"/>
                  </a:lnTo>
                  <a:lnTo>
                    <a:pt x="1446860" y="613384"/>
                  </a:lnTo>
                  <a:lnTo>
                    <a:pt x="1446860" y="632523"/>
                  </a:lnTo>
                  <a:lnTo>
                    <a:pt x="1454670" y="640283"/>
                  </a:lnTo>
                  <a:lnTo>
                    <a:pt x="1473923" y="640283"/>
                  </a:lnTo>
                  <a:lnTo>
                    <a:pt x="1481734" y="632523"/>
                  </a:lnTo>
                  <a:lnTo>
                    <a:pt x="1481734" y="613384"/>
                  </a:lnTo>
                  <a:lnTo>
                    <a:pt x="1473923" y="605624"/>
                  </a:lnTo>
                  <a:close/>
                </a:path>
                <a:path w="6177280" h="1778635" extrusionOk="0">
                  <a:moveTo>
                    <a:pt x="881227" y="605624"/>
                  </a:moveTo>
                  <a:lnTo>
                    <a:pt x="861974" y="605624"/>
                  </a:lnTo>
                  <a:lnTo>
                    <a:pt x="854176" y="613384"/>
                  </a:lnTo>
                  <a:lnTo>
                    <a:pt x="854176" y="632523"/>
                  </a:lnTo>
                  <a:lnTo>
                    <a:pt x="861974" y="640283"/>
                  </a:lnTo>
                  <a:lnTo>
                    <a:pt x="881227" y="640283"/>
                  </a:lnTo>
                  <a:lnTo>
                    <a:pt x="889038" y="632523"/>
                  </a:lnTo>
                  <a:lnTo>
                    <a:pt x="889038" y="613384"/>
                  </a:lnTo>
                  <a:lnTo>
                    <a:pt x="881227" y="605624"/>
                  </a:lnTo>
                  <a:close/>
                </a:path>
                <a:path w="6177280" h="1778635" extrusionOk="0">
                  <a:moveTo>
                    <a:pt x="5646000" y="594067"/>
                  </a:moveTo>
                  <a:lnTo>
                    <a:pt x="5626747" y="594067"/>
                  </a:lnTo>
                  <a:lnTo>
                    <a:pt x="5618949" y="601827"/>
                  </a:lnTo>
                  <a:lnTo>
                    <a:pt x="5618949" y="620966"/>
                  </a:lnTo>
                  <a:lnTo>
                    <a:pt x="5626747" y="628726"/>
                  </a:lnTo>
                  <a:lnTo>
                    <a:pt x="5646000" y="628726"/>
                  </a:lnTo>
                  <a:lnTo>
                    <a:pt x="5653811" y="620966"/>
                  </a:lnTo>
                  <a:lnTo>
                    <a:pt x="5653811" y="601827"/>
                  </a:lnTo>
                  <a:lnTo>
                    <a:pt x="5646000" y="594067"/>
                  </a:lnTo>
                  <a:close/>
                </a:path>
                <a:path w="6177280" h="1778635" extrusionOk="0">
                  <a:moveTo>
                    <a:pt x="2397823" y="594067"/>
                  </a:moveTo>
                  <a:lnTo>
                    <a:pt x="2378570" y="594067"/>
                  </a:lnTo>
                  <a:lnTo>
                    <a:pt x="2370759" y="601827"/>
                  </a:lnTo>
                  <a:lnTo>
                    <a:pt x="2370759" y="620966"/>
                  </a:lnTo>
                  <a:lnTo>
                    <a:pt x="2378570" y="628726"/>
                  </a:lnTo>
                  <a:lnTo>
                    <a:pt x="2397823" y="628726"/>
                  </a:lnTo>
                  <a:lnTo>
                    <a:pt x="2405634" y="620966"/>
                  </a:lnTo>
                  <a:lnTo>
                    <a:pt x="2405634" y="601827"/>
                  </a:lnTo>
                  <a:lnTo>
                    <a:pt x="2397823" y="594067"/>
                  </a:lnTo>
                  <a:close/>
                </a:path>
                <a:path w="6177280" h="1778635" extrusionOk="0">
                  <a:moveTo>
                    <a:pt x="5919101" y="588289"/>
                  </a:moveTo>
                  <a:lnTo>
                    <a:pt x="5899848" y="588289"/>
                  </a:lnTo>
                  <a:lnTo>
                    <a:pt x="5892050" y="596049"/>
                  </a:lnTo>
                  <a:lnTo>
                    <a:pt x="5892050" y="615188"/>
                  </a:lnTo>
                  <a:lnTo>
                    <a:pt x="5899848" y="622947"/>
                  </a:lnTo>
                  <a:lnTo>
                    <a:pt x="5919101" y="622947"/>
                  </a:lnTo>
                  <a:lnTo>
                    <a:pt x="5926912" y="615188"/>
                  </a:lnTo>
                  <a:lnTo>
                    <a:pt x="5926912" y="596049"/>
                  </a:lnTo>
                  <a:lnTo>
                    <a:pt x="5919101" y="588289"/>
                  </a:lnTo>
                  <a:close/>
                </a:path>
                <a:path w="6177280" h="1778635" extrusionOk="0">
                  <a:moveTo>
                    <a:pt x="3490239" y="588289"/>
                  </a:moveTo>
                  <a:lnTo>
                    <a:pt x="3470986" y="588289"/>
                  </a:lnTo>
                  <a:lnTo>
                    <a:pt x="3463175" y="596049"/>
                  </a:lnTo>
                  <a:lnTo>
                    <a:pt x="3463175" y="615188"/>
                  </a:lnTo>
                  <a:lnTo>
                    <a:pt x="3470986" y="622947"/>
                  </a:lnTo>
                  <a:lnTo>
                    <a:pt x="3490239" y="622947"/>
                  </a:lnTo>
                  <a:lnTo>
                    <a:pt x="3498037" y="615188"/>
                  </a:lnTo>
                  <a:lnTo>
                    <a:pt x="3498037" y="596049"/>
                  </a:lnTo>
                  <a:lnTo>
                    <a:pt x="3490239" y="588289"/>
                  </a:lnTo>
                  <a:close/>
                </a:path>
                <a:path w="6177280" h="1778635" extrusionOk="0">
                  <a:moveTo>
                    <a:pt x="2089861" y="588289"/>
                  </a:moveTo>
                  <a:lnTo>
                    <a:pt x="2070608" y="588289"/>
                  </a:lnTo>
                  <a:lnTo>
                    <a:pt x="2062797" y="596049"/>
                  </a:lnTo>
                  <a:lnTo>
                    <a:pt x="2062797" y="615188"/>
                  </a:lnTo>
                  <a:lnTo>
                    <a:pt x="2070608" y="622947"/>
                  </a:lnTo>
                  <a:lnTo>
                    <a:pt x="2089861" y="622947"/>
                  </a:lnTo>
                  <a:lnTo>
                    <a:pt x="2097659" y="615188"/>
                  </a:lnTo>
                  <a:lnTo>
                    <a:pt x="2097659" y="596049"/>
                  </a:lnTo>
                  <a:lnTo>
                    <a:pt x="2089861" y="588289"/>
                  </a:lnTo>
                  <a:close/>
                </a:path>
                <a:path w="6177280" h="1778635" extrusionOk="0">
                  <a:moveTo>
                    <a:pt x="1979460" y="582510"/>
                  </a:moveTo>
                  <a:lnTo>
                    <a:pt x="1960194" y="582510"/>
                  </a:lnTo>
                  <a:lnTo>
                    <a:pt x="1952396" y="590270"/>
                  </a:lnTo>
                  <a:lnTo>
                    <a:pt x="1952396" y="609409"/>
                  </a:lnTo>
                  <a:lnTo>
                    <a:pt x="1960194" y="617181"/>
                  </a:lnTo>
                  <a:lnTo>
                    <a:pt x="1979460" y="617181"/>
                  </a:lnTo>
                  <a:lnTo>
                    <a:pt x="1987257" y="609409"/>
                  </a:lnTo>
                  <a:lnTo>
                    <a:pt x="1987257" y="590270"/>
                  </a:lnTo>
                  <a:lnTo>
                    <a:pt x="1979460" y="582510"/>
                  </a:lnTo>
                  <a:close/>
                </a:path>
                <a:path w="6177280" h="1778635" extrusionOk="0">
                  <a:moveTo>
                    <a:pt x="1607565" y="582510"/>
                  </a:moveTo>
                  <a:lnTo>
                    <a:pt x="1588312" y="582510"/>
                  </a:lnTo>
                  <a:lnTo>
                    <a:pt x="1580514" y="590270"/>
                  </a:lnTo>
                  <a:lnTo>
                    <a:pt x="1580514" y="609409"/>
                  </a:lnTo>
                  <a:lnTo>
                    <a:pt x="1588312" y="617181"/>
                  </a:lnTo>
                  <a:lnTo>
                    <a:pt x="1607565" y="617181"/>
                  </a:lnTo>
                  <a:lnTo>
                    <a:pt x="1615376" y="609409"/>
                  </a:lnTo>
                  <a:lnTo>
                    <a:pt x="1615376" y="590270"/>
                  </a:lnTo>
                  <a:lnTo>
                    <a:pt x="1607565" y="582510"/>
                  </a:lnTo>
                  <a:close/>
                </a:path>
                <a:path w="6177280" h="1778635" extrusionOk="0">
                  <a:moveTo>
                    <a:pt x="1003261" y="582510"/>
                  </a:moveTo>
                  <a:lnTo>
                    <a:pt x="983995" y="582510"/>
                  </a:lnTo>
                  <a:lnTo>
                    <a:pt x="976198" y="590270"/>
                  </a:lnTo>
                  <a:lnTo>
                    <a:pt x="976198" y="609409"/>
                  </a:lnTo>
                  <a:lnTo>
                    <a:pt x="983995" y="617181"/>
                  </a:lnTo>
                  <a:lnTo>
                    <a:pt x="1003261" y="617181"/>
                  </a:lnTo>
                  <a:lnTo>
                    <a:pt x="1011059" y="609409"/>
                  </a:lnTo>
                  <a:lnTo>
                    <a:pt x="1011059" y="590270"/>
                  </a:lnTo>
                  <a:lnTo>
                    <a:pt x="1003261" y="582510"/>
                  </a:lnTo>
                  <a:close/>
                </a:path>
                <a:path w="6177280" h="1778635" extrusionOk="0">
                  <a:moveTo>
                    <a:pt x="497725" y="582510"/>
                  </a:moveTo>
                  <a:lnTo>
                    <a:pt x="478472" y="582510"/>
                  </a:lnTo>
                  <a:lnTo>
                    <a:pt x="470662" y="590270"/>
                  </a:lnTo>
                  <a:lnTo>
                    <a:pt x="470662" y="609409"/>
                  </a:lnTo>
                  <a:lnTo>
                    <a:pt x="478472" y="617181"/>
                  </a:lnTo>
                  <a:lnTo>
                    <a:pt x="497725" y="617181"/>
                  </a:lnTo>
                  <a:lnTo>
                    <a:pt x="505536" y="609409"/>
                  </a:lnTo>
                  <a:lnTo>
                    <a:pt x="505536" y="590270"/>
                  </a:lnTo>
                  <a:lnTo>
                    <a:pt x="497725" y="582510"/>
                  </a:lnTo>
                  <a:close/>
                </a:path>
                <a:path w="6177280" h="1778635" extrusionOk="0">
                  <a:moveTo>
                    <a:pt x="375704" y="582510"/>
                  </a:moveTo>
                  <a:lnTo>
                    <a:pt x="356450" y="582510"/>
                  </a:lnTo>
                  <a:lnTo>
                    <a:pt x="348640" y="590270"/>
                  </a:lnTo>
                  <a:lnTo>
                    <a:pt x="348640" y="609409"/>
                  </a:lnTo>
                  <a:lnTo>
                    <a:pt x="356450" y="617181"/>
                  </a:lnTo>
                  <a:lnTo>
                    <a:pt x="375704" y="617181"/>
                  </a:lnTo>
                  <a:lnTo>
                    <a:pt x="383501" y="609409"/>
                  </a:lnTo>
                  <a:lnTo>
                    <a:pt x="383501" y="590270"/>
                  </a:lnTo>
                  <a:lnTo>
                    <a:pt x="375704" y="582510"/>
                  </a:lnTo>
                  <a:close/>
                </a:path>
                <a:path w="6177280" h="1778635" extrusionOk="0">
                  <a:moveTo>
                    <a:pt x="3257804" y="576732"/>
                  </a:moveTo>
                  <a:lnTo>
                    <a:pt x="3238550" y="576732"/>
                  </a:lnTo>
                  <a:lnTo>
                    <a:pt x="3230753" y="584492"/>
                  </a:lnTo>
                  <a:lnTo>
                    <a:pt x="3230753" y="603643"/>
                  </a:lnTo>
                  <a:lnTo>
                    <a:pt x="3238550" y="611403"/>
                  </a:lnTo>
                  <a:lnTo>
                    <a:pt x="3257804" y="611403"/>
                  </a:lnTo>
                  <a:lnTo>
                    <a:pt x="3265614" y="603643"/>
                  </a:lnTo>
                  <a:lnTo>
                    <a:pt x="3265614" y="584492"/>
                  </a:lnTo>
                  <a:lnTo>
                    <a:pt x="3257804" y="576732"/>
                  </a:lnTo>
                  <a:close/>
                </a:path>
                <a:path w="6177280" h="1778635" extrusionOk="0">
                  <a:moveTo>
                    <a:pt x="3769144" y="570953"/>
                  </a:moveTo>
                  <a:lnTo>
                    <a:pt x="3749890" y="570953"/>
                  </a:lnTo>
                  <a:lnTo>
                    <a:pt x="3742093" y="578713"/>
                  </a:lnTo>
                  <a:lnTo>
                    <a:pt x="3742093" y="597865"/>
                  </a:lnTo>
                  <a:lnTo>
                    <a:pt x="3749890" y="605624"/>
                  </a:lnTo>
                  <a:lnTo>
                    <a:pt x="3769144" y="605624"/>
                  </a:lnTo>
                  <a:lnTo>
                    <a:pt x="3776954" y="597865"/>
                  </a:lnTo>
                  <a:lnTo>
                    <a:pt x="3776954" y="578713"/>
                  </a:lnTo>
                  <a:lnTo>
                    <a:pt x="3769144" y="570953"/>
                  </a:lnTo>
                  <a:close/>
                </a:path>
                <a:path w="6177280" h="1778635" extrusionOk="0">
                  <a:moveTo>
                    <a:pt x="5448439" y="565175"/>
                  </a:moveTo>
                  <a:lnTo>
                    <a:pt x="5429186" y="565175"/>
                  </a:lnTo>
                  <a:lnTo>
                    <a:pt x="5421376" y="572935"/>
                  </a:lnTo>
                  <a:lnTo>
                    <a:pt x="5421376" y="592086"/>
                  </a:lnTo>
                  <a:lnTo>
                    <a:pt x="5429186" y="599846"/>
                  </a:lnTo>
                  <a:lnTo>
                    <a:pt x="5448439" y="599846"/>
                  </a:lnTo>
                  <a:lnTo>
                    <a:pt x="5456250" y="592086"/>
                  </a:lnTo>
                  <a:lnTo>
                    <a:pt x="5456250" y="572935"/>
                  </a:lnTo>
                  <a:lnTo>
                    <a:pt x="5448439" y="565175"/>
                  </a:lnTo>
                  <a:close/>
                </a:path>
                <a:path w="6177280" h="1778635" extrusionOk="0">
                  <a:moveTo>
                    <a:pt x="4030637" y="565175"/>
                  </a:moveTo>
                  <a:lnTo>
                    <a:pt x="4011371" y="565175"/>
                  </a:lnTo>
                  <a:lnTo>
                    <a:pt x="4003573" y="572935"/>
                  </a:lnTo>
                  <a:lnTo>
                    <a:pt x="4003573" y="592086"/>
                  </a:lnTo>
                  <a:lnTo>
                    <a:pt x="4011371" y="599846"/>
                  </a:lnTo>
                  <a:lnTo>
                    <a:pt x="4030637" y="599846"/>
                  </a:lnTo>
                  <a:lnTo>
                    <a:pt x="4038434" y="592086"/>
                  </a:lnTo>
                  <a:lnTo>
                    <a:pt x="4038434" y="572935"/>
                  </a:lnTo>
                  <a:lnTo>
                    <a:pt x="4030637" y="565175"/>
                  </a:lnTo>
                  <a:close/>
                </a:path>
                <a:path w="6177280" h="1778635" extrusionOk="0">
                  <a:moveTo>
                    <a:pt x="1834184" y="565175"/>
                  </a:moveTo>
                  <a:lnTo>
                    <a:pt x="1814931" y="565175"/>
                  </a:lnTo>
                  <a:lnTo>
                    <a:pt x="1807133" y="572935"/>
                  </a:lnTo>
                  <a:lnTo>
                    <a:pt x="1807133" y="592086"/>
                  </a:lnTo>
                  <a:lnTo>
                    <a:pt x="1814931" y="599846"/>
                  </a:lnTo>
                  <a:lnTo>
                    <a:pt x="1834184" y="599846"/>
                  </a:lnTo>
                  <a:lnTo>
                    <a:pt x="1841995" y="592086"/>
                  </a:lnTo>
                  <a:lnTo>
                    <a:pt x="1841995" y="572935"/>
                  </a:lnTo>
                  <a:lnTo>
                    <a:pt x="1834184" y="565175"/>
                  </a:lnTo>
                  <a:close/>
                </a:path>
                <a:path w="6177280" h="1778635" extrusionOk="0">
                  <a:moveTo>
                    <a:pt x="1119466" y="565175"/>
                  </a:moveTo>
                  <a:lnTo>
                    <a:pt x="1100213" y="565175"/>
                  </a:lnTo>
                  <a:lnTo>
                    <a:pt x="1092415" y="572935"/>
                  </a:lnTo>
                  <a:lnTo>
                    <a:pt x="1092415" y="592086"/>
                  </a:lnTo>
                  <a:lnTo>
                    <a:pt x="1100213" y="599846"/>
                  </a:lnTo>
                  <a:lnTo>
                    <a:pt x="1119466" y="599846"/>
                  </a:lnTo>
                  <a:lnTo>
                    <a:pt x="1127277" y="592086"/>
                  </a:lnTo>
                  <a:lnTo>
                    <a:pt x="1127277" y="572935"/>
                  </a:lnTo>
                  <a:lnTo>
                    <a:pt x="1119466" y="565175"/>
                  </a:lnTo>
                  <a:close/>
                </a:path>
                <a:path w="6177280" h="1778635" extrusionOk="0">
                  <a:moveTo>
                    <a:pt x="6017895" y="559396"/>
                  </a:moveTo>
                  <a:lnTo>
                    <a:pt x="5998629" y="559396"/>
                  </a:lnTo>
                  <a:lnTo>
                    <a:pt x="5990831" y="567156"/>
                  </a:lnTo>
                  <a:lnTo>
                    <a:pt x="5990831" y="586308"/>
                  </a:lnTo>
                  <a:lnTo>
                    <a:pt x="5998629" y="594067"/>
                  </a:lnTo>
                  <a:lnTo>
                    <a:pt x="6017895" y="594067"/>
                  </a:lnTo>
                  <a:lnTo>
                    <a:pt x="6025692" y="586308"/>
                  </a:lnTo>
                  <a:lnTo>
                    <a:pt x="6025692" y="567156"/>
                  </a:lnTo>
                  <a:lnTo>
                    <a:pt x="6017895" y="559396"/>
                  </a:lnTo>
                  <a:close/>
                </a:path>
                <a:path w="6177280" h="1778635" extrusionOk="0">
                  <a:moveTo>
                    <a:pt x="3374021" y="559396"/>
                  </a:moveTo>
                  <a:lnTo>
                    <a:pt x="3354768" y="559396"/>
                  </a:lnTo>
                  <a:lnTo>
                    <a:pt x="3346957" y="567156"/>
                  </a:lnTo>
                  <a:lnTo>
                    <a:pt x="3346957" y="586308"/>
                  </a:lnTo>
                  <a:lnTo>
                    <a:pt x="3354768" y="594067"/>
                  </a:lnTo>
                  <a:lnTo>
                    <a:pt x="3374021" y="594067"/>
                  </a:lnTo>
                  <a:lnTo>
                    <a:pt x="3381832" y="586308"/>
                  </a:lnTo>
                  <a:lnTo>
                    <a:pt x="3381832" y="567156"/>
                  </a:lnTo>
                  <a:lnTo>
                    <a:pt x="3374021" y="559396"/>
                  </a:lnTo>
                  <a:close/>
                </a:path>
                <a:path w="6177280" h="1778635" extrusionOk="0">
                  <a:moveTo>
                    <a:pt x="2798762" y="559396"/>
                  </a:moveTo>
                  <a:lnTo>
                    <a:pt x="2779509" y="559396"/>
                  </a:lnTo>
                  <a:lnTo>
                    <a:pt x="2771698" y="567156"/>
                  </a:lnTo>
                  <a:lnTo>
                    <a:pt x="2771698" y="586308"/>
                  </a:lnTo>
                  <a:lnTo>
                    <a:pt x="2779509" y="594067"/>
                  </a:lnTo>
                  <a:lnTo>
                    <a:pt x="2798762" y="594067"/>
                  </a:lnTo>
                  <a:lnTo>
                    <a:pt x="2806572" y="586308"/>
                  </a:lnTo>
                  <a:lnTo>
                    <a:pt x="2806572" y="567156"/>
                  </a:lnTo>
                  <a:lnTo>
                    <a:pt x="2798762" y="559396"/>
                  </a:lnTo>
                  <a:close/>
                </a:path>
                <a:path w="6177280" h="1778635" extrusionOk="0">
                  <a:moveTo>
                    <a:pt x="4350219" y="553618"/>
                  </a:moveTo>
                  <a:lnTo>
                    <a:pt x="4330966" y="553618"/>
                  </a:lnTo>
                  <a:lnTo>
                    <a:pt x="4323156" y="561378"/>
                  </a:lnTo>
                  <a:lnTo>
                    <a:pt x="4323156" y="580529"/>
                  </a:lnTo>
                  <a:lnTo>
                    <a:pt x="4330966" y="588289"/>
                  </a:lnTo>
                  <a:lnTo>
                    <a:pt x="4350219" y="588289"/>
                  </a:lnTo>
                  <a:lnTo>
                    <a:pt x="4358030" y="580529"/>
                  </a:lnTo>
                  <a:lnTo>
                    <a:pt x="4358030" y="561378"/>
                  </a:lnTo>
                  <a:lnTo>
                    <a:pt x="4350219" y="553618"/>
                  </a:lnTo>
                  <a:close/>
                </a:path>
                <a:path w="6177280" h="1778635" extrusionOk="0">
                  <a:moveTo>
                    <a:pt x="4181703" y="553618"/>
                  </a:moveTo>
                  <a:lnTo>
                    <a:pt x="4162450" y="553618"/>
                  </a:lnTo>
                  <a:lnTo>
                    <a:pt x="4154652" y="561378"/>
                  </a:lnTo>
                  <a:lnTo>
                    <a:pt x="4154652" y="580529"/>
                  </a:lnTo>
                  <a:lnTo>
                    <a:pt x="4162450" y="588289"/>
                  </a:lnTo>
                  <a:lnTo>
                    <a:pt x="4181703" y="588289"/>
                  </a:lnTo>
                  <a:lnTo>
                    <a:pt x="4189514" y="580529"/>
                  </a:lnTo>
                  <a:lnTo>
                    <a:pt x="4189514" y="561378"/>
                  </a:lnTo>
                  <a:lnTo>
                    <a:pt x="4181703" y="553618"/>
                  </a:lnTo>
                  <a:close/>
                </a:path>
                <a:path w="6177280" h="1778635" extrusionOk="0">
                  <a:moveTo>
                    <a:pt x="1346085" y="547839"/>
                  </a:moveTo>
                  <a:lnTo>
                    <a:pt x="1326832" y="547839"/>
                  </a:lnTo>
                  <a:lnTo>
                    <a:pt x="1319034" y="555599"/>
                  </a:lnTo>
                  <a:lnTo>
                    <a:pt x="1319034" y="574751"/>
                  </a:lnTo>
                  <a:lnTo>
                    <a:pt x="1326832" y="582510"/>
                  </a:lnTo>
                  <a:lnTo>
                    <a:pt x="1346085" y="582510"/>
                  </a:lnTo>
                  <a:lnTo>
                    <a:pt x="1353896" y="574751"/>
                  </a:lnTo>
                  <a:lnTo>
                    <a:pt x="1353896" y="555599"/>
                  </a:lnTo>
                  <a:lnTo>
                    <a:pt x="1346085" y="547839"/>
                  </a:lnTo>
                  <a:close/>
                </a:path>
                <a:path w="6177280" h="1778635" extrusionOk="0">
                  <a:moveTo>
                    <a:pt x="131648" y="542061"/>
                  </a:moveTo>
                  <a:lnTo>
                    <a:pt x="112394" y="542061"/>
                  </a:lnTo>
                  <a:lnTo>
                    <a:pt x="104597" y="549821"/>
                  </a:lnTo>
                  <a:lnTo>
                    <a:pt x="104597" y="568972"/>
                  </a:lnTo>
                  <a:lnTo>
                    <a:pt x="112394" y="576732"/>
                  </a:lnTo>
                  <a:lnTo>
                    <a:pt x="131648" y="576732"/>
                  </a:lnTo>
                  <a:lnTo>
                    <a:pt x="139458" y="568972"/>
                  </a:lnTo>
                  <a:lnTo>
                    <a:pt x="139458" y="549821"/>
                  </a:lnTo>
                  <a:lnTo>
                    <a:pt x="131648" y="542061"/>
                  </a:lnTo>
                  <a:close/>
                </a:path>
                <a:path w="6177280" h="1778635" extrusionOk="0">
                  <a:moveTo>
                    <a:pt x="2508224" y="536282"/>
                  </a:moveTo>
                  <a:lnTo>
                    <a:pt x="2488971" y="536282"/>
                  </a:lnTo>
                  <a:lnTo>
                    <a:pt x="2481173" y="544042"/>
                  </a:lnTo>
                  <a:lnTo>
                    <a:pt x="2481173" y="563194"/>
                  </a:lnTo>
                  <a:lnTo>
                    <a:pt x="2488971" y="570953"/>
                  </a:lnTo>
                  <a:lnTo>
                    <a:pt x="2508224" y="570953"/>
                  </a:lnTo>
                  <a:lnTo>
                    <a:pt x="2516035" y="563194"/>
                  </a:lnTo>
                  <a:lnTo>
                    <a:pt x="2516035" y="544042"/>
                  </a:lnTo>
                  <a:lnTo>
                    <a:pt x="2508224" y="536282"/>
                  </a:lnTo>
                  <a:close/>
                </a:path>
                <a:path w="6177280" h="1778635" extrusionOk="0">
                  <a:moveTo>
                    <a:pt x="247865" y="536282"/>
                  </a:moveTo>
                  <a:lnTo>
                    <a:pt x="228612" y="536282"/>
                  </a:lnTo>
                  <a:lnTo>
                    <a:pt x="220802" y="544042"/>
                  </a:lnTo>
                  <a:lnTo>
                    <a:pt x="220802" y="563194"/>
                  </a:lnTo>
                  <a:lnTo>
                    <a:pt x="228612" y="570953"/>
                  </a:lnTo>
                  <a:lnTo>
                    <a:pt x="247865" y="570953"/>
                  </a:lnTo>
                  <a:lnTo>
                    <a:pt x="255676" y="563194"/>
                  </a:lnTo>
                  <a:lnTo>
                    <a:pt x="255676" y="544042"/>
                  </a:lnTo>
                  <a:lnTo>
                    <a:pt x="247865" y="536282"/>
                  </a:lnTo>
                  <a:close/>
                </a:path>
                <a:path w="6177280" h="1778635" extrusionOk="0">
                  <a:moveTo>
                    <a:pt x="1688922" y="530504"/>
                  </a:moveTo>
                  <a:lnTo>
                    <a:pt x="1669668" y="530504"/>
                  </a:lnTo>
                  <a:lnTo>
                    <a:pt x="1661858" y="538264"/>
                  </a:lnTo>
                  <a:lnTo>
                    <a:pt x="1661858" y="557415"/>
                  </a:lnTo>
                  <a:lnTo>
                    <a:pt x="1669668" y="565175"/>
                  </a:lnTo>
                  <a:lnTo>
                    <a:pt x="1688922" y="565175"/>
                  </a:lnTo>
                  <a:lnTo>
                    <a:pt x="1696720" y="557415"/>
                  </a:lnTo>
                  <a:lnTo>
                    <a:pt x="1696720" y="538264"/>
                  </a:lnTo>
                  <a:lnTo>
                    <a:pt x="1688922" y="530504"/>
                  </a:lnTo>
                  <a:close/>
                </a:path>
                <a:path w="6177280" h="1778635" extrusionOk="0">
                  <a:moveTo>
                    <a:pt x="3618064" y="524738"/>
                  </a:moveTo>
                  <a:lnTo>
                    <a:pt x="3598811" y="524738"/>
                  </a:lnTo>
                  <a:lnTo>
                    <a:pt x="3591013" y="532498"/>
                  </a:lnTo>
                  <a:lnTo>
                    <a:pt x="3591013" y="551637"/>
                  </a:lnTo>
                  <a:lnTo>
                    <a:pt x="3598811" y="559396"/>
                  </a:lnTo>
                  <a:lnTo>
                    <a:pt x="3618064" y="559396"/>
                  </a:lnTo>
                  <a:lnTo>
                    <a:pt x="3625875" y="551637"/>
                  </a:lnTo>
                  <a:lnTo>
                    <a:pt x="3625875" y="532498"/>
                  </a:lnTo>
                  <a:lnTo>
                    <a:pt x="3618064" y="524738"/>
                  </a:lnTo>
                  <a:close/>
                </a:path>
                <a:path w="6177280" h="1778635" extrusionOk="0">
                  <a:moveTo>
                    <a:pt x="2682544" y="524738"/>
                  </a:moveTo>
                  <a:lnTo>
                    <a:pt x="2663291" y="524738"/>
                  </a:lnTo>
                  <a:lnTo>
                    <a:pt x="2655493" y="532498"/>
                  </a:lnTo>
                  <a:lnTo>
                    <a:pt x="2655493" y="551637"/>
                  </a:lnTo>
                  <a:lnTo>
                    <a:pt x="2663291" y="559396"/>
                  </a:lnTo>
                  <a:lnTo>
                    <a:pt x="2682544" y="559396"/>
                  </a:lnTo>
                  <a:lnTo>
                    <a:pt x="2690355" y="551637"/>
                  </a:lnTo>
                  <a:lnTo>
                    <a:pt x="2690355" y="532498"/>
                  </a:lnTo>
                  <a:lnTo>
                    <a:pt x="2682544" y="524738"/>
                  </a:lnTo>
                  <a:close/>
                </a:path>
                <a:path w="6177280" h="1778635" extrusionOk="0">
                  <a:moveTo>
                    <a:pt x="712724" y="524738"/>
                  </a:moveTo>
                  <a:lnTo>
                    <a:pt x="693470" y="524738"/>
                  </a:lnTo>
                  <a:lnTo>
                    <a:pt x="685660" y="532498"/>
                  </a:lnTo>
                  <a:lnTo>
                    <a:pt x="685660" y="551637"/>
                  </a:lnTo>
                  <a:lnTo>
                    <a:pt x="693470" y="559396"/>
                  </a:lnTo>
                  <a:lnTo>
                    <a:pt x="712724" y="559396"/>
                  </a:lnTo>
                  <a:lnTo>
                    <a:pt x="720521" y="551637"/>
                  </a:lnTo>
                  <a:lnTo>
                    <a:pt x="720521" y="532498"/>
                  </a:lnTo>
                  <a:lnTo>
                    <a:pt x="712724" y="524738"/>
                  </a:lnTo>
                  <a:close/>
                </a:path>
                <a:path w="6177280" h="1778635" extrusionOk="0">
                  <a:moveTo>
                    <a:pt x="3042818" y="518960"/>
                  </a:moveTo>
                  <a:lnTo>
                    <a:pt x="3023552" y="518960"/>
                  </a:lnTo>
                  <a:lnTo>
                    <a:pt x="3015754" y="526719"/>
                  </a:lnTo>
                  <a:lnTo>
                    <a:pt x="3015754" y="545858"/>
                  </a:lnTo>
                  <a:lnTo>
                    <a:pt x="3023552" y="553618"/>
                  </a:lnTo>
                  <a:lnTo>
                    <a:pt x="3042818" y="553618"/>
                  </a:lnTo>
                  <a:lnTo>
                    <a:pt x="3050616" y="545858"/>
                  </a:lnTo>
                  <a:lnTo>
                    <a:pt x="3050616" y="526719"/>
                  </a:lnTo>
                  <a:lnTo>
                    <a:pt x="3042818" y="518960"/>
                  </a:lnTo>
                  <a:close/>
                </a:path>
                <a:path w="6177280" h="1778635" extrusionOk="0">
                  <a:moveTo>
                    <a:pt x="2914980" y="518960"/>
                  </a:moveTo>
                  <a:lnTo>
                    <a:pt x="2895727" y="518960"/>
                  </a:lnTo>
                  <a:lnTo>
                    <a:pt x="2887916" y="526719"/>
                  </a:lnTo>
                  <a:lnTo>
                    <a:pt x="2887916" y="545858"/>
                  </a:lnTo>
                  <a:lnTo>
                    <a:pt x="2895727" y="553618"/>
                  </a:lnTo>
                  <a:lnTo>
                    <a:pt x="2914980" y="553618"/>
                  </a:lnTo>
                  <a:lnTo>
                    <a:pt x="2922778" y="545858"/>
                  </a:lnTo>
                  <a:lnTo>
                    <a:pt x="2922778" y="526719"/>
                  </a:lnTo>
                  <a:lnTo>
                    <a:pt x="2914980" y="518960"/>
                  </a:lnTo>
                  <a:close/>
                </a:path>
                <a:path w="6177280" h="1778635" extrusionOk="0">
                  <a:moveTo>
                    <a:pt x="814108" y="518960"/>
                  </a:moveTo>
                  <a:lnTo>
                    <a:pt x="801268" y="518960"/>
                  </a:lnTo>
                  <a:lnTo>
                    <a:pt x="796061" y="524128"/>
                  </a:lnTo>
                  <a:lnTo>
                    <a:pt x="796061" y="536892"/>
                  </a:lnTo>
                  <a:lnTo>
                    <a:pt x="801268" y="542061"/>
                  </a:lnTo>
                  <a:lnTo>
                    <a:pt x="814108" y="542061"/>
                  </a:lnTo>
                  <a:lnTo>
                    <a:pt x="819302" y="536892"/>
                  </a:lnTo>
                  <a:lnTo>
                    <a:pt x="819302" y="524128"/>
                  </a:lnTo>
                  <a:lnTo>
                    <a:pt x="814108" y="518960"/>
                  </a:lnTo>
                  <a:close/>
                </a:path>
                <a:path w="6177280" h="1778635" extrusionOk="0">
                  <a:moveTo>
                    <a:pt x="602322" y="518960"/>
                  </a:moveTo>
                  <a:lnTo>
                    <a:pt x="583069" y="518960"/>
                  </a:lnTo>
                  <a:lnTo>
                    <a:pt x="575259" y="526719"/>
                  </a:lnTo>
                  <a:lnTo>
                    <a:pt x="575259" y="545858"/>
                  </a:lnTo>
                  <a:lnTo>
                    <a:pt x="583069" y="553618"/>
                  </a:lnTo>
                  <a:lnTo>
                    <a:pt x="602322" y="553618"/>
                  </a:lnTo>
                  <a:lnTo>
                    <a:pt x="610120" y="545858"/>
                  </a:lnTo>
                  <a:lnTo>
                    <a:pt x="610120" y="526719"/>
                  </a:lnTo>
                  <a:lnTo>
                    <a:pt x="602322" y="518960"/>
                  </a:lnTo>
                  <a:close/>
                </a:path>
                <a:path w="6177280" h="1778635" extrusionOk="0">
                  <a:moveTo>
                    <a:pt x="5826137" y="513181"/>
                  </a:moveTo>
                  <a:lnTo>
                    <a:pt x="5806884" y="513181"/>
                  </a:lnTo>
                  <a:lnTo>
                    <a:pt x="5799074" y="520941"/>
                  </a:lnTo>
                  <a:lnTo>
                    <a:pt x="5799074" y="540080"/>
                  </a:lnTo>
                  <a:lnTo>
                    <a:pt x="5806884" y="547839"/>
                  </a:lnTo>
                  <a:lnTo>
                    <a:pt x="5826137" y="547839"/>
                  </a:lnTo>
                  <a:lnTo>
                    <a:pt x="5833948" y="540080"/>
                  </a:lnTo>
                  <a:lnTo>
                    <a:pt x="5833948" y="520941"/>
                  </a:lnTo>
                  <a:lnTo>
                    <a:pt x="5826137" y="513181"/>
                  </a:lnTo>
                  <a:close/>
                </a:path>
                <a:path w="6177280" h="1778635" extrusionOk="0">
                  <a:moveTo>
                    <a:pt x="5547220" y="513181"/>
                  </a:moveTo>
                  <a:lnTo>
                    <a:pt x="5527967" y="513181"/>
                  </a:lnTo>
                  <a:lnTo>
                    <a:pt x="5520169" y="520941"/>
                  </a:lnTo>
                  <a:lnTo>
                    <a:pt x="5520169" y="540080"/>
                  </a:lnTo>
                  <a:lnTo>
                    <a:pt x="5527967" y="547839"/>
                  </a:lnTo>
                  <a:lnTo>
                    <a:pt x="5547220" y="547839"/>
                  </a:lnTo>
                  <a:lnTo>
                    <a:pt x="5555030" y="540080"/>
                  </a:lnTo>
                  <a:lnTo>
                    <a:pt x="5555030" y="520941"/>
                  </a:lnTo>
                  <a:lnTo>
                    <a:pt x="5547220" y="513181"/>
                  </a:lnTo>
                  <a:close/>
                </a:path>
                <a:path w="6177280" h="1778635" extrusionOk="0">
                  <a:moveTo>
                    <a:pt x="3891178" y="513181"/>
                  </a:moveTo>
                  <a:lnTo>
                    <a:pt x="3871925" y="513181"/>
                  </a:lnTo>
                  <a:lnTo>
                    <a:pt x="3864114" y="520941"/>
                  </a:lnTo>
                  <a:lnTo>
                    <a:pt x="3864114" y="540080"/>
                  </a:lnTo>
                  <a:lnTo>
                    <a:pt x="3871925" y="547839"/>
                  </a:lnTo>
                  <a:lnTo>
                    <a:pt x="3891178" y="547839"/>
                  </a:lnTo>
                  <a:lnTo>
                    <a:pt x="3898976" y="540080"/>
                  </a:lnTo>
                  <a:lnTo>
                    <a:pt x="3898976" y="520941"/>
                  </a:lnTo>
                  <a:lnTo>
                    <a:pt x="3891178" y="513181"/>
                  </a:lnTo>
                  <a:close/>
                </a:path>
                <a:path w="6177280" h="1778635" extrusionOk="0">
                  <a:moveTo>
                    <a:pt x="2159584" y="513181"/>
                  </a:moveTo>
                  <a:lnTo>
                    <a:pt x="2140330" y="513181"/>
                  </a:lnTo>
                  <a:lnTo>
                    <a:pt x="2132520" y="520941"/>
                  </a:lnTo>
                  <a:lnTo>
                    <a:pt x="2132520" y="540080"/>
                  </a:lnTo>
                  <a:lnTo>
                    <a:pt x="2140330" y="547839"/>
                  </a:lnTo>
                  <a:lnTo>
                    <a:pt x="2159584" y="547839"/>
                  </a:lnTo>
                  <a:lnTo>
                    <a:pt x="2167394" y="540080"/>
                  </a:lnTo>
                  <a:lnTo>
                    <a:pt x="2167394" y="520941"/>
                  </a:lnTo>
                  <a:lnTo>
                    <a:pt x="2159584" y="513181"/>
                  </a:lnTo>
                  <a:close/>
                </a:path>
                <a:path w="6177280" h="1778635" extrusionOk="0">
                  <a:moveTo>
                    <a:pt x="1218247" y="513181"/>
                  </a:moveTo>
                  <a:lnTo>
                    <a:pt x="1198994" y="513181"/>
                  </a:lnTo>
                  <a:lnTo>
                    <a:pt x="1191196" y="520941"/>
                  </a:lnTo>
                  <a:lnTo>
                    <a:pt x="1191196" y="540080"/>
                  </a:lnTo>
                  <a:lnTo>
                    <a:pt x="1198994" y="547839"/>
                  </a:lnTo>
                  <a:lnTo>
                    <a:pt x="1218247" y="547839"/>
                  </a:lnTo>
                  <a:lnTo>
                    <a:pt x="1226058" y="540080"/>
                  </a:lnTo>
                  <a:lnTo>
                    <a:pt x="1226058" y="520941"/>
                  </a:lnTo>
                  <a:lnTo>
                    <a:pt x="1218247" y="513181"/>
                  </a:lnTo>
                  <a:close/>
                </a:path>
                <a:path w="6177280" h="1778635" extrusionOk="0">
                  <a:moveTo>
                    <a:pt x="2339721" y="507403"/>
                  </a:moveTo>
                  <a:lnTo>
                    <a:pt x="2320467" y="507403"/>
                  </a:lnTo>
                  <a:lnTo>
                    <a:pt x="2312657" y="515162"/>
                  </a:lnTo>
                  <a:lnTo>
                    <a:pt x="2312657" y="534301"/>
                  </a:lnTo>
                  <a:lnTo>
                    <a:pt x="2320467" y="542061"/>
                  </a:lnTo>
                  <a:lnTo>
                    <a:pt x="2339721" y="542061"/>
                  </a:lnTo>
                  <a:lnTo>
                    <a:pt x="2347518" y="534301"/>
                  </a:lnTo>
                  <a:lnTo>
                    <a:pt x="2347518" y="515162"/>
                  </a:lnTo>
                  <a:lnTo>
                    <a:pt x="2339721" y="507403"/>
                  </a:lnTo>
                  <a:close/>
                </a:path>
                <a:path w="6177280" h="1778635" extrusionOk="0">
                  <a:moveTo>
                    <a:pt x="5355475" y="501624"/>
                  </a:moveTo>
                  <a:lnTo>
                    <a:pt x="5336209" y="501624"/>
                  </a:lnTo>
                  <a:lnTo>
                    <a:pt x="5328411" y="509384"/>
                  </a:lnTo>
                  <a:lnTo>
                    <a:pt x="5328411" y="528523"/>
                  </a:lnTo>
                  <a:lnTo>
                    <a:pt x="5336209" y="536282"/>
                  </a:lnTo>
                  <a:lnTo>
                    <a:pt x="5355475" y="536282"/>
                  </a:lnTo>
                  <a:lnTo>
                    <a:pt x="5363273" y="528523"/>
                  </a:lnTo>
                  <a:lnTo>
                    <a:pt x="5363273" y="509384"/>
                  </a:lnTo>
                  <a:lnTo>
                    <a:pt x="5355475" y="501624"/>
                  </a:lnTo>
                  <a:close/>
                </a:path>
                <a:path w="6177280" h="1778635" extrusionOk="0">
                  <a:moveTo>
                    <a:pt x="4681423" y="501624"/>
                  </a:moveTo>
                  <a:lnTo>
                    <a:pt x="4662170" y="501624"/>
                  </a:lnTo>
                  <a:lnTo>
                    <a:pt x="4654372" y="509384"/>
                  </a:lnTo>
                  <a:lnTo>
                    <a:pt x="4654372" y="528523"/>
                  </a:lnTo>
                  <a:lnTo>
                    <a:pt x="4662170" y="536282"/>
                  </a:lnTo>
                  <a:lnTo>
                    <a:pt x="4681423" y="536282"/>
                  </a:lnTo>
                  <a:lnTo>
                    <a:pt x="4689233" y="528523"/>
                  </a:lnTo>
                  <a:lnTo>
                    <a:pt x="4689233" y="509384"/>
                  </a:lnTo>
                  <a:lnTo>
                    <a:pt x="4681423" y="501624"/>
                  </a:lnTo>
                  <a:close/>
                </a:path>
                <a:path w="6177280" h="1778635" extrusionOk="0">
                  <a:moveTo>
                    <a:pt x="1473923" y="501624"/>
                  </a:moveTo>
                  <a:lnTo>
                    <a:pt x="1454670" y="501624"/>
                  </a:lnTo>
                  <a:lnTo>
                    <a:pt x="1446860" y="509384"/>
                  </a:lnTo>
                  <a:lnTo>
                    <a:pt x="1446860" y="528523"/>
                  </a:lnTo>
                  <a:lnTo>
                    <a:pt x="1454670" y="536282"/>
                  </a:lnTo>
                  <a:lnTo>
                    <a:pt x="1473923" y="536282"/>
                  </a:lnTo>
                  <a:lnTo>
                    <a:pt x="1481734" y="528523"/>
                  </a:lnTo>
                  <a:lnTo>
                    <a:pt x="1481734" y="509384"/>
                  </a:lnTo>
                  <a:lnTo>
                    <a:pt x="1473923" y="501624"/>
                  </a:lnTo>
                  <a:close/>
                </a:path>
                <a:path w="6177280" h="1778635" extrusionOk="0">
                  <a:moveTo>
                    <a:pt x="6134100" y="495846"/>
                  </a:moveTo>
                  <a:lnTo>
                    <a:pt x="6114846" y="495846"/>
                  </a:lnTo>
                  <a:lnTo>
                    <a:pt x="6107049" y="503605"/>
                  </a:lnTo>
                  <a:lnTo>
                    <a:pt x="6107049" y="522744"/>
                  </a:lnTo>
                  <a:lnTo>
                    <a:pt x="6114846" y="530504"/>
                  </a:lnTo>
                  <a:lnTo>
                    <a:pt x="6134100" y="530504"/>
                  </a:lnTo>
                  <a:lnTo>
                    <a:pt x="6141910" y="522744"/>
                  </a:lnTo>
                  <a:lnTo>
                    <a:pt x="6141910" y="503605"/>
                  </a:lnTo>
                  <a:lnTo>
                    <a:pt x="6134100" y="495846"/>
                  </a:lnTo>
                  <a:close/>
                </a:path>
                <a:path w="6177280" h="1778635" extrusionOk="0">
                  <a:moveTo>
                    <a:pt x="5709920" y="490067"/>
                  </a:moveTo>
                  <a:lnTo>
                    <a:pt x="5690666" y="490067"/>
                  </a:lnTo>
                  <a:lnTo>
                    <a:pt x="5682869" y="497827"/>
                  </a:lnTo>
                  <a:lnTo>
                    <a:pt x="5682869" y="516966"/>
                  </a:lnTo>
                  <a:lnTo>
                    <a:pt x="5690666" y="524738"/>
                  </a:lnTo>
                  <a:lnTo>
                    <a:pt x="5709920" y="524738"/>
                  </a:lnTo>
                  <a:lnTo>
                    <a:pt x="5717730" y="516966"/>
                  </a:lnTo>
                  <a:lnTo>
                    <a:pt x="5717730" y="497827"/>
                  </a:lnTo>
                  <a:lnTo>
                    <a:pt x="5709920" y="490067"/>
                  </a:lnTo>
                  <a:close/>
                </a:path>
                <a:path w="6177280" h="1778635" extrusionOk="0">
                  <a:moveTo>
                    <a:pt x="3147402" y="490067"/>
                  </a:moveTo>
                  <a:lnTo>
                    <a:pt x="3128149" y="490067"/>
                  </a:lnTo>
                  <a:lnTo>
                    <a:pt x="3120339" y="497827"/>
                  </a:lnTo>
                  <a:lnTo>
                    <a:pt x="3120339" y="516966"/>
                  </a:lnTo>
                  <a:lnTo>
                    <a:pt x="3128149" y="524738"/>
                  </a:lnTo>
                  <a:lnTo>
                    <a:pt x="3147402" y="524738"/>
                  </a:lnTo>
                  <a:lnTo>
                    <a:pt x="3155213" y="516966"/>
                  </a:lnTo>
                  <a:lnTo>
                    <a:pt x="3155213" y="497827"/>
                  </a:lnTo>
                  <a:lnTo>
                    <a:pt x="3147402" y="490067"/>
                  </a:lnTo>
                  <a:close/>
                </a:path>
                <a:path w="6177280" h="1778635" extrusionOk="0">
                  <a:moveTo>
                    <a:pt x="1927161" y="490067"/>
                  </a:moveTo>
                  <a:lnTo>
                    <a:pt x="1907908" y="490067"/>
                  </a:lnTo>
                  <a:lnTo>
                    <a:pt x="1900097" y="497827"/>
                  </a:lnTo>
                  <a:lnTo>
                    <a:pt x="1900097" y="516966"/>
                  </a:lnTo>
                  <a:lnTo>
                    <a:pt x="1907908" y="524738"/>
                  </a:lnTo>
                  <a:lnTo>
                    <a:pt x="1927161" y="524738"/>
                  </a:lnTo>
                  <a:lnTo>
                    <a:pt x="1934959" y="516966"/>
                  </a:lnTo>
                  <a:lnTo>
                    <a:pt x="1934959" y="497827"/>
                  </a:lnTo>
                  <a:lnTo>
                    <a:pt x="1927161" y="490067"/>
                  </a:lnTo>
                  <a:close/>
                </a:path>
                <a:path w="6177280" h="1778635" extrusionOk="0">
                  <a:moveTo>
                    <a:pt x="4884801" y="484289"/>
                  </a:moveTo>
                  <a:lnTo>
                    <a:pt x="4865547" y="484289"/>
                  </a:lnTo>
                  <a:lnTo>
                    <a:pt x="4857750" y="492048"/>
                  </a:lnTo>
                  <a:lnTo>
                    <a:pt x="4857750" y="511200"/>
                  </a:lnTo>
                  <a:lnTo>
                    <a:pt x="4865547" y="518960"/>
                  </a:lnTo>
                  <a:lnTo>
                    <a:pt x="4884801" y="518960"/>
                  </a:lnTo>
                  <a:lnTo>
                    <a:pt x="4892611" y="511200"/>
                  </a:lnTo>
                  <a:lnTo>
                    <a:pt x="4892611" y="492048"/>
                  </a:lnTo>
                  <a:lnTo>
                    <a:pt x="4884801" y="484289"/>
                  </a:lnTo>
                  <a:close/>
                </a:path>
                <a:path w="6177280" h="1778635" extrusionOk="0">
                  <a:moveTo>
                    <a:pt x="4774399" y="484289"/>
                  </a:moveTo>
                  <a:lnTo>
                    <a:pt x="4755146" y="484289"/>
                  </a:lnTo>
                  <a:lnTo>
                    <a:pt x="4747336" y="492048"/>
                  </a:lnTo>
                  <a:lnTo>
                    <a:pt x="4747336" y="511200"/>
                  </a:lnTo>
                  <a:lnTo>
                    <a:pt x="4755146" y="518960"/>
                  </a:lnTo>
                  <a:lnTo>
                    <a:pt x="4774399" y="518960"/>
                  </a:lnTo>
                  <a:lnTo>
                    <a:pt x="4782210" y="511200"/>
                  </a:lnTo>
                  <a:lnTo>
                    <a:pt x="4782210" y="492048"/>
                  </a:lnTo>
                  <a:lnTo>
                    <a:pt x="4774399" y="484289"/>
                  </a:lnTo>
                  <a:close/>
                </a:path>
                <a:path w="6177280" h="1778635" extrusionOk="0">
                  <a:moveTo>
                    <a:pt x="5250878" y="478510"/>
                  </a:moveTo>
                  <a:lnTo>
                    <a:pt x="5231625" y="478510"/>
                  </a:lnTo>
                  <a:lnTo>
                    <a:pt x="5223814" y="486270"/>
                  </a:lnTo>
                  <a:lnTo>
                    <a:pt x="5223814" y="505421"/>
                  </a:lnTo>
                  <a:lnTo>
                    <a:pt x="5231625" y="513181"/>
                  </a:lnTo>
                  <a:lnTo>
                    <a:pt x="5250878" y="513181"/>
                  </a:lnTo>
                  <a:lnTo>
                    <a:pt x="5258676" y="505421"/>
                  </a:lnTo>
                  <a:lnTo>
                    <a:pt x="5258676" y="486270"/>
                  </a:lnTo>
                  <a:lnTo>
                    <a:pt x="5250878" y="478510"/>
                  </a:lnTo>
                  <a:close/>
                </a:path>
                <a:path w="6177280" h="1778635" extrusionOk="0">
                  <a:moveTo>
                    <a:pt x="3501859" y="478510"/>
                  </a:moveTo>
                  <a:lnTo>
                    <a:pt x="3482606" y="478510"/>
                  </a:lnTo>
                  <a:lnTo>
                    <a:pt x="3474796" y="486270"/>
                  </a:lnTo>
                  <a:lnTo>
                    <a:pt x="3474796" y="505421"/>
                  </a:lnTo>
                  <a:lnTo>
                    <a:pt x="3482606" y="513181"/>
                  </a:lnTo>
                  <a:lnTo>
                    <a:pt x="3501859" y="513181"/>
                  </a:lnTo>
                  <a:lnTo>
                    <a:pt x="3509657" y="505421"/>
                  </a:lnTo>
                  <a:lnTo>
                    <a:pt x="3509657" y="486270"/>
                  </a:lnTo>
                  <a:lnTo>
                    <a:pt x="3501859" y="478510"/>
                  </a:lnTo>
                  <a:close/>
                </a:path>
                <a:path w="6177280" h="1778635" extrusionOk="0">
                  <a:moveTo>
                    <a:pt x="945146" y="478510"/>
                  </a:moveTo>
                  <a:lnTo>
                    <a:pt x="925893" y="478510"/>
                  </a:lnTo>
                  <a:lnTo>
                    <a:pt x="918095" y="486270"/>
                  </a:lnTo>
                  <a:lnTo>
                    <a:pt x="918095" y="505421"/>
                  </a:lnTo>
                  <a:lnTo>
                    <a:pt x="925893" y="513181"/>
                  </a:lnTo>
                  <a:lnTo>
                    <a:pt x="945146" y="513181"/>
                  </a:lnTo>
                  <a:lnTo>
                    <a:pt x="952957" y="505421"/>
                  </a:lnTo>
                  <a:lnTo>
                    <a:pt x="952957" y="486270"/>
                  </a:lnTo>
                  <a:lnTo>
                    <a:pt x="945146" y="478510"/>
                  </a:lnTo>
                  <a:close/>
                </a:path>
                <a:path w="6177280" h="1778635" extrusionOk="0">
                  <a:moveTo>
                    <a:pt x="445427" y="478510"/>
                  </a:moveTo>
                  <a:lnTo>
                    <a:pt x="426173" y="478510"/>
                  </a:lnTo>
                  <a:lnTo>
                    <a:pt x="418376" y="486270"/>
                  </a:lnTo>
                  <a:lnTo>
                    <a:pt x="418376" y="505421"/>
                  </a:lnTo>
                  <a:lnTo>
                    <a:pt x="426173" y="513181"/>
                  </a:lnTo>
                  <a:lnTo>
                    <a:pt x="445427" y="513181"/>
                  </a:lnTo>
                  <a:lnTo>
                    <a:pt x="453237" y="505421"/>
                  </a:lnTo>
                  <a:lnTo>
                    <a:pt x="453237" y="486270"/>
                  </a:lnTo>
                  <a:lnTo>
                    <a:pt x="445427" y="478510"/>
                  </a:lnTo>
                  <a:close/>
                </a:path>
                <a:path w="6177280" h="1778635" extrusionOk="0">
                  <a:moveTo>
                    <a:pt x="4489678" y="466953"/>
                  </a:moveTo>
                  <a:lnTo>
                    <a:pt x="4470425" y="466953"/>
                  </a:lnTo>
                  <a:lnTo>
                    <a:pt x="4462614" y="474713"/>
                  </a:lnTo>
                  <a:lnTo>
                    <a:pt x="4462614" y="493864"/>
                  </a:lnTo>
                  <a:lnTo>
                    <a:pt x="4470425" y="501624"/>
                  </a:lnTo>
                  <a:lnTo>
                    <a:pt x="4489678" y="501624"/>
                  </a:lnTo>
                  <a:lnTo>
                    <a:pt x="4497476" y="493864"/>
                  </a:lnTo>
                  <a:lnTo>
                    <a:pt x="4497476" y="474713"/>
                  </a:lnTo>
                  <a:lnTo>
                    <a:pt x="4489678" y="466953"/>
                  </a:lnTo>
                  <a:close/>
                </a:path>
                <a:path w="6177280" h="1778635" extrusionOk="0">
                  <a:moveTo>
                    <a:pt x="4245622" y="466953"/>
                  </a:moveTo>
                  <a:lnTo>
                    <a:pt x="4226369" y="466953"/>
                  </a:lnTo>
                  <a:lnTo>
                    <a:pt x="4218571" y="474713"/>
                  </a:lnTo>
                  <a:lnTo>
                    <a:pt x="4218571" y="493864"/>
                  </a:lnTo>
                  <a:lnTo>
                    <a:pt x="4226369" y="501624"/>
                  </a:lnTo>
                  <a:lnTo>
                    <a:pt x="4245622" y="501624"/>
                  </a:lnTo>
                  <a:lnTo>
                    <a:pt x="4253433" y="493864"/>
                  </a:lnTo>
                  <a:lnTo>
                    <a:pt x="4253433" y="474713"/>
                  </a:lnTo>
                  <a:lnTo>
                    <a:pt x="4245622" y="466953"/>
                  </a:lnTo>
                  <a:close/>
                </a:path>
                <a:path w="6177280" h="1778635" extrusionOk="0">
                  <a:moveTo>
                    <a:pt x="5001018" y="461175"/>
                  </a:moveTo>
                  <a:lnTo>
                    <a:pt x="4981765" y="461175"/>
                  </a:lnTo>
                  <a:lnTo>
                    <a:pt x="4973955" y="468934"/>
                  </a:lnTo>
                  <a:lnTo>
                    <a:pt x="4973955" y="488086"/>
                  </a:lnTo>
                  <a:lnTo>
                    <a:pt x="4981765" y="495846"/>
                  </a:lnTo>
                  <a:lnTo>
                    <a:pt x="5001018" y="495846"/>
                  </a:lnTo>
                  <a:lnTo>
                    <a:pt x="5008816" y="488086"/>
                  </a:lnTo>
                  <a:lnTo>
                    <a:pt x="5008816" y="468934"/>
                  </a:lnTo>
                  <a:lnTo>
                    <a:pt x="5001018" y="461175"/>
                  </a:lnTo>
                  <a:close/>
                </a:path>
                <a:path w="6177280" h="1778635" extrusionOk="0">
                  <a:moveTo>
                    <a:pt x="4111980" y="461175"/>
                  </a:moveTo>
                  <a:lnTo>
                    <a:pt x="4092727" y="461175"/>
                  </a:lnTo>
                  <a:lnTo>
                    <a:pt x="4084916" y="468934"/>
                  </a:lnTo>
                  <a:lnTo>
                    <a:pt x="4084916" y="488086"/>
                  </a:lnTo>
                  <a:lnTo>
                    <a:pt x="4092727" y="495846"/>
                  </a:lnTo>
                  <a:lnTo>
                    <a:pt x="4111980" y="495846"/>
                  </a:lnTo>
                  <a:lnTo>
                    <a:pt x="4119791" y="488086"/>
                  </a:lnTo>
                  <a:lnTo>
                    <a:pt x="4119791" y="468934"/>
                  </a:lnTo>
                  <a:lnTo>
                    <a:pt x="4111980" y="461175"/>
                  </a:lnTo>
                  <a:close/>
                </a:path>
                <a:path w="6177280" h="1778635" extrusionOk="0">
                  <a:moveTo>
                    <a:pt x="3705237" y="461175"/>
                  </a:moveTo>
                  <a:lnTo>
                    <a:pt x="3685971" y="461175"/>
                  </a:lnTo>
                  <a:lnTo>
                    <a:pt x="3678174" y="468934"/>
                  </a:lnTo>
                  <a:lnTo>
                    <a:pt x="3678174" y="488086"/>
                  </a:lnTo>
                  <a:lnTo>
                    <a:pt x="3685971" y="495846"/>
                  </a:lnTo>
                  <a:lnTo>
                    <a:pt x="3705237" y="495846"/>
                  </a:lnTo>
                  <a:lnTo>
                    <a:pt x="3713035" y="488086"/>
                  </a:lnTo>
                  <a:lnTo>
                    <a:pt x="3713035" y="468934"/>
                  </a:lnTo>
                  <a:lnTo>
                    <a:pt x="3705237" y="461175"/>
                  </a:lnTo>
                  <a:close/>
                </a:path>
                <a:path w="6177280" h="1778635" extrusionOk="0">
                  <a:moveTo>
                    <a:pt x="3263620" y="461175"/>
                  </a:moveTo>
                  <a:lnTo>
                    <a:pt x="3244367" y="461175"/>
                  </a:lnTo>
                  <a:lnTo>
                    <a:pt x="3236556" y="468934"/>
                  </a:lnTo>
                  <a:lnTo>
                    <a:pt x="3236556" y="488086"/>
                  </a:lnTo>
                  <a:lnTo>
                    <a:pt x="3244367" y="495846"/>
                  </a:lnTo>
                  <a:lnTo>
                    <a:pt x="3263620" y="495846"/>
                  </a:lnTo>
                  <a:lnTo>
                    <a:pt x="3271418" y="488086"/>
                  </a:lnTo>
                  <a:lnTo>
                    <a:pt x="3271418" y="468934"/>
                  </a:lnTo>
                  <a:lnTo>
                    <a:pt x="3263620" y="461175"/>
                  </a:lnTo>
                  <a:close/>
                </a:path>
                <a:path w="6177280" h="1778635" extrusionOk="0">
                  <a:moveTo>
                    <a:pt x="1067180" y="461175"/>
                  </a:moveTo>
                  <a:lnTo>
                    <a:pt x="1047915" y="461175"/>
                  </a:lnTo>
                  <a:lnTo>
                    <a:pt x="1040117" y="468934"/>
                  </a:lnTo>
                  <a:lnTo>
                    <a:pt x="1040117" y="488086"/>
                  </a:lnTo>
                  <a:lnTo>
                    <a:pt x="1047915" y="495846"/>
                  </a:lnTo>
                  <a:lnTo>
                    <a:pt x="1067180" y="495846"/>
                  </a:lnTo>
                  <a:lnTo>
                    <a:pt x="1074978" y="488086"/>
                  </a:lnTo>
                  <a:lnTo>
                    <a:pt x="1074978" y="468934"/>
                  </a:lnTo>
                  <a:lnTo>
                    <a:pt x="1067180" y="461175"/>
                  </a:lnTo>
                  <a:close/>
                </a:path>
                <a:path w="6177280" h="1778635" extrusionOk="0">
                  <a:moveTo>
                    <a:pt x="5134660" y="455396"/>
                  </a:moveTo>
                  <a:lnTo>
                    <a:pt x="5115407" y="455396"/>
                  </a:lnTo>
                  <a:lnTo>
                    <a:pt x="5107597" y="463156"/>
                  </a:lnTo>
                  <a:lnTo>
                    <a:pt x="5107597" y="482307"/>
                  </a:lnTo>
                  <a:lnTo>
                    <a:pt x="5115407" y="490067"/>
                  </a:lnTo>
                  <a:lnTo>
                    <a:pt x="5134660" y="490067"/>
                  </a:lnTo>
                  <a:lnTo>
                    <a:pt x="5142471" y="482307"/>
                  </a:lnTo>
                  <a:lnTo>
                    <a:pt x="5142471" y="463156"/>
                  </a:lnTo>
                  <a:lnTo>
                    <a:pt x="5134660" y="455396"/>
                  </a:lnTo>
                  <a:close/>
                </a:path>
                <a:path w="6177280" h="1778635" extrusionOk="0">
                  <a:moveTo>
                    <a:pt x="4367657" y="455396"/>
                  </a:moveTo>
                  <a:lnTo>
                    <a:pt x="4348391" y="455396"/>
                  </a:lnTo>
                  <a:lnTo>
                    <a:pt x="4340593" y="463156"/>
                  </a:lnTo>
                  <a:lnTo>
                    <a:pt x="4340593" y="482307"/>
                  </a:lnTo>
                  <a:lnTo>
                    <a:pt x="4348391" y="490067"/>
                  </a:lnTo>
                  <a:lnTo>
                    <a:pt x="4367657" y="490067"/>
                  </a:lnTo>
                  <a:lnTo>
                    <a:pt x="4375454" y="482307"/>
                  </a:lnTo>
                  <a:lnTo>
                    <a:pt x="4375454" y="463156"/>
                  </a:lnTo>
                  <a:lnTo>
                    <a:pt x="4367657" y="455396"/>
                  </a:lnTo>
                  <a:close/>
                </a:path>
                <a:path w="6177280" h="1778635" extrusionOk="0">
                  <a:moveTo>
                    <a:pt x="3989958" y="455396"/>
                  </a:moveTo>
                  <a:lnTo>
                    <a:pt x="3970705" y="455396"/>
                  </a:lnTo>
                  <a:lnTo>
                    <a:pt x="3962895" y="463156"/>
                  </a:lnTo>
                  <a:lnTo>
                    <a:pt x="3962895" y="482307"/>
                  </a:lnTo>
                  <a:lnTo>
                    <a:pt x="3970705" y="490067"/>
                  </a:lnTo>
                  <a:lnTo>
                    <a:pt x="3989958" y="490067"/>
                  </a:lnTo>
                  <a:lnTo>
                    <a:pt x="3997756" y="482307"/>
                  </a:lnTo>
                  <a:lnTo>
                    <a:pt x="3997756" y="463156"/>
                  </a:lnTo>
                  <a:lnTo>
                    <a:pt x="3989958" y="455396"/>
                  </a:lnTo>
                  <a:close/>
                </a:path>
                <a:path w="6177280" h="1778635" extrusionOk="0">
                  <a:moveTo>
                    <a:pt x="2229319" y="455396"/>
                  </a:moveTo>
                  <a:lnTo>
                    <a:pt x="2210054" y="455396"/>
                  </a:lnTo>
                  <a:lnTo>
                    <a:pt x="2202256" y="463156"/>
                  </a:lnTo>
                  <a:lnTo>
                    <a:pt x="2202256" y="482307"/>
                  </a:lnTo>
                  <a:lnTo>
                    <a:pt x="2210054" y="490067"/>
                  </a:lnTo>
                  <a:lnTo>
                    <a:pt x="2229319" y="490067"/>
                  </a:lnTo>
                  <a:lnTo>
                    <a:pt x="2237117" y="482307"/>
                  </a:lnTo>
                  <a:lnTo>
                    <a:pt x="2237117" y="463156"/>
                  </a:lnTo>
                  <a:lnTo>
                    <a:pt x="2229319" y="455396"/>
                  </a:lnTo>
                  <a:close/>
                </a:path>
                <a:path w="6177280" h="1778635" extrusionOk="0">
                  <a:moveTo>
                    <a:pt x="1787702" y="455396"/>
                  </a:moveTo>
                  <a:lnTo>
                    <a:pt x="1768449" y="455396"/>
                  </a:lnTo>
                  <a:lnTo>
                    <a:pt x="1760639" y="463156"/>
                  </a:lnTo>
                  <a:lnTo>
                    <a:pt x="1760639" y="482307"/>
                  </a:lnTo>
                  <a:lnTo>
                    <a:pt x="1768449" y="490067"/>
                  </a:lnTo>
                  <a:lnTo>
                    <a:pt x="1787702" y="490067"/>
                  </a:lnTo>
                  <a:lnTo>
                    <a:pt x="1795500" y="482307"/>
                  </a:lnTo>
                  <a:lnTo>
                    <a:pt x="1795500" y="463156"/>
                  </a:lnTo>
                  <a:lnTo>
                    <a:pt x="1787702" y="455396"/>
                  </a:lnTo>
                  <a:close/>
                </a:path>
                <a:path w="6177280" h="1778635" extrusionOk="0">
                  <a:moveTo>
                    <a:pt x="2804579" y="449618"/>
                  </a:moveTo>
                  <a:lnTo>
                    <a:pt x="2785313" y="449618"/>
                  </a:lnTo>
                  <a:lnTo>
                    <a:pt x="2777515" y="457377"/>
                  </a:lnTo>
                  <a:lnTo>
                    <a:pt x="2777515" y="476529"/>
                  </a:lnTo>
                  <a:lnTo>
                    <a:pt x="2785313" y="484289"/>
                  </a:lnTo>
                  <a:lnTo>
                    <a:pt x="2804579" y="484289"/>
                  </a:lnTo>
                  <a:lnTo>
                    <a:pt x="2812376" y="476529"/>
                  </a:lnTo>
                  <a:lnTo>
                    <a:pt x="2812376" y="457377"/>
                  </a:lnTo>
                  <a:lnTo>
                    <a:pt x="2804579" y="449618"/>
                  </a:lnTo>
                  <a:close/>
                </a:path>
                <a:path w="6177280" h="1778635" extrusionOk="0">
                  <a:moveTo>
                    <a:pt x="2049183" y="449618"/>
                  </a:moveTo>
                  <a:lnTo>
                    <a:pt x="2029929" y="449618"/>
                  </a:lnTo>
                  <a:lnTo>
                    <a:pt x="2022119" y="457377"/>
                  </a:lnTo>
                  <a:lnTo>
                    <a:pt x="2022119" y="476529"/>
                  </a:lnTo>
                  <a:lnTo>
                    <a:pt x="2029929" y="484289"/>
                  </a:lnTo>
                  <a:lnTo>
                    <a:pt x="2049183" y="484289"/>
                  </a:lnTo>
                  <a:lnTo>
                    <a:pt x="2056993" y="476529"/>
                  </a:lnTo>
                  <a:lnTo>
                    <a:pt x="2056993" y="457377"/>
                  </a:lnTo>
                  <a:lnTo>
                    <a:pt x="2049183" y="449618"/>
                  </a:lnTo>
                  <a:close/>
                </a:path>
                <a:path w="6177280" h="1778635" extrusionOk="0">
                  <a:moveTo>
                    <a:pt x="1572704" y="449618"/>
                  </a:moveTo>
                  <a:lnTo>
                    <a:pt x="1553451" y="449618"/>
                  </a:lnTo>
                  <a:lnTo>
                    <a:pt x="1545640" y="457377"/>
                  </a:lnTo>
                  <a:lnTo>
                    <a:pt x="1545640" y="476529"/>
                  </a:lnTo>
                  <a:lnTo>
                    <a:pt x="1553451" y="484289"/>
                  </a:lnTo>
                  <a:lnTo>
                    <a:pt x="1572704" y="484289"/>
                  </a:lnTo>
                  <a:lnTo>
                    <a:pt x="1580514" y="476529"/>
                  </a:lnTo>
                  <a:lnTo>
                    <a:pt x="1580514" y="457377"/>
                  </a:lnTo>
                  <a:lnTo>
                    <a:pt x="1572704" y="449618"/>
                  </a:lnTo>
                  <a:close/>
                </a:path>
                <a:path w="6177280" h="1778635" extrusionOk="0">
                  <a:moveTo>
                    <a:pt x="329222" y="449618"/>
                  </a:moveTo>
                  <a:lnTo>
                    <a:pt x="309956" y="449618"/>
                  </a:lnTo>
                  <a:lnTo>
                    <a:pt x="302158" y="457377"/>
                  </a:lnTo>
                  <a:lnTo>
                    <a:pt x="302158" y="476529"/>
                  </a:lnTo>
                  <a:lnTo>
                    <a:pt x="309956" y="484289"/>
                  </a:lnTo>
                  <a:lnTo>
                    <a:pt x="329222" y="484289"/>
                  </a:lnTo>
                  <a:lnTo>
                    <a:pt x="337019" y="476529"/>
                  </a:lnTo>
                  <a:lnTo>
                    <a:pt x="337019" y="457377"/>
                  </a:lnTo>
                  <a:lnTo>
                    <a:pt x="329222" y="449618"/>
                  </a:lnTo>
                  <a:close/>
                </a:path>
                <a:path w="6177280" h="1778635" extrusionOk="0">
                  <a:moveTo>
                    <a:pt x="3815638" y="443839"/>
                  </a:moveTo>
                  <a:lnTo>
                    <a:pt x="3796385" y="443839"/>
                  </a:lnTo>
                  <a:lnTo>
                    <a:pt x="3788575" y="451599"/>
                  </a:lnTo>
                  <a:lnTo>
                    <a:pt x="3788575" y="470750"/>
                  </a:lnTo>
                  <a:lnTo>
                    <a:pt x="3796385" y="478510"/>
                  </a:lnTo>
                  <a:lnTo>
                    <a:pt x="3815638" y="478510"/>
                  </a:lnTo>
                  <a:lnTo>
                    <a:pt x="3823436" y="470750"/>
                  </a:lnTo>
                  <a:lnTo>
                    <a:pt x="3823436" y="451599"/>
                  </a:lnTo>
                  <a:lnTo>
                    <a:pt x="3815638" y="443839"/>
                  </a:lnTo>
                  <a:close/>
                </a:path>
                <a:path w="6177280" h="1778635" extrusionOk="0">
                  <a:moveTo>
                    <a:pt x="6029515" y="438061"/>
                  </a:moveTo>
                  <a:lnTo>
                    <a:pt x="6010249" y="438061"/>
                  </a:lnTo>
                  <a:lnTo>
                    <a:pt x="6002451" y="445820"/>
                  </a:lnTo>
                  <a:lnTo>
                    <a:pt x="6002451" y="464972"/>
                  </a:lnTo>
                  <a:lnTo>
                    <a:pt x="6010249" y="472732"/>
                  </a:lnTo>
                  <a:lnTo>
                    <a:pt x="6029515" y="472732"/>
                  </a:lnTo>
                  <a:lnTo>
                    <a:pt x="6037313" y="464972"/>
                  </a:lnTo>
                  <a:lnTo>
                    <a:pt x="6037313" y="445820"/>
                  </a:lnTo>
                  <a:lnTo>
                    <a:pt x="6029515" y="438061"/>
                  </a:lnTo>
                  <a:close/>
                </a:path>
                <a:path w="6177280" h="1778635" extrusionOk="0">
                  <a:moveTo>
                    <a:pt x="5919101" y="438061"/>
                  </a:moveTo>
                  <a:lnTo>
                    <a:pt x="5899848" y="438061"/>
                  </a:lnTo>
                  <a:lnTo>
                    <a:pt x="5892050" y="445820"/>
                  </a:lnTo>
                  <a:lnTo>
                    <a:pt x="5892050" y="464972"/>
                  </a:lnTo>
                  <a:lnTo>
                    <a:pt x="5899848" y="472732"/>
                  </a:lnTo>
                  <a:lnTo>
                    <a:pt x="5919101" y="472732"/>
                  </a:lnTo>
                  <a:lnTo>
                    <a:pt x="5926912" y="464972"/>
                  </a:lnTo>
                  <a:lnTo>
                    <a:pt x="5926912" y="445820"/>
                  </a:lnTo>
                  <a:lnTo>
                    <a:pt x="5919101" y="438061"/>
                  </a:lnTo>
                  <a:close/>
                </a:path>
                <a:path w="6177280" h="1778635" extrusionOk="0">
                  <a:moveTo>
                    <a:pt x="3391458" y="438061"/>
                  </a:moveTo>
                  <a:lnTo>
                    <a:pt x="3372192" y="438061"/>
                  </a:lnTo>
                  <a:lnTo>
                    <a:pt x="3364395" y="445820"/>
                  </a:lnTo>
                  <a:lnTo>
                    <a:pt x="3364395" y="464972"/>
                  </a:lnTo>
                  <a:lnTo>
                    <a:pt x="3372192" y="472732"/>
                  </a:lnTo>
                  <a:lnTo>
                    <a:pt x="3391458" y="472732"/>
                  </a:lnTo>
                  <a:lnTo>
                    <a:pt x="3399256" y="464972"/>
                  </a:lnTo>
                  <a:lnTo>
                    <a:pt x="3399256" y="445820"/>
                  </a:lnTo>
                  <a:lnTo>
                    <a:pt x="3391458" y="438061"/>
                  </a:lnTo>
                  <a:close/>
                </a:path>
                <a:path w="6177280" h="1778635" extrusionOk="0">
                  <a:moveTo>
                    <a:pt x="1299603" y="438061"/>
                  </a:moveTo>
                  <a:lnTo>
                    <a:pt x="1280350" y="438061"/>
                  </a:lnTo>
                  <a:lnTo>
                    <a:pt x="1272539" y="445820"/>
                  </a:lnTo>
                  <a:lnTo>
                    <a:pt x="1272539" y="464972"/>
                  </a:lnTo>
                  <a:lnTo>
                    <a:pt x="1280350" y="472732"/>
                  </a:lnTo>
                  <a:lnTo>
                    <a:pt x="1299603" y="472732"/>
                  </a:lnTo>
                  <a:lnTo>
                    <a:pt x="1307401" y="464972"/>
                  </a:lnTo>
                  <a:lnTo>
                    <a:pt x="1307401" y="445820"/>
                  </a:lnTo>
                  <a:lnTo>
                    <a:pt x="1299603" y="438061"/>
                  </a:lnTo>
                  <a:close/>
                </a:path>
                <a:path w="6177280" h="1778635" extrusionOk="0">
                  <a:moveTo>
                    <a:pt x="2647683" y="432282"/>
                  </a:moveTo>
                  <a:lnTo>
                    <a:pt x="2628430" y="432282"/>
                  </a:lnTo>
                  <a:lnTo>
                    <a:pt x="2620619" y="440055"/>
                  </a:lnTo>
                  <a:lnTo>
                    <a:pt x="2620619" y="459193"/>
                  </a:lnTo>
                  <a:lnTo>
                    <a:pt x="2628430" y="466953"/>
                  </a:lnTo>
                  <a:lnTo>
                    <a:pt x="2647683" y="466953"/>
                  </a:lnTo>
                  <a:lnTo>
                    <a:pt x="2655493" y="459193"/>
                  </a:lnTo>
                  <a:lnTo>
                    <a:pt x="2655493" y="440055"/>
                  </a:lnTo>
                  <a:lnTo>
                    <a:pt x="2647683" y="432282"/>
                  </a:lnTo>
                  <a:close/>
                </a:path>
                <a:path w="6177280" h="1778635" extrusionOk="0">
                  <a:moveTo>
                    <a:pt x="2531465" y="432282"/>
                  </a:moveTo>
                  <a:lnTo>
                    <a:pt x="2512212" y="432282"/>
                  </a:lnTo>
                  <a:lnTo>
                    <a:pt x="2504414" y="440055"/>
                  </a:lnTo>
                  <a:lnTo>
                    <a:pt x="2504414" y="459193"/>
                  </a:lnTo>
                  <a:lnTo>
                    <a:pt x="2512212" y="466953"/>
                  </a:lnTo>
                  <a:lnTo>
                    <a:pt x="2531465" y="466953"/>
                  </a:lnTo>
                  <a:lnTo>
                    <a:pt x="2539276" y="459193"/>
                  </a:lnTo>
                  <a:lnTo>
                    <a:pt x="2539276" y="440055"/>
                  </a:lnTo>
                  <a:lnTo>
                    <a:pt x="2531465" y="432282"/>
                  </a:lnTo>
                  <a:close/>
                </a:path>
                <a:path w="6177280" h="1778635" extrusionOk="0">
                  <a:moveTo>
                    <a:pt x="5616956" y="426516"/>
                  </a:moveTo>
                  <a:lnTo>
                    <a:pt x="5597690" y="426516"/>
                  </a:lnTo>
                  <a:lnTo>
                    <a:pt x="5589892" y="434276"/>
                  </a:lnTo>
                  <a:lnTo>
                    <a:pt x="5589892" y="453415"/>
                  </a:lnTo>
                  <a:lnTo>
                    <a:pt x="5597690" y="461175"/>
                  </a:lnTo>
                  <a:lnTo>
                    <a:pt x="5616956" y="461175"/>
                  </a:lnTo>
                  <a:lnTo>
                    <a:pt x="5624753" y="453415"/>
                  </a:lnTo>
                  <a:lnTo>
                    <a:pt x="5624753" y="434276"/>
                  </a:lnTo>
                  <a:lnTo>
                    <a:pt x="5616956" y="426516"/>
                  </a:lnTo>
                  <a:close/>
                </a:path>
                <a:path w="6177280" h="1778635" extrusionOk="0">
                  <a:moveTo>
                    <a:pt x="5477497" y="426516"/>
                  </a:moveTo>
                  <a:lnTo>
                    <a:pt x="5458244" y="426516"/>
                  </a:lnTo>
                  <a:lnTo>
                    <a:pt x="5450433" y="434276"/>
                  </a:lnTo>
                  <a:lnTo>
                    <a:pt x="5450433" y="453415"/>
                  </a:lnTo>
                  <a:lnTo>
                    <a:pt x="5458244" y="461175"/>
                  </a:lnTo>
                  <a:lnTo>
                    <a:pt x="5477497" y="461175"/>
                  </a:lnTo>
                  <a:lnTo>
                    <a:pt x="5485295" y="453415"/>
                  </a:lnTo>
                  <a:lnTo>
                    <a:pt x="5485295" y="434276"/>
                  </a:lnTo>
                  <a:lnTo>
                    <a:pt x="5477497" y="426516"/>
                  </a:lnTo>
                  <a:close/>
                </a:path>
                <a:path w="6177280" h="1778635" extrusionOk="0">
                  <a:moveTo>
                    <a:pt x="102603" y="420738"/>
                  </a:moveTo>
                  <a:lnTo>
                    <a:pt x="83337" y="420738"/>
                  </a:lnTo>
                  <a:lnTo>
                    <a:pt x="75539" y="428498"/>
                  </a:lnTo>
                  <a:lnTo>
                    <a:pt x="75539" y="447636"/>
                  </a:lnTo>
                  <a:lnTo>
                    <a:pt x="83337" y="455396"/>
                  </a:lnTo>
                  <a:lnTo>
                    <a:pt x="102603" y="455396"/>
                  </a:lnTo>
                  <a:lnTo>
                    <a:pt x="110401" y="447636"/>
                  </a:lnTo>
                  <a:lnTo>
                    <a:pt x="110401" y="428498"/>
                  </a:lnTo>
                  <a:lnTo>
                    <a:pt x="102603" y="420738"/>
                  </a:lnTo>
                  <a:close/>
                </a:path>
                <a:path w="6177280" h="1778635" extrusionOk="0">
                  <a:moveTo>
                    <a:pt x="2967278" y="414959"/>
                  </a:moveTo>
                  <a:lnTo>
                    <a:pt x="2948012" y="414959"/>
                  </a:lnTo>
                  <a:lnTo>
                    <a:pt x="2940215" y="422719"/>
                  </a:lnTo>
                  <a:lnTo>
                    <a:pt x="2940215" y="441858"/>
                  </a:lnTo>
                  <a:lnTo>
                    <a:pt x="2948012" y="449618"/>
                  </a:lnTo>
                  <a:lnTo>
                    <a:pt x="2967278" y="449618"/>
                  </a:lnTo>
                  <a:lnTo>
                    <a:pt x="2975076" y="441858"/>
                  </a:lnTo>
                  <a:lnTo>
                    <a:pt x="2975076" y="422719"/>
                  </a:lnTo>
                  <a:lnTo>
                    <a:pt x="2967278" y="414959"/>
                  </a:lnTo>
                  <a:close/>
                </a:path>
                <a:path w="6177280" h="1778635" extrusionOk="0">
                  <a:moveTo>
                    <a:pt x="2421064" y="414959"/>
                  </a:moveTo>
                  <a:lnTo>
                    <a:pt x="2401811" y="414959"/>
                  </a:lnTo>
                  <a:lnTo>
                    <a:pt x="2394013" y="422719"/>
                  </a:lnTo>
                  <a:lnTo>
                    <a:pt x="2394013" y="441858"/>
                  </a:lnTo>
                  <a:lnTo>
                    <a:pt x="2401811" y="449618"/>
                  </a:lnTo>
                  <a:lnTo>
                    <a:pt x="2421064" y="449618"/>
                  </a:lnTo>
                  <a:lnTo>
                    <a:pt x="2428874" y="441858"/>
                  </a:lnTo>
                  <a:lnTo>
                    <a:pt x="2428874" y="422719"/>
                  </a:lnTo>
                  <a:lnTo>
                    <a:pt x="2421064" y="414959"/>
                  </a:lnTo>
                  <a:close/>
                </a:path>
                <a:path w="6177280" h="1778635" extrusionOk="0">
                  <a:moveTo>
                    <a:pt x="218808" y="414959"/>
                  </a:moveTo>
                  <a:lnTo>
                    <a:pt x="199555" y="414959"/>
                  </a:lnTo>
                  <a:lnTo>
                    <a:pt x="191757" y="422719"/>
                  </a:lnTo>
                  <a:lnTo>
                    <a:pt x="191757" y="441858"/>
                  </a:lnTo>
                  <a:lnTo>
                    <a:pt x="199555" y="449618"/>
                  </a:lnTo>
                  <a:lnTo>
                    <a:pt x="218808" y="449618"/>
                  </a:lnTo>
                  <a:lnTo>
                    <a:pt x="226618" y="441858"/>
                  </a:lnTo>
                  <a:lnTo>
                    <a:pt x="226618" y="422719"/>
                  </a:lnTo>
                  <a:lnTo>
                    <a:pt x="218808" y="414959"/>
                  </a:lnTo>
                  <a:close/>
                </a:path>
                <a:path w="6177280" h="1778635" extrusionOk="0">
                  <a:moveTo>
                    <a:pt x="4611700" y="409181"/>
                  </a:moveTo>
                  <a:lnTo>
                    <a:pt x="4592446" y="409181"/>
                  </a:lnTo>
                  <a:lnTo>
                    <a:pt x="4584636" y="416941"/>
                  </a:lnTo>
                  <a:lnTo>
                    <a:pt x="4584636" y="436079"/>
                  </a:lnTo>
                  <a:lnTo>
                    <a:pt x="4592446" y="443839"/>
                  </a:lnTo>
                  <a:lnTo>
                    <a:pt x="4611700" y="443839"/>
                  </a:lnTo>
                  <a:lnTo>
                    <a:pt x="4619510" y="436079"/>
                  </a:lnTo>
                  <a:lnTo>
                    <a:pt x="4619510" y="416941"/>
                  </a:lnTo>
                  <a:lnTo>
                    <a:pt x="4611700" y="409181"/>
                  </a:lnTo>
                  <a:close/>
                </a:path>
                <a:path w="6177280" h="1778635" extrusionOk="0">
                  <a:moveTo>
                    <a:pt x="1415821" y="409181"/>
                  </a:moveTo>
                  <a:lnTo>
                    <a:pt x="1396568" y="409181"/>
                  </a:lnTo>
                  <a:lnTo>
                    <a:pt x="1388757" y="416941"/>
                  </a:lnTo>
                  <a:lnTo>
                    <a:pt x="1388757" y="436079"/>
                  </a:lnTo>
                  <a:lnTo>
                    <a:pt x="1396568" y="443839"/>
                  </a:lnTo>
                  <a:lnTo>
                    <a:pt x="1415821" y="443839"/>
                  </a:lnTo>
                  <a:lnTo>
                    <a:pt x="1423619" y="436079"/>
                  </a:lnTo>
                  <a:lnTo>
                    <a:pt x="1423619" y="416941"/>
                  </a:lnTo>
                  <a:lnTo>
                    <a:pt x="1415821" y="409181"/>
                  </a:lnTo>
                  <a:close/>
                </a:path>
                <a:path w="6177280" h="1778635" extrusionOk="0">
                  <a:moveTo>
                    <a:pt x="544207" y="409181"/>
                  </a:moveTo>
                  <a:lnTo>
                    <a:pt x="524954" y="409181"/>
                  </a:lnTo>
                  <a:lnTo>
                    <a:pt x="517156" y="416941"/>
                  </a:lnTo>
                  <a:lnTo>
                    <a:pt x="517156" y="436079"/>
                  </a:lnTo>
                  <a:lnTo>
                    <a:pt x="524954" y="443839"/>
                  </a:lnTo>
                  <a:lnTo>
                    <a:pt x="544207" y="443839"/>
                  </a:lnTo>
                  <a:lnTo>
                    <a:pt x="552018" y="436079"/>
                  </a:lnTo>
                  <a:lnTo>
                    <a:pt x="552018" y="416941"/>
                  </a:lnTo>
                  <a:lnTo>
                    <a:pt x="544207" y="409181"/>
                  </a:lnTo>
                  <a:close/>
                </a:path>
                <a:path w="6177280" h="1778635" extrusionOk="0">
                  <a:moveTo>
                    <a:pt x="1694726" y="403402"/>
                  </a:moveTo>
                  <a:lnTo>
                    <a:pt x="1675472" y="403402"/>
                  </a:lnTo>
                  <a:lnTo>
                    <a:pt x="1667675" y="411162"/>
                  </a:lnTo>
                  <a:lnTo>
                    <a:pt x="1667675" y="430301"/>
                  </a:lnTo>
                  <a:lnTo>
                    <a:pt x="1675472" y="438061"/>
                  </a:lnTo>
                  <a:lnTo>
                    <a:pt x="1694726" y="438061"/>
                  </a:lnTo>
                  <a:lnTo>
                    <a:pt x="1702536" y="430301"/>
                  </a:lnTo>
                  <a:lnTo>
                    <a:pt x="1702536" y="411162"/>
                  </a:lnTo>
                  <a:lnTo>
                    <a:pt x="1694726" y="403402"/>
                  </a:lnTo>
                  <a:close/>
                </a:path>
                <a:path w="6177280" h="1778635" extrusionOk="0">
                  <a:moveTo>
                    <a:pt x="1154341" y="397624"/>
                  </a:moveTo>
                  <a:lnTo>
                    <a:pt x="1135075" y="397624"/>
                  </a:lnTo>
                  <a:lnTo>
                    <a:pt x="1127277" y="405384"/>
                  </a:lnTo>
                  <a:lnTo>
                    <a:pt x="1127277" y="424522"/>
                  </a:lnTo>
                  <a:lnTo>
                    <a:pt x="1135075" y="432282"/>
                  </a:lnTo>
                  <a:lnTo>
                    <a:pt x="1154341" y="432282"/>
                  </a:lnTo>
                  <a:lnTo>
                    <a:pt x="1162138" y="424522"/>
                  </a:lnTo>
                  <a:lnTo>
                    <a:pt x="1162138" y="405384"/>
                  </a:lnTo>
                  <a:lnTo>
                    <a:pt x="1154341" y="397624"/>
                  </a:lnTo>
                  <a:close/>
                </a:path>
                <a:path w="6177280" h="1778635" extrusionOk="0">
                  <a:moveTo>
                    <a:pt x="875423" y="397624"/>
                  </a:moveTo>
                  <a:lnTo>
                    <a:pt x="856170" y="397624"/>
                  </a:lnTo>
                  <a:lnTo>
                    <a:pt x="848359" y="405384"/>
                  </a:lnTo>
                  <a:lnTo>
                    <a:pt x="848359" y="424522"/>
                  </a:lnTo>
                  <a:lnTo>
                    <a:pt x="856170" y="432282"/>
                  </a:lnTo>
                  <a:lnTo>
                    <a:pt x="875423" y="432282"/>
                  </a:lnTo>
                  <a:lnTo>
                    <a:pt x="883221" y="424522"/>
                  </a:lnTo>
                  <a:lnTo>
                    <a:pt x="883221" y="405384"/>
                  </a:lnTo>
                  <a:lnTo>
                    <a:pt x="875423" y="397624"/>
                  </a:lnTo>
                  <a:close/>
                </a:path>
                <a:path w="6177280" h="1778635" extrusionOk="0">
                  <a:moveTo>
                    <a:pt x="660425" y="397624"/>
                  </a:moveTo>
                  <a:lnTo>
                    <a:pt x="641172" y="397624"/>
                  </a:lnTo>
                  <a:lnTo>
                    <a:pt x="633361" y="405384"/>
                  </a:lnTo>
                  <a:lnTo>
                    <a:pt x="633361" y="424522"/>
                  </a:lnTo>
                  <a:lnTo>
                    <a:pt x="641172" y="432282"/>
                  </a:lnTo>
                  <a:lnTo>
                    <a:pt x="660425" y="432282"/>
                  </a:lnTo>
                  <a:lnTo>
                    <a:pt x="668235" y="424522"/>
                  </a:lnTo>
                  <a:lnTo>
                    <a:pt x="668235" y="405384"/>
                  </a:lnTo>
                  <a:lnTo>
                    <a:pt x="660425" y="397624"/>
                  </a:lnTo>
                  <a:close/>
                </a:path>
                <a:path w="6177280" h="1778635" extrusionOk="0">
                  <a:moveTo>
                    <a:pt x="3606444" y="391845"/>
                  </a:moveTo>
                  <a:lnTo>
                    <a:pt x="3587191" y="391845"/>
                  </a:lnTo>
                  <a:lnTo>
                    <a:pt x="3579393" y="399605"/>
                  </a:lnTo>
                  <a:lnTo>
                    <a:pt x="3579393" y="418744"/>
                  </a:lnTo>
                  <a:lnTo>
                    <a:pt x="3587191" y="426516"/>
                  </a:lnTo>
                  <a:lnTo>
                    <a:pt x="3606444" y="426516"/>
                  </a:lnTo>
                  <a:lnTo>
                    <a:pt x="3614254" y="418744"/>
                  </a:lnTo>
                  <a:lnTo>
                    <a:pt x="3614254" y="399605"/>
                  </a:lnTo>
                  <a:lnTo>
                    <a:pt x="3606444" y="391845"/>
                  </a:lnTo>
                  <a:close/>
                </a:path>
                <a:path w="6177280" h="1778635" extrusionOk="0">
                  <a:moveTo>
                    <a:pt x="5814517" y="386067"/>
                  </a:moveTo>
                  <a:lnTo>
                    <a:pt x="5795264" y="386067"/>
                  </a:lnTo>
                  <a:lnTo>
                    <a:pt x="5787453" y="393827"/>
                  </a:lnTo>
                  <a:lnTo>
                    <a:pt x="5787453" y="412978"/>
                  </a:lnTo>
                  <a:lnTo>
                    <a:pt x="5795264" y="420738"/>
                  </a:lnTo>
                  <a:lnTo>
                    <a:pt x="5814517" y="420738"/>
                  </a:lnTo>
                  <a:lnTo>
                    <a:pt x="5822315" y="412978"/>
                  </a:lnTo>
                  <a:lnTo>
                    <a:pt x="5822315" y="393827"/>
                  </a:lnTo>
                  <a:lnTo>
                    <a:pt x="5814517" y="386067"/>
                  </a:lnTo>
                  <a:close/>
                </a:path>
                <a:path w="6177280" h="1778635" extrusionOk="0">
                  <a:moveTo>
                    <a:pt x="1915540" y="386067"/>
                  </a:moveTo>
                  <a:lnTo>
                    <a:pt x="1896287" y="386067"/>
                  </a:lnTo>
                  <a:lnTo>
                    <a:pt x="1888477" y="393827"/>
                  </a:lnTo>
                  <a:lnTo>
                    <a:pt x="1888477" y="412978"/>
                  </a:lnTo>
                  <a:lnTo>
                    <a:pt x="1896287" y="420738"/>
                  </a:lnTo>
                  <a:lnTo>
                    <a:pt x="1915540" y="420738"/>
                  </a:lnTo>
                  <a:lnTo>
                    <a:pt x="1923338" y="412978"/>
                  </a:lnTo>
                  <a:lnTo>
                    <a:pt x="1923338" y="393827"/>
                  </a:lnTo>
                  <a:lnTo>
                    <a:pt x="1915540" y="386067"/>
                  </a:lnTo>
                  <a:close/>
                </a:path>
                <a:path w="6177280" h="1778635" extrusionOk="0">
                  <a:moveTo>
                    <a:pt x="5361279" y="380288"/>
                  </a:moveTo>
                  <a:lnTo>
                    <a:pt x="5342026" y="380288"/>
                  </a:lnTo>
                  <a:lnTo>
                    <a:pt x="5334215" y="388048"/>
                  </a:lnTo>
                  <a:lnTo>
                    <a:pt x="5334215" y="407200"/>
                  </a:lnTo>
                  <a:lnTo>
                    <a:pt x="5342026" y="414959"/>
                  </a:lnTo>
                  <a:lnTo>
                    <a:pt x="5361279" y="414959"/>
                  </a:lnTo>
                  <a:lnTo>
                    <a:pt x="5369090" y="407200"/>
                  </a:lnTo>
                  <a:lnTo>
                    <a:pt x="5369090" y="388048"/>
                  </a:lnTo>
                  <a:lnTo>
                    <a:pt x="5361279" y="380288"/>
                  </a:lnTo>
                  <a:close/>
                </a:path>
                <a:path w="6177280" h="1778635" extrusionOk="0">
                  <a:moveTo>
                    <a:pt x="3071863" y="380288"/>
                  </a:moveTo>
                  <a:lnTo>
                    <a:pt x="3052610" y="380288"/>
                  </a:lnTo>
                  <a:lnTo>
                    <a:pt x="3044799" y="388048"/>
                  </a:lnTo>
                  <a:lnTo>
                    <a:pt x="3044799" y="407200"/>
                  </a:lnTo>
                  <a:lnTo>
                    <a:pt x="3052610" y="414959"/>
                  </a:lnTo>
                  <a:lnTo>
                    <a:pt x="3071863" y="414959"/>
                  </a:lnTo>
                  <a:lnTo>
                    <a:pt x="3079673" y="407200"/>
                  </a:lnTo>
                  <a:lnTo>
                    <a:pt x="3079673" y="388048"/>
                  </a:lnTo>
                  <a:lnTo>
                    <a:pt x="3071863" y="380288"/>
                  </a:lnTo>
                  <a:close/>
                </a:path>
                <a:path w="6177280" h="1778635" extrusionOk="0">
                  <a:moveTo>
                    <a:pt x="2304859" y="380288"/>
                  </a:moveTo>
                  <a:lnTo>
                    <a:pt x="2285593" y="380288"/>
                  </a:lnTo>
                  <a:lnTo>
                    <a:pt x="2277795" y="388048"/>
                  </a:lnTo>
                  <a:lnTo>
                    <a:pt x="2277795" y="407200"/>
                  </a:lnTo>
                  <a:lnTo>
                    <a:pt x="2285593" y="414959"/>
                  </a:lnTo>
                  <a:lnTo>
                    <a:pt x="2304859" y="414959"/>
                  </a:lnTo>
                  <a:lnTo>
                    <a:pt x="2312657" y="407200"/>
                  </a:lnTo>
                  <a:lnTo>
                    <a:pt x="2312657" y="388048"/>
                  </a:lnTo>
                  <a:lnTo>
                    <a:pt x="2304859" y="380288"/>
                  </a:lnTo>
                  <a:close/>
                </a:path>
                <a:path w="6177280" h="1778635" extrusionOk="0">
                  <a:moveTo>
                    <a:pt x="770826" y="380288"/>
                  </a:moveTo>
                  <a:lnTo>
                    <a:pt x="751573" y="380288"/>
                  </a:lnTo>
                  <a:lnTo>
                    <a:pt x="743775" y="388048"/>
                  </a:lnTo>
                  <a:lnTo>
                    <a:pt x="743775" y="407200"/>
                  </a:lnTo>
                  <a:lnTo>
                    <a:pt x="751573" y="414959"/>
                  </a:lnTo>
                  <a:lnTo>
                    <a:pt x="770826" y="414959"/>
                  </a:lnTo>
                  <a:lnTo>
                    <a:pt x="778637" y="407200"/>
                  </a:lnTo>
                  <a:lnTo>
                    <a:pt x="778637" y="388048"/>
                  </a:lnTo>
                  <a:lnTo>
                    <a:pt x="770826" y="380288"/>
                  </a:lnTo>
                  <a:close/>
                </a:path>
                <a:path w="6177280" h="1778635" extrusionOk="0">
                  <a:moveTo>
                    <a:pt x="6145720" y="374510"/>
                  </a:moveTo>
                  <a:lnTo>
                    <a:pt x="6126467" y="374510"/>
                  </a:lnTo>
                  <a:lnTo>
                    <a:pt x="6118669" y="382270"/>
                  </a:lnTo>
                  <a:lnTo>
                    <a:pt x="6118669" y="401421"/>
                  </a:lnTo>
                  <a:lnTo>
                    <a:pt x="6126467" y="409181"/>
                  </a:lnTo>
                  <a:lnTo>
                    <a:pt x="6145720" y="409181"/>
                  </a:lnTo>
                  <a:lnTo>
                    <a:pt x="6153531" y="401421"/>
                  </a:lnTo>
                  <a:lnTo>
                    <a:pt x="6153531" y="382270"/>
                  </a:lnTo>
                  <a:lnTo>
                    <a:pt x="6145720" y="374510"/>
                  </a:lnTo>
                  <a:close/>
                </a:path>
                <a:path w="6177280" h="1778635" extrusionOk="0">
                  <a:moveTo>
                    <a:pt x="5239258" y="368731"/>
                  </a:moveTo>
                  <a:lnTo>
                    <a:pt x="5220004" y="368731"/>
                  </a:lnTo>
                  <a:lnTo>
                    <a:pt x="5212194" y="376491"/>
                  </a:lnTo>
                  <a:lnTo>
                    <a:pt x="5212194" y="395643"/>
                  </a:lnTo>
                  <a:lnTo>
                    <a:pt x="5220004" y="403402"/>
                  </a:lnTo>
                  <a:lnTo>
                    <a:pt x="5239258" y="403402"/>
                  </a:lnTo>
                  <a:lnTo>
                    <a:pt x="5247055" y="395643"/>
                  </a:lnTo>
                  <a:lnTo>
                    <a:pt x="5247055" y="376491"/>
                  </a:lnTo>
                  <a:lnTo>
                    <a:pt x="5239258" y="368731"/>
                  </a:lnTo>
                  <a:close/>
                </a:path>
                <a:path w="6177280" h="1778635" extrusionOk="0">
                  <a:moveTo>
                    <a:pt x="5070741" y="368731"/>
                  </a:moveTo>
                  <a:lnTo>
                    <a:pt x="5051488" y="368731"/>
                  </a:lnTo>
                  <a:lnTo>
                    <a:pt x="5043690" y="376491"/>
                  </a:lnTo>
                  <a:lnTo>
                    <a:pt x="5043690" y="395643"/>
                  </a:lnTo>
                  <a:lnTo>
                    <a:pt x="5051488" y="403402"/>
                  </a:lnTo>
                  <a:lnTo>
                    <a:pt x="5070741" y="403402"/>
                  </a:lnTo>
                  <a:lnTo>
                    <a:pt x="5078552" y="395643"/>
                  </a:lnTo>
                  <a:lnTo>
                    <a:pt x="5078552" y="376491"/>
                  </a:lnTo>
                  <a:lnTo>
                    <a:pt x="5070741" y="368731"/>
                  </a:lnTo>
                  <a:close/>
                </a:path>
                <a:path w="6177280" h="1778635" extrusionOk="0">
                  <a:moveTo>
                    <a:pt x="4803457" y="368731"/>
                  </a:moveTo>
                  <a:lnTo>
                    <a:pt x="4784204" y="368731"/>
                  </a:lnTo>
                  <a:lnTo>
                    <a:pt x="4776393" y="376491"/>
                  </a:lnTo>
                  <a:lnTo>
                    <a:pt x="4776393" y="395643"/>
                  </a:lnTo>
                  <a:lnTo>
                    <a:pt x="4784204" y="403402"/>
                  </a:lnTo>
                  <a:lnTo>
                    <a:pt x="4803457" y="403402"/>
                  </a:lnTo>
                  <a:lnTo>
                    <a:pt x="4811255" y="395643"/>
                  </a:lnTo>
                  <a:lnTo>
                    <a:pt x="4811255" y="376491"/>
                  </a:lnTo>
                  <a:lnTo>
                    <a:pt x="4803457" y="368731"/>
                  </a:lnTo>
                  <a:close/>
                </a:path>
                <a:path w="6177280" h="1778635" extrusionOk="0">
                  <a:moveTo>
                    <a:pt x="3496043" y="362953"/>
                  </a:moveTo>
                  <a:lnTo>
                    <a:pt x="3476790" y="362953"/>
                  </a:lnTo>
                  <a:lnTo>
                    <a:pt x="3468992" y="370713"/>
                  </a:lnTo>
                  <a:lnTo>
                    <a:pt x="3468992" y="389864"/>
                  </a:lnTo>
                  <a:lnTo>
                    <a:pt x="3476790" y="397624"/>
                  </a:lnTo>
                  <a:lnTo>
                    <a:pt x="3496043" y="397624"/>
                  </a:lnTo>
                  <a:lnTo>
                    <a:pt x="3503853" y="389864"/>
                  </a:lnTo>
                  <a:lnTo>
                    <a:pt x="3503853" y="370713"/>
                  </a:lnTo>
                  <a:lnTo>
                    <a:pt x="3496043" y="362953"/>
                  </a:lnTo>
                  <a:close/>
                </a:path>
                <a:path w="6177280" h="1778635" extrusionOk="0">
                  <a:moveTo>
                    <a:pt x="4925479" y="357174"/>
                  </a:moveTo>
                  <a:lnTo>
                    <a:pt x="4906225" y="357174"/>
                  </a:lnTo>
                  <a:lnTo>
                    <a:pt x="4898415" y="364934"/>
                  </a:lnTo>
                  <a:lnTo>
                    <a:pt x="4898415" y="384086"/>
                  </a:lnTo>
                  <a:lnTo>
                    <a:pt x="4906225" y="391845"/>
                  </a:lnTo>
                  <a:lnTo>
                    <a:pt x="4925479" y="391845"/>
                  </a:lnTo>
                  <a:lnTo>
                    <a:pt x="4933289" y="384086"/>
                  </a:lnTo>
                  <a:lnTo>
                    <a:pt x="4933289" y="364934"/>
                  </a:lnTo>
                  <a:lnTo>
                    <a:pt x="4925479" y="357174"/>
                  </a:lnTo>
                  <a:close/>
                </a:path>
                <a:path w="6177280" h="1778635" extrusionOk="0">
                  <a:moveTo>
                    <a:pt x="4495482" y="357174"/>
                  </a:moveTo>
                  <a:lnTo>
                    <a:pt x="4476229" y="357174"/>
                  </a:lnTo>
                  <a:lnTo>
                    <a:pt x="4468431" y="364934"/>
                  </a:lnTo>
                  <a:lnTo>
                    <a:pt x="4468431" y="384086"/>
                  </a:lnTo>
                  <a:lnTo>
                    <a:pt x="4476229" y="391845"/>
                  </a:lnTo>
                  <a:lnTo>
                    <a:pt x="4495482" y="391845"/>
                  </a:lnTo>
                  <a:lnTo>
                    <a:pt x="4503293" y="384086"/>
                  </a:lnTo>
                  <a:lnTo>
                    <a:pt x="4503293" y="364934"/>
                  </a:lnTo>
                  <a:lnTo>
                    <a:pt x="4495482" y="357174"/>
                  </a:lnTo>
                  <a:close/>
                </a:path>
                <a:path w="6177280" h="1778635" extrusionOk="0">
                  <a:moveTo>
                    <a:pt x="4158462" y="357174"/>
                  </a:moveTo>
                  <a:lnTo>
                    <a:pt x="4139209" y="357174"/>
                  </a:lnTo>
                  <a:lnTo>
                    <a:pt x="4131411" y="364934"/>
                  </a:lnTo>
                  <a:lnTo>
                    <a:pt x="4131411" y="384086"/>
                  </a:lnTo>
                  <a:lnTo>
                    <a:pt x="4139209" y="391845"/>
                  </a:lnTo>
                  <a:lnTo>
                    <a:pt x="4158462" y="391845"/>
                  </a:lnTo>
                  <a:lnTo>
                    <a:pt x="4166273" y="384086"/>
                  </a:lnTo>
                  <a:lnTo>
                    <a:pt x="4166273" y="364934"/>
                  </a:lnTo>
                  <a:lnTo>
                    <a:pt x="4158462" y="357174"/>
                  </a:lnTo>
                  <a:close/>
                </a:path>
                <a:path w="6177280" h="1778635" extrusionOk="0">
                  <a:moveTo>
                    <a:pt x="3310102" y="357174"/>
                  </a:moveTo>
                  <a:lnTo>
                    <a:pt x="3290849" y="357174"/>
                  </a:lnTo>
                  <a:lnTo>
                    <a:pt x="3283038" y="364934"/>
                  </a:lnTo>
                  <a:lnTo>
                    <a:pt x="3283038" y="384086"/>
                  </a:lnTo>
                  <a:lnTo>
                    <a:pt x="3290849" y="391845"/>
                  </a:lnTo>
                  <a:lnTo>
                    <a:pt x="3310102" y="391845"/>
                  </a:lnTo>
                  <a:lnTo>
                    <a:pt x="3317913" y="384086"/>
                  </a:lnTo>
                  <a:lnTo>
                    <a:pt x="3317913" y="364934"/>
                  </a:lnTo>
                  <a:lnTo>
                    <a:pt x="3310102" y="357174"/>
                  </a:lnTo>
                  <a:close/>
                </a:path>
                <a:path w="6177280" h="1778635" extrusionOk="0">
                  <a:moveTo>
                    <a:pt x="3188080" y="357174"/>
                  </a:moveTo>
                  <a:lnTo>
                    <a:pt x="3168827" y="357174"/>
                  </a:lnTo>
                  <a:lnTo>
                    <a:pt x="3161017" y="364934"/>
                  </a:lnTo>
                  <a:lnTo>
                    <a:pt x="3161017" y="384086"/>
                  </a:lnTo>
                  <a:lnTo>
                    <a:pt x="3168827" y="391845"/>
                  </a:lnTo>
                  <a:lnTo>
                    <a:pt x="3188080" y="391845"/>
                  </a:lnTo>
                  <a:lnTo>
                    <a:pt x="3195878" y="384086"/>
                  </a:lnTo>
                  <a:lnTo>
                    <a:pt x="3195878" y="364934"/>
                  </a:lnTo>
                  <a:lnTo>
                    <a:pt x="3188080" y="357174"/>
                  </a:lnTo>
                  <a:close/>
                </a:path>
                <a:path w="6177280" h="1778635" extrusionOk="0">
                  <a:moveTo>
                    <a:pt x="2142159" y="357174"/>
                  </a:moveTo>
                  <a:lnTo>
                    <a:pt x="2122893" y="357174"/>
                  </a:lnTo>
                  <a:lnTo>
                    <a:pt x="2115096" y="364934"/>
                  </a:lnTo>
                  <a:lnTo>
                    <a:pt x="2115096" y="384086"/>
                  </a:lnTo>
                  <a:lnTo>
                    <a:pt x="2122893" y="391845"/>
                  </a:lnTo>
                  <a:lnTo>
                    <a:pt x="2142159" y="391845"/>
                  </a:lnTo>
                  <a:lnTo>
                    <a:pt x="2149957" y="384086"/>
                  </a:lnTo>
                  <a:lnTo>
                    <a:pt x="2149957" y="364934"/>
                  </a:lnTo>
                  <a:lnTo>
                    <a:pt x="2142159" y="357174"/>
                  </a:lnTo>
                  <a:close/>
                </a:path>
                <a:path w="6177280" h="1778635" extrusionOk="0">
                  <a:moveTo>
                    <a:pt x="1009065" y="357174"/>
                  </a:moveTo>
                  <a:lnTo>
                    <a:pt x="989812" y="357174"/>
                  </a:lnTo>
                  <a:lnTo>
                    <a:pt x="982002" y="364934"/>
                  </a:lnTo>
                  <a:lnTo>
                    <a:pt x="982002" y="384086"/>
                  </a:lnTo>
                  <a:lnTo>
                    <a:pt x="989812" y="391845"/>
                  </a:lnTo>
                  <a:lnTo>
                    <a:pt x="1009065" y="391845"/>
                  </a:lnTo>
                  <a:lnTo>
                    <a:pt x="1016876" y="384086"/>
                  </a:lnTo>
                  <a:lnTo>
                    <a:pt x="1016876" y="364934"/>
                  </a:lnTo>
                  <a:lnTo>
                    <a:pt x="1009065" y="357174"/>
                  </a:lnTo>
                  <a:close/>
                </a:path>
                <a:path w="6177280" h="1778635" extrusionOk="0">
                  <a:moveTo>
                    <a:pt x="428002" y="357174"/>
                  </a:moveTo>
                  <a:lnTo>
                    <a:pt x="408749" y="357174"/>
                  </a:lnTo>
                  <a:lnTo>
                    <a:pt x="400938" y="364934"/>
                  </a:lnTo>
                  <a:lnTo>
                    <a:pt x="400938" y="384086"/>
                  </a:lnTo>
                  <a:lnTo>
                    <a:pt x="408749" y="391845"/>
                  </a:lnTo>
                  <a:lnTo>
                    <a:pt x="428002" y="391845"/>
                  </a:lnTo>
                  <a:lnTo>
                    <a:pt x="435800" y="384086"/>
                  </a:lnTo>
                  <a:lnTo>
                    <a:pt x="435800" y="364934"/>
                  </a:lnTo>
                  <a:lnTo>
                    <a:pt x="428002" y="357174"/>
                  </a:lnTo>
                  <a:close/>
                </a:path>
                <a:path w="6177280" h="1778635" extrusionOk="0">
                  <a:moveTo>
                    <a:pt x="3914419" y="351396"/>
                  </a:moveTo>
                  <a:lnTo>
                    <a:pt x="3895166" y="351396"/>
                  </a:lnTo>
                  <a:lnTo>
                    <a:pt x="3887355" y="359156"/>
                  </a:lnTo>
                  <a:lnTo>
                    <a:pt x="3887355" y="378307"/>
                  </a:lnTo>
                  <a:lnTo>
                    <a:pt x="3895166" y="386067"/>
                  </a:lnTo>
                  <a:lnTo>
                    <a:pt x="3914419" y="386067"/>
                  </a:lnTo>
                  <a:lnTo>
                    <a:pt x="3922217" y="378307"/>
                  </a:lnTo>
                  <a:lnTo>
                    <a:pt x="3922217" y="359156"/>
                  </a:lnTo>
                  <a:lnTo>
                    <a:pt x="3914419" y="351396"/>
                  </a:lnTo>
                  <a:close/>
                </a:path>
                <a:path w="6177280" h="1778635" extrusionOk="0">
                  <a:moveTo>
                    <a:pt x="2856865" y="351396"/>
                  </a:moveTo>
                  <a:lnTo>
                    <a:pt x="2837611" y="351396"/>
                  </a:lnTo>
                  <a:lnTo>
                    <a:pt x="2829814" y="359156"/>
                  </a:lnTo>
                  <a:lnTo>
                    <a:pt x="2829814" y="378307"/>
                  </a:lnTo>
                  <a:lnTo>
                    <a:pt x="2837611" y="386067"/>
                  </a:lnTo>
                  <a:lnTo>
                    <a:pt x="2856865" y="386067"/>
                  </a:lnTo>
                  <a:lnTo>
                    <a:pt x="2864675" y="378307"/>
                  </a:lnTo>
                  <a:lnTo>
                    <a:pt x="2864675" y="359156"/>
                  </a:lnTo>
                  <a:lnTo>
                    <a:pt x="2856865" y="351396"/>
                  </a:lnTo>
                  <a:close/>
                </a:path>
                <a:path w="6177280" h="1778635" extrusionOk="0">
                  <a:moveTo>
                    <a:pt x="2729039" y="351396"/>
                  </a:moveTo>
                  <a:lnTo>
                    <a:pt x="2709786" y="351396"/>
                  </a:lnTo>
                  <a:lnTo>
                    <a:pt x="2701975" y="359156"/>
                  </a:lnTo>
                  <a:lnTo>
                    <a:pt x="2701975" y="378307"/>
                  </a:lnTo>
                  <a:lnTo>
                    <a:pt x="2709786" y="386067"/>
                  </a:lnTo>
                  <a:lnTo>
                    <a:pt x="2729039" y="386067"/>
                  </a:lnTo>
                  <a:lnTo>
                    <a:pt x="2736837" y="378307"/>
                  </a:lnTo>
                  <a:lnTo>
                    <a:pt x="2736837" y="359156"/>
                  </a:lnTo>
                  <a:lnTo>
                    <a:pt x="2729039" y="351396"/>
                  </a:lnTo>
                  <a:close/>
                </a:path>
                <a:path w="6177280" h="1778635" extrusionOk="0">
                  <a:moveTo>
                    <a:pt x="5715736" y="339839"/>
                  </a:moveTo>
                  <a:lnTo>
                    <a:pt x="5696483" y="339839"/>
                  </a:lnTo>
                  <a:lnTo>
                    <a:pt x="5688672" y="347599"/>
                  </a:lnTo>
                  <a:lnTo>
                    <a:pt x="5688672" y="366750"/>
                  </a:lnTo>
                  <a:lnTo>
                    <a:pt x="5696483" y="374510"/>
                  </a:lnTo>
                  <a:lnTo>
                    <a:pt x="5715736" y="374510"/>
                  </a:lnTo>
                  <a:lnTo>
                    <a:pt x="5723534" y="366750"/>
                  </a:lnTo>
                  <a:lnTo>
                    <a:pt x="5723534" y="347599"/>
                  </a:lnTo>
                  <a:lnTo>
                    <a:pt x="5715736" y="339839"/>
                  </a:lnTo>
                  <a:close/>
                </a:path>
                <a:path w="6177280" h="1778635" extrusionOk="0">
                  <a:moveTo>
                    <a:pt x="4693056" y="339839"/>
                  </a:moveTo>
                  <a:lnTo>
                    <a:pt x="4673790" y="339839"/>
                  </a:lnTo>
                  <a:lnTo>
                    <a:pt x="4665992" y="347599"/>
                  </a:lnTo>
                  <a:lnTo>
                    <a:pt x="4665992" y="366750"/>
                  </a:lnTo>
                  <a:lnTo>
                    <a:pt x="4673790" y="374510"/>
                  </a:lnTo>
                  <a:lnTo>
                    <a:pt x="4693056" y="374510"/>
                  </a:lnTo>
                  <a:lnTo>
                    <a:pt x="4700854" y="366750"/>
                  </a:lnTo>
                  <a:lnTo>
                    <a:pt x="4700854" y="347599"/>
                  </a:lnTo>
                  <a:lnTo>
                    <a:pt x="4693056" y="339839"/>
                  </a:lnTo>
                  <a:close/>
                </a:path>
                <a:path w="6177280" h="1778635" extrusionOk="0">
                  <a:moveTo>
                    <a:pt x="4379277" y="339839"/>
                  </a:moveTo>
                  <a:lnTo>
                    <a:pt x="4360011" y="339839"/>
                  </a:lnTo>
                  <a:lnTo>
                    <a:pt x="4352213" y="347599"/>
                  </a:lnTo>
                  <a:lnTo>
                    <a:pt x="4352213" y="366750"/>
                  </a:lnTo>
                  <a:lnTo>
                    <a:pt x="4360011" y="374510"/>
                  </a:lnTo>
                  <a:lnTo>
                    <a:pt x="4379277" y="374510"/>
                  </a:lnTo>
                  <a:lnTo>
                    <a:pt x="4387075" y="366750"/>
                  </a:lnTo>
                  <a:lnTo>
                    <a:pt x="4387075" y="347599"/>
                  </a:lnTo>
                  <a:lnTo>
                    <a:pt x="4379277" y="339839"/>
                  </a:lnTo>
                  <a:close/>
                </a:path>
                <a:path w="6177280" h="1778635" extrusionOk="0">
                  <a:moveTo>
                    <a:pt x="4268863" y="339839"/>
                  </a:moveTo>
                  <a:lnTo>
                    <a:pt x="4249610" y="339839"/>
                  </a:lnTo>
                  <a:lnTo>
                    <a:pt x="4241812" y="347599"/>
                  </a:lnTo>
                  <a:lnTo>
                    <a:pt x="4241812" y="366750"/>
                  </a:lnTo>
                  <a:lnTo>
                    <a:pt x="4249610" y="374510"/>
                  </a:lnTo>
                  <a:lnTo>
                    <a:pt x="4268863" y="374510"/>
                  </a:lnTo>
                  <a:lnTo>
                    <a:pt x="4276674" y="366750"/>
                  </a:lnTo>
                  <a:lnTo>
                    <a:pt x="4276674" y="347599"/>
                  </a:lnTo>
                  <a:lnTo>
                    <a:pt x="4268863" y="339839"/>
                  </a:lnTo>
                  <a:close/>
                </a:path>
                <a:path w="6177280" h="1778635" extrusionOk="0">
                  <a:moveTo>
                    <a:pt x="4024820" y="339839"/>
                  </a:moveTo>
                  <a:lnTo>
                    <a:pt x="4005567" y="339839"/>
                  </a:lnTo>
                  <a:lnTo>
                    <a:pt x="3997756" y="347599"/>
                  </a:lnTo>
                  <a:lnTo>
                    <a:pt x="3997756" y="366750"/>
                  </a:lnTo>
                  <a:lnTo>
                    <a:pt x="4005567" y="374510"/>
                  </a:lnTo>
                  <a:lnTo>
                    <a:pt x="4024820" y="374510"/>
                  </a:lnTo>
                  <a:lnTo>
                    <a:pt x="4032630" y="366750"/>
                  </a:lnTo>
                  <a:lnTo>
                    <a:pt x="4032630" y="347599"/>
                  </a:lnTo>
                  <a:lnTo>
                    <a:pt x="4024820" y="339839"/>
                  </a:lnTo>
                  <a:close/>
                </a:path>
                <a:path w="6177280" h="1778635" extrusionOk="0">
                  <a:moveTo>
                    <a:pt x="3792397" y="334060"/>
                  </a:moveTo>
                  <a:lnTo>
                    <a:pt x="3773131" y="334060"/>
                  </a:lnTo>
                  <a:lnTo>
                    <a:pt x="3765334" y="341833"/>
                  </a:lnTo>
                  <a:lnTo>
                    <a:pt x="3765334" y="360972"/>
                  </a:lnTo>
                  <a:lnTo>
                    <a:pt x="3773131" y="368731"/>
                  </a:lnTo>
                  <a:lnTo>
                    <a:pt x="3792397" y="368731"/>
                  </a:lnTo>
                  <a:lnTo>
                    <a:pt x="3800195" y="360972"/>
                  </a:lnTo>
                  <a:lnTo>
                    <a:pt x="3800195" y="341833"/>
                  </a:lnTo>
                  <a:lnTo>
                    <a:pt x="3792397" y="334060"/>
                  </a:lnTo>
                  <a:close/>
                </a:path>
                <a:path w="6177280" h="1778635" extrusionOk="0">
                  <a:moveTo>
                    <a:pt x="2020125" y="334060"/>
                  </a:moveTo>
                  <a:lnTo>
                    <a:pt x="2000872" y="334060"/>
                  </a:lnTo>
                  <a:lnTo>
                    <a:pt x="1993074" y="341833"/>
                  </a:lnTo>
                  <a:lnTo>
                    <a:pt x="1993074" y="360972"/>
                  </a:lnTo>
                  <a:lnTo>
                    <a:pt x="2000872" y="368731"/>
                  </a:lnTo>
                  <a:lnTo>
                    <a:pt x="2020125" y="368731"/>
                  </a:lnTo>
                  <a:lnTo>
                    <a:pt x="2027935" y="360972"/>
                  </a:lnTo>
                  <a:lnTo>
                    <a:pt x="2027935" y="341833"/>
                  </a:lnTo>
                  <a:lnTo>
                    <a:pt x="2020125" y="334060"/>
                  </a:lnTo>
                  <a:close/>
                </a:path>
                <a:path w="6177280" h="1778635" extrusionOk="0">
                  <a:moveTo>
                    <a:pt x="1311224" y="334060"/>
                  </a:moveTo>
                  <a:lnTo>
                    <a:pt x="1291970" y="334060"/>
                  </a:lnTo>
                  <a:lnTo>
                    <a:pt x="1284160" y="341833"/>
                  </a:lnTo>
                  <a:lnTo>
                    <a:pt x="1284160" y="360972"/>
                  </a:lnTo>
                  <a:lnTo>
                    <a:pt x="1291970" y="368731"/>
                  </a:lnTo>
                  <a:lnTo>
                    <a:pt x="1311224" y="368731"/>
                  </a:lnTo>
                  <a:lnTo>
                    <a:pt x="1319034" y="360972"/>
                  </a:lnTo>
                  <a:lnTo>
                    <a:pt x="1319034" y="341833"/>
                  </a:lnTo>
                  <a:lnTo>
                    <a:pt x="1311224" y="334060"/>
                  </a:lnTo>
                  <a:close/>
                </a:path>
                <a:path w="6177280" h="1778635" extrusionOk="0">
                  <a:moveTo>
                    <a:pt x="1514602" y="328282"/>
                  </a:moveTo>
                  <a:lnTo>
                    <a:pt x="1495348" y="328282"/>
                  </a:lnTo>
                  <a:lnTo>
                    <a:pt x="1487538" y="336054"/>
                  </a:lnTo>
                  <a:lnTo>
                    <a:pt x="1487538" y="355193"/>
                  </a:lnTo>
                  <a:lnTo>
                    <a:pt x="1495348" y="362953"/>
                  </a:lnTo>
                  <a:lnTo>
                    <a:pt x="1514602" y="362953"/>
                  </a:lnTo>
                  <a:lnTo>
                    <a:pt x="1522399" y="355193"/>
                  </a:lnTo>
                  <a:lnTo>
                    <a:pt x="1522399" y="336054"/>
                  </a:lnTo>
                  <a:lnTo>
                    <a:pt x="1514602" y="328282"/>
                  </a:lnTo>
                  <a:close/>
                </a:path>
                <a:path w="6177280" h="1778635" extrusionOk="0">
                  <a:moveTo>
                    <a:pt x="305968" y="328282"/>
                  </a:moveTo>
                  <a:lnTo>
                    <a:pt x="286715" y="328282"/>
                  </a:lnTo>
                  <a:lnTo>
                    <a:pt x="278917" y="336054"/>
                  </a:lnTo>
                  <a:lnTo>
                    <a:pt x="278917" y="355193"/>
                  </a:lnTo>
                  <a:lnTo>
                    <a:pt x="286715" y="362953"/>
                  </a:lnTo>
                  <a:lnTo>
                    <a:pt x="305968" y="362953"/>
                  </a:lnTo>
                  <a:lnTo>
                    <a:pt x="313778" y="355193"/>
                  </a:lnTo>
                  <a:lnTo>
                    <a:pt x="313778" y="336054"/>
                  </a:lnTo>
                  <a:lnTo>
                    <a:pt x="305968" y="328282"/>
                  </a:lnTo>
                  <a:close/>
                </a:path>
                <a:path w="6177280" h="1778635" extrusionOk="0">
                  <a:moveTo>
                    <a:pt x="6012078" y="322516"/>
                  </a:moveTo>
                  <a:lnTo>
                    <a:pt x="5992825" y="322516"/>
                  </a:lnTo>
                  <a:lnTo>
                    <a:pt x="5985014" y="330276"/>
                  </a:lnTo>
                  <a:lnTo>
                    <a:pt x="5985014" y="349415"/>
                  </a:lnTo>
                  <a:lnTo>
                    <a:pt x="5992825" y="357174"/>
                  </a:lnTo>
                  <a:lnTo>
                    <a:pt x="6012078" y="357174"/>
                  </a:lnTo>
                  <a:lnTo>
                    <a:pt x="6019888" y="349415"/>
                  </a:lnTo>
                  <a:lnTo>
                    <a:pt x="6019888" y="330276"/>
                  </a:lnTo>
                  <a:lnTo>
                    <a:pt x="6012078" y="322516"/>
                  </a:lnTo>
                  <a:close/>
                </a:path>
                <a:path w="6177280" h="1778635" extrusionOk="0">
                  <a:moveTo>
                    <a:pt x="1625003" y="322516"/>
                  </a:moveTo>
                  <a:lnTo>
                    <a:pt x="1605749" y="322516"/>
                  </a:lnTo>
                  <a:lnTo>
                    <a:pt x="1597939" y="330276"/>
                  </a:lnTo>
                  <a:lnTo>
                    <a:pt x="1597939" y="349415"/>
                  </a:lnTo>
                  <a:lnTo>
                    <a:pt x="1605749" y="357174"/>
                  </a:lnTo>
                  <a:lnTo>
                    <a:pt x="1625003" y="357174"/>
                  </a:lnTo>
                  <a:lnTo>
                    <a:pt x="1632800" y="349415"/>
                  </a:lnTo>
                  <a:lnTo>
                    <a:pt x="1632800" y="330276"/>
                  </a:lnTo>
                  <a:lnTo>
                    <a:pt x="1625003" y="322516"/>
                  </a:lnTo>
                  <a:close/>
                </a:path>
                <a:path w="6177280" h="1778635" extrusionOk="0">
                  <a:moveTo>
                    <a:pt x="5587898" y="316738"/>
                  </a:moveTo>
                  <a:lnTo>
                    <a:pt x="5568645" y="316738"/>
                  </a:lnTo>
                  <a:lnTo>
                    <a:pt x="5560834" y="324497"/>
                  </a:lnTo>
                  <a:lnTo>
                    <a:pt x="5560834" y="343636"/>
                  </a:lnTo>
                  <a:lnTo>
                    <a:pt x="5568645" y="351396"/>
                  </a:lnTo>
                  <a:lnTo>
                    <a:pt x="5587898" y="351396"/>
                  </a:lnTo>
                  <a:lnTo>
                    <a:pt x="5595708" y="343636"/>
                  </a:lnTo>
                  <a:lnTo>
                    <a:pt x="5595708" y="324497"/>
                  </a:lnTo>
                  <a:lnTo>
                    <a:pt x="5587898" y="316738"/>
                  </a:lnTo>
                  <a:close/>
                </a:path>
                <a:path w="6177280" h="1778635" extrusionOk="0">
                  <a:moveTo>
                    <a:pt x="3681983" y="316738"/>
                  </a:moveTo>
                  <a:lnTo>
                    <a:pt x="3662730" y="316738"/>
                  </a:lnTo>
                  <a:lnTo>
                    <a:pt x="3654932" y="324497"/>
                  </a:lnTo>
                  <a:lnTo>
                    <a:pt x="3654932" y="343636"/>
                  </a:lnTo>
                  <a:lnTo>
                    <a:pt x="3662730" y="351396"/>
                  </a:lnTo>
                  <a:lnTo>
                    <a:pt x="3681983" y="351396"/>
                  </a:lnTo>
                  <a:lnTo>
                    <a:pt x="3689794" y="343636"/>
                  </a:lnTo>
                  <a:lnTo>
                    <a:pt x="3689794" y="324497"/>
                  </a:lnTo>
                  <a:lnTo>
                    <a:pt x="3681983" y="316738"/>
                  </a:lnTo>
                  <a:close/>
                </a:path>
                <a:path w="6177280" h="1778635" extrusionOk="0">
                  <a:moveTo>
                    <a:pt x="2595384" y="316738"/>
                  </a:moveTo>
                  <a:lnTo>
                    <a:pt x="2576131" y="316738"/>
                  </a:lnTo>
                  <a:lnTo>
                    <a:pt x="2568333" y="324497"/>
                  </a:lnTo>
                  <a:lnTo>
                    <a:pt x="2568333" y="343636"/>
                  </a:lnTo>
                  <a:lnTo>
                    <a:pt x="2576131" y="351396"/>
                  </a:lnTo>
                  <a:lnTo>
                    <a:pt x="2595384" y="351396"/>
                  </a:lnTo>
                  <a:lnTo>
                    <a:pt x="2603195" y="343636"/>
                  </a:lnTo>
                  <a:lnTo>
                    <a:pt x="2603195" y="324497"/>
                  </a:lnTo>
                  <a:lnTo>
                    <a:pt x="2595384" y="316738"/>
                  </a:lnTo>
                  <a:close/>
                </a:path>
                <a:path w="6177280" h="1778635" extrusionOk="0">
                  <a:moveTo>
                    <a:pt x="1845805" y="316738"/>
                  </a:moveTo>
                  <a:lnTo>
                    <a:pt x="1826552" y="316738"/>
                  </a:lnTo>
                  <a:lnTo>
                    <a:pt x="1818754" y="324497"/>
                  </a:lnTo>
                  <a:lnTo>
                    <a:pt x="1818754" y="343636"/>
                  </a:lnTo>
                  <a:lnTo>
                    <a:pt x="1826552" y="351396"/>
                  </a:lnTo>
                  <a:lnTo>
                    <a:pt x="1845805" y="351396"/>
                  </a:lnTo>
                  <a:lnTo>
                    <a:pt x="1853615" y="343636"/>
                  </a:lnTo>
                  <a:lnTo>
                    <a:pt x="1853615" y="324497"/>
                  </a:lnTo>
                  <a:lnTo>
                    <a:pt x="1845805" y="316738"/>
                  </a:lnTo>
                  <a:close/>
                </a:path>
                <a:path w="6177280" h="1778635" extrusionOk="0">
                  <a:moveTo>
                    <a:pt x="73545" y="310959"/>
                  </a:moveTo>
                  <a:lnTo>
                    <a:pt x="54292" y="310959"/>
                  </a:lnTo>
                  <a:lnTo>
                    <a:pt x="46481" y="318719"/>
                  </a:lnTo>
                  <a:lnTo>
                    <a:pt x="46481" y="337858"/>
                  </a:lnTo>
                  <a:lnTo>
                    <a:pt x="54292" y="345617"/>
                  </a:lnTo>
                  <a:lnTo>
                    <a:pt x="73545" y="345617"/>
                  </a:lnTo>
                  <a:lnTo>
                    <a:pt x="81356" y="337858"/>
                  </a:lnTo>
                  <a:lnTo>
                    <a:pt x="81356" y="318719"/>
                  </a:lnTo>
                  <a:lnTo>
                    <a:pt x="73545" y="310959"/>
                  </a:lnTo>
                  <a:close/>
                </a:path>
                <a:path w="6177280" h="1778635" extrusionOk="0">
                  <a:moveTo>
                    <a:pt x="5471680" y="305181"/>
                  </a:moveTo>
                  <a:lnTo>
                    <a:pt x="5452427" y="305181"/>
                  </a:lnTo>
                  <a:lnTo>
                    <a:pt x="5444629" y="312940"/>
                  </a:lnTo>
                  <a:lnTo>
                    <a:pt x="5444629" y="332079"/>
                  </a:lnTo>
                  <a:lnTo>
                    <a:pt x="5452427" y="339839"/>
                  </a:lnTo>
                  <a:lnTo>
                    <a:pt x="5471680" y="339839"/>
                  </a:lnTo>
                  <a:lnTo>
                    <a:pt x="5479491" y="332079"/>
                  </a:lnTo>
                  <a:lnTo>
                    <a:pt x="5479491" y="312940"/>
                  </a:lnTo>
                  <a:lnTo>
                    <a:pt x="5471680" y="305181"/>
                  </a:lnTo>
                  <a:close/>
                </a:path>
                <a:path w="6177280" h="1778635" extrusionOk="0">
                  <a:moveTo>
                    <a:pt x="2973082" y="299402"/>
                  </a:moveTo>
                  <a:lnTo>
                    <a:pt x="2953829" y="299402"/>
                  </a:lnTo>
                  <a:lnTo>
                    <a:pt x="2946018" y="307162"/>
                  </a:lnTo>
                  <a:lnTo>
                    <a:pt x="2946018" y="326301"/>
                  </a:lnTo>
                  <a:lnTo>
                    <a:pt x="2953829" y="334073"/>
                  </a:lnTo>
                  <a:lnTo>
                    <a:pt x="2973082" y="334073"/>
                  </a:lnTo>
                  <a:lnTo>
                    <a:pt x="2980893" y="326301"/>
                  </a:lnTo>
                  <a:lnTo>
                    <a:pt x="2980893" y="307162"/>
                  </a:lnTo>
                  <a:lnTo>
                    <a:pt x="2973082" y="299402"/>
                  </a:lnTo>
                  <a:close/>
                </a:path>
                <a:path w="6177280" h="1778635" extrusionOk="0">
                  <a:moveTo>
                    <a:pt x="2479179" y="299402"/>
                  </a:moveTo>
                  <a:lnTo>
                    <a:pt x="2459913" y="299402"/>
                  </a:lnTo>
                  <a:lnTo>
                    <a:pt x="2452116" y="307162"/>
                  </a:lnTo>
                  <a:lnTo>
                    <a:pt x="2452116" y="326301"/>
                  </a:lnTo>
                  <a:lnTo>
                    <a:pt x="2459913" y="334073"/>
                  </a:lnTo>
                  <a:lnTo>
                    <a:pt x="2479179" y="334073"/>
                  </a:lnTo>
                  <a:lnTo>
                    <a:pt x="2486977" y="326301"/>
                  </a:lnTo>
                  <a:lnTo>
                    <a:pt x="2486977" y="307162"/>
                  </a:lnTo>
                  <a:lnTo>
                    <a:pt x="2479179" y="299402"/>
                  </a:lnTo>
                  <a:close/>
                </a:path>
                <a:path w="6177280" h="1778635" extrusionOk="0">
                  <a:moveTo>
                    <a:pt x="5907481" y="293624"/>
                  </a:moveTo>
                  <a:lnTo>
                    <a:pt x="5888228" y="293624"/>
                  </a:lnTo>
                  <a:lnTo>
                    <a:pt x="5880430" y="301383"/>
                  </a:lnTo>
                  <a:lnTo>
                    <a:pt x="5880430" y="320522"/>
                  </a:lnTo>
                  <a:lnTo>
                    <a:pt x="5888228" y="328282"/>
                  </a:lnTo>
                  <a:lnTo>
                    <a:pt x="5907481" y="328282"/>
                  </a:lnTo>
                  <a:lnTo>
                    <a:pt x="5915291" y="320522"/>
                  </a:lnTo>
                  <a:lnTo>
                    <a:pt x="5915291" y="301383"/>
                  </a:lnTo>
                  <a:lnTo>
                    <a:pt x="5907481" y="293624"/>
                  </a:lnTo>
                  <a:close/>
                </a:path>
                <a:path w="6177280" h="1778635" extrusionOk="0">
                  <a:moveTo>
                    <a:pt x="1200823" y="293624"/>
                  </a:moveTo>
                  <a:lnTo>
                    <a:pt x="1181569" y="293624"/>
                  </a:lnTo>
                  <a:lnTo>
                    <a:pt x="1173759" y="301383"/>
                  </a:lnTo>
                  <a:lnTo>
                    <a:pt x="1173759" y="320522"/>
                  </a:lnTo>
                  <a:lnTo>
                    <a:pt x="1181569" y="328282"/>
                  </a:lnTo>
                  <a:lnTo>
                    <a:pt x="1200823" y="328282"/>
                  </a:lnTo>
                  <a:lnTo>
                    <a:pt x="1208620" y="320522"/>
                  </a:lnTo>
                  <a:lnTo>
                    <a:pt x="1208620" y="301383"/>
                  </a:lnTo>
                  <a:lnTo>
                    <a:pt x="1200823" y="293624"/>
                  </a:lnTo>
                  <a:close/>
                </a:path>
                <a:path w="6177280" h="1778635" extrusionOk="0">
                  <a:moveTo>
                    <a:pt x="178142" y="293624"/>
                  </a:moveTo>
                  <a:lnTo>
                    <a:pt x="158876" y="293624"/>
                  </a:lnTo>
                  <a:lnTo>
                    <a:pt x="151079" y="301383"/>
                  </a:lnTo>
                  <a:lnTo>
                    <a:pt x="151079" y="320522"/>
                  </a:lnTo>
                  <a:lnTo>
                    <a:pt x="158876" y="328282"/>
                  </a:lnTo>
                  <a:lnTo>
                    <a:pt x="178142" y="328282"/>
                  </a:lnTo>
                  <a:lnTo>
                    <a:pt x="185940" y="320522"/>
                  </a:lnTo>
                  <a:lnTo>
                    <a:pt x="185940" y="301383"/>
                  </a:lnTo>
                  <a:lnTo>
                    <a:pt x="178142" y="293624"/>
                  </a:lnTo>
                  <a:close/>
                </a:path>
                <a:path w="6177280" h="1778635" extrusionOk="0">
                  <a:moveTo>
                    <a:pt x="3414699" y="287845"/>
                  </a:moveTo>
                  <a:lnTo>
                    <a:pt x="3395446" y="287845"/>
                  </a:lnTo>
                  <a:lnTo>
                    <a:pt x="3387636" y="295605"/>
                  </a:lnTo>
                  <a:lnTo>
                    <a:pt x="3387636" y="314756"/>
                  </a:lnTo>
                  <a:lnTo>
                    <a:pt x="3395446" y="322516"/>
                  </a:lnTo>
                  <a:lnTo>
                    <a:pt x="3414699" y="322516"/>
                  </a:lnTo>
                  <a:lnTo>
                    <a:pt x="3422497" y="314756"/>
                  </a:lnTo>
                  <a:lnTo>
                    <a:pt x="3422497" y="295605"/>
                  </a:lnTo>
                  <a:lnTo>
                    <a:pt x="3414699" y="287845"/>
                  </a:lnTo>
                  <a:close/>
                </a:path>
                <a:path w="6177280" h="1778635" extrusionOk="0">
                  <a:moveTo>
                    <a:pt x="5181155" y="282067"/>
                  </a:moveTo>
                  <a:lnTo>
                    <a:pt x="5161889" y="282067"/>
                  </a:lnTo>
                  <a:lnTo>
                    <a:pt x="5154091" y="289826"/>
                  </a:lnTo>
                  <a:lnTo>
                    <a:pt x="5154091" y="308978"/>
                  </a:lnTo>
                  <a:lnTo>
                    <a:pt x="5161889" y="316738"/>
                  </a:lnTo>
                  <a:lnTo>
                    <a:pt x="5181155" y="316738"/>
                  </a:lnTo>
                  <a:lnTo>
                    <a:pt x="5188953" y="308978"/>
                  </a:lnTo>
                  <a:lnTo>
                    <a:pt x="5188953" y="289826"/>
                  </a:lnTo>
                  <a:lnTo>
                    <a:pt x="5181155" y="282067"/>
                  </a:lnTo>
                  <a:close/>
                </a:path>
                <a:path w="6177280" h="1778635" extrusionOk="0">
                  <a:moveTo>
                    <a:pt x="2368765" y="282067"/>
                  </a:moveTo>
                  <a:lnTo>
                    <a:pt x="2349512" y="282067"/>
                  </a:lnTo>
                  <a:lnTo>
                    <a:pt x="2341714" y="289826"/>
                  </a:lnTo>
                  <a:lnTo>
                    <a:pt x="2341714" y="308978"/>
                  </a:lnTo>
                  <a:lnTo>
                    <a:pt x="2349512" y="316738"/>
                  </a:lnTo>
                  <a:lnTo>
                    <a:pt x="2368765" y="316738"/>
                  </a:lnTo>
                  <a:lnTo>
                    <a:pt x="2376576" y="308978"/>
                  </a:lnTo>
                  <a:lnTo>
                    <a:pt x="2376576" y="289826"/>
                  </a:lnTo>
                  <a:lnTo>
                    <a:pt x="2368765" y="282067"/>
                  </a:lnTo>
                  <a:close/>
                </a:path>
                <a:path w="6177280" h="1778635" extrusionOk="0">
                  <a:moveTo>
                    <a:pt x="2235123" y="282067"/>
                  </a:moveTo>
                  <a:lnTo>
                    <a:pt x="2215870" y="282067"/>
                  </a:lnTo>
                  <a:lnTo>
                    <a:pt x="2208060" y="289826"/>
                  </a:lnTo>
                  <a:lnTo>
                    <a:pt x="2208060" y="308978"/>
                  </a:lnTo>
                  <a:lnTo>
                    <a:pt x="2215870" y="316738"/>
                  </a:lnTo>
                  <a:lnTo>
                    <a:pt x="2235123" y="316738"/>
                  </a:lnTo>
                  <a:lnTo>
                    <a:pt x="2242934" y="308978"/>
                  </a:lnTo>
                  <a:lnTo>
                    <a:pt x="2242934" y="289826"/>
                  </a:lnTo>
                  <a:lnTo>
                    <a:pt x="2235123" y="282067"/>
                  </a:lnTo>
                  <a:close/>
                </a:path>
                <a:path w="6177280" h="1778635" extrusionOk="0">
                  <a:moveTo>
                    <a:pt x="1410004" y="282067"/>
                  </a:moveTo>
                  <a:lnTo>
                    <a:pt x="1390751" y="282067"/>
                  </a:lnTo>
                  <a:lnTo>
                    <a:pt x="1382941" y="289826"/>
                  </a:lnTo>
                  <a:lnTo>
                    <a:pt x="1382941" y="308978"/>
                  </a:lnTo>
                  <a:lnTo>
                    <a:pt x="1390751" y="316738"/>
                  </a:lnTo>
                  <a:lnTo>
                    <a:pt x="1410004" y="316738"/>
                  </a:lnTo>
                  <a:lnTo>
                    <a:pt x="1417815" y="308978"/>
                  </a:lnTo>
                  <a:lnTo>
                    <a:pt x="1417815" y="289826"/>
                  </a:lnTo>
                  <a:lnTo>
                    <a:pt x="1410004" y="282067"/>
                  </a:lnTo>
                  <a:close/>
                </a:path>
                <a:path w="6177280" h="1778635" extrusionOk="0">
                  <a:moveTo>
                    <a:pt x="881227" y="282067"/>
                  </a:moveTo>
                  <a:lnTo>
                    <a:pt x="861974" y="282067"/>
                  </a:lnTo>
                  <a:lnTo>
                    <a:pt x="854176" y="289826"/>
                  </a:lnTo>
                  <a:lnTo>
                    <a:pt x="854176" y="308978"/>
                  </a:lnTo>
                  <a:lnTo>
                    <a:pt x="861974" y="316738"/>
                  </a:lnTo>
                  <a:lnTo>
                    <a:pt x="881227" y="316738"/>
                  </a:lnTo>
                  <a:lnTo>
                    <a:pt x="889038" y="308978"/>
                  </a:lnTo>
                  <a:lnTo>
                    <a:pt x="889038" y="289826"/>
                  </a:lnTo>
                  <a:lnTo>
                    <a:pt x="881227" y="282067"/>
                  </a:lnTo>
                  <a:close/>
                </a:path>
                <a:path w="6177280" h="1778635" extrusionOk="0">
                  <a:moveTo>
                    <a:pt x="544207" y="282067"/>
                  </a:moveTo>
                  <a:lnTo>
                    <a:pt x="524954" y="282067"/>
                  </a:lnTo>
                  <a:lnTo>
                    <a:pt x="517156" y="289826"/>
                  </a:lnTo>
                  <a:lnTo>
                    <a:pt x="517156" y="308978"/>
                  </a:lnTo>
                  <a:lnTo>
                    <a:pt x="524954" y="316738"/>
                  </a:lnTo>
                  <a:lnTo>
                    <a:pt x="544207" y="316738"/>
                  </a:lnTo>
                  <a:lnTo>
                    <a:pt x="552018" y="308978"/>
                  </a:lnTo>
                  <a:lnTo>
                    <a:pt x="552018" y="289826"/>
                  </a:lnTo>
                  <a:lnTo>
                    <a:pt x="544207" y="282067"/>
                  </a:lnTo>
                  <a:close/>
                </a:path>
                <a:path w="6177280" h="1778635" extrusionOk="0">
                  <a:moveTo>
                    <a:pt x="6128296" y="276288"/>
                  </a:moveTo>
                  <a:lnTo>
                    <a:pt x="6109042" y="276288"/>
                  </a:lnTo>
                  <a:lnTo>
                    <a:pt x="6101232" y="284048"/>
                  </a:lnTo>
                  <a:lnTo>
                    <a:pt x="6101232" y="303199"/>
                  </a:lnTo>
                  <a:lnTo>
                    <a:pt x="6109042" y="310959"/>
                  </a:lnTo>
                  <a:lnTo>
                    <a:pt x="6128296" y="310959"/>
                  </a:lnTo>
                  <a:lnTo>
                    <a:pt x="6136093" y="303199"/>
                  </a:lnTo>
                  <a:lnTo>
                    <a:pt x="6136093" y="284048"/>
                  </a:lnTo>
                  <a:lnTo>
                    <a:pt x="6128296" y="276288"/>
                  </a:lnTo>
                  <a:close/>
                </a:path>
                <a:path w="6177280" h="1778635" extrusionOk="0">
                  <a:moveTo>
                    <a:pt x="5332222" y="276288"/>
                  </a:moveTo>
                  <a:lnTo>
                    <a:pt x="5312968" y="276288"/>
                  </a:lnTo>
                  <a:lnTo>
                    <a:pt x="5305170" y="284048"/>
                  </a:lnTo>
                  <a:lnTo>
                    <a:pt x="5305170" y="303199"/>
                  </a:lnTo>
                  <a:lnTo>
                    <a:pt x="5312968" y="310959"/>
                  </a:lnTo>
                  <a:lnTo>
                    <a:pt x="5332222" y="310959"/>
                  </a:lnTo>
                  <a:lnTo>
                    <a:pt x="5340032" y="303199"/>
                  </a:lnTo>
                  <a:lnTo>
                    <a:pt x="5340032" y="284048"/>
                  </a:lnTo>
                  <a:lnTo>
                    <a:pt x="5332222" y="276288"/>
                  </a:lnTo>
                  <a:close/>
                </a:path>
                <a:path w="6177280" h="1778635" extrusionOk="0">
                  <a:moveTo>
                    <a:pt x="1758645" y="276288"/>
                  </a:moveTo>
                  <a:lnTo>
                    <a:pt x="1739391" y="276288"/>
                  </a:lnTo>
                  <a:lnTo>
                    <a:pt x="1731594" y="284048"/>
                  </a:lnTo>
                  <a:lnTo>
                    <a:pt x="1731594" y="303199"/>
                  </a:lnTo>
                  <a:lnTo>
                    <a:pt x="1739391" y="310959"/>
                  </a:lnTo>
                  <a:lnTo>
                    <a:pt x="1758645" y="310959"/>
                  </a:lnTo>
                  <a:lnTo>
                    <a:pt x="1766455" y="303199"/>
                  </a:lnTo>
                  <a:lnTo>
                    <a:pt x="1766455" y="284048"/>
                  </a:lnTo>
                  <a:lnTo>
                    <a:pt x="1758645" y="276288"/>
                  </a:lnTo>
                  <a:close/>
                </a:path>
                <a:path w="6177280" h="1778635" extrusionOk="0">
                  <a:moveTo>
                    <a:pt x="660425" y="276288"/>
                  </a:moveTo>
                  <a:lnTo>
                    <a:pt x="641172" y="276288"/>
                  </a:lnTo>
                  <a:lnTo>
                    <a:pt x="633361" y="284048"/>
                  </a:lnTo>
                  <a:lnTo>
                    <a:pt x="633361" y="303199"/>
                  </a:lnTo>
                  <a:lnTo>
                    <a:pt x="641172" y="310959"/>
                  </a:lnTo>
                  <a:lnTo>
                    <a:pt x="660425" y="310959"/>
                  </a:lnTo>
                  <a:lnTo>
                    <a:pt x="668235" y="303199"/>
                  </a:lnTo>
                  <a:lnTo>
                    <a:pt x="668235" y="284048"/>
                  </a:lnTo>
                  <a:lnTo>
                    <a:pt x="660425" y="276288"/>
                  </a:lnTo>
                  <a:close/>
                </a:path>
                <a:path w="6177280" h="1778635" extrusionOk="0">
                  <a:moveTo>
                    <a:pt x="4565218" y="264731"/>
                  </a:moveTo>
                  <a:lnTo>
                    <a:pt x="4545965" y="264731"/>
                  </a:lnTo>
                  <a:lnTo>
                    <a:pt x="4538154" y="272491"/>
                  </a:lnTo>
                  <a:lnTo>
                    <a:pt x="4538154" y="291642"/>
                  </a:lnTo>
                  <a:lnTo>
                    <a:pt x="4545965" y="299402"/>
                  </a:lnTo>
                  <a:lnTo>
                    <a:pt x="4565218" y="299402"/>
                  </a:lnTo>
                  <a:lnTo>
                    <a:pt x="4573016" y="291642"/>
                  </a:lnTo>
                  <a:lnTo>
                    <a:pt x="4573016" y="272491"/>
                  </a:lnTo>
                  <a:lnTo>
                    <a:pt x="4565218" y="264731"/>
                  </a:lnTo>
                  <a:close/>
                </a:path>
                <a:path w="6177280" h="1778635" extrusionOk="0">
                  <a:moveTo>
                    <a:pt x="4809261" y="258953"/>
                  </a:moveTo>
                  <a:lnTo>
                    <a:pt x="4790008" y="258953"/>
                  </a:lnTo>
                  <a:lnTo>
                    <a:pt x="4782210" y="266712"/>
                  </a:lnTo>
                  <a:lnTo>
                    <a:pt x="4782210" y="285864"/>
                  </a:lnTo>
                  <a:lnTo>
                    <a:pt x="4790008" y="293624"/>
                  </a:lnTo>
                  <a:lnTo>
                    <a:pt x="4809261" y="293624"/>
                  </a:lnTo>
                  <a:lnTo>
                    <a:pt x="4817071" y="285864"/>
                  </a:lnTo>
                  <a:lnTo>
                    <a:pt x="4817071" y="266712"/>
                  </a:lnTo>
                  <a:lnTo>
                    <a:pt x="4809261" y="258953"/>
                  </a:lnTo>
                  <a:close/>
                </a:path>
                <a:path w="6177280" h="1778635" extrusionOk="0">
                  <a:moveTo>
                    <a:pt x="3542525" y="258953"/>
                  </a:moveTo>
                  <a:lnTo>
                    <a:pt x="3523272" y="258953"/>
                  </a:lnTo>
                  <a:lnTo>
                    <a:pt x="3515474" y="266712"/>
                  </a:lnTo>
                  <a:lnTo>
                    <a:pt x="3515474" y="285864"/>
                  </a:lnTo>
                  <a:lnTo>
                    <a:pt x="3523272" y="293624"/>
                  </a:lnTo>
                  <a:lnTo>
                    <a:pt x="3542525" y="293624"/>
                  </a:lnTo>
                  <a:lnTo>
                    <a:pt x="3550335" y="285864"/>
                  </a:lnTo>
                  <a:lnTo>
                    <a:pt x="3550335" y="266712"/>
                  </a:lnTo>
                  <a:lnTo>
                    <a:pt x="3542525" y="258953"/>
                  </a:lnTo>
                  <a:close/>
                </a:path>
                <a:path w="6177280" h="1778635" extrusionOk="0">
                  <a:moveTo>
                    <a:pt x="1096225" y="258953"/>
                  </a:moveTo>
                  <a:lnTo>
                    <a:pt x="1076972" y="258953"/>
                  </a:lnTo>
                  <a:lnTo>
                    <a:pt x="1069162" y="266712"/>
                  </a:lnTo>
                  <a:lnTo>
                    <a:pt x="1069162" y="285864"/>
                  </a:lnTo>
                  <a:lnTo>
                    <a:pt x="1076972" y="293624"/>
                  </a:lnTo>
                  <a:lnTo>
                    <a:pt x="1096225" y="293624"/>
                  </a:lnTo>
                  <a:lnTo>
                    <a:pt x="1104036" y="285864"/>
                  </a:lnTo>
                  <a:lnTo>
                    <a:pt x="1104036" y="266712"/>
                  </a:lnTo>
                  <a:lnTo>
                    <a:pt x="1096225" y="258953"/>
                  </a:lnTo>
                  <a:close/>
                </a:path>
                <a:path w="6177280" h="1778635" extrusionOk="0">
                  <a:moveTo>
                    <a:pt x="4954536" y="253174"/>
                  </a:moveTo>
                  <a:lnTo>
                    <a:pt x="4935270" y="253174"/>
                  </a:lnTo>
                  <a:lnTo>
                    <a:pt x="4927473" y="260934"/>
                  </a:lnTo>
                  <a:lnTo>
                    <a:pt x="4927473" y="280085"/>
                  </a:lnTo>
                  <a:lnTo>
                    <a:pt x="4935270" y="287845"/>
                  </a:lnTo>
                  <a:lnTo>
                    <a:pt x="4954536" y="287845"/>
                  </a:lnTo>
                  <a:lnTo>
                    <a:pt x="4962334" y="280085"/>
                  </a:lnTo>
                  <a:lnTo>
                    <a:pt x="4962334" y="260934"/>
                  </a:lnTo>
                  <a:lnTo>
                    <a:pt x="4954536" y="253174"/>
                  </a:lnTo>
                  <a:close/>
                </a:path>
                <a:path w="6177280" h="1778635" extrusionOk="0">
                  <a:moveTo>
                    <a:pt x="4088739" y="253174"/>
                  </a:moveTo>
                  <a:lnTo>
                    <a:pt x="4069486" y="253174"/>
                  </a:lnTo>
                  <a:lnTo>
                    <a:pt x="4061675" y="260934"/>
                  </a:lnTo>
                  <a:lnTo>
                    <a:pt x="4061675" y="280085"/>
                  </a:lnTo>
                  <a:lnTo>
                    <a:pt x="4069486" y="287845"/>
                  </a:lnTo>
                  <a:lnTo>
                    <a:pt x="4088739" y="287845"/>
                  </a:lnTo>
                  <a:lnTo>
                    <a:pt x="4096537" y="280085"/>
                  </a:lnTo>
                  <a:lnTo>
                    <a:pt x="4096537" y="260934"/>
                  </a:lnTo>
                  <a:lnTo>
                    <a:pt x="4088739" y="253174"/>
                  </a:lnTo>
                  <a:close/>
                </a:path>
                <a:path w="6177280" h="1778635" extrusionOk="0">
                  <a:moveTo>
                    <a:pt x="3095104" y="253174"/>
                  </a:moveTo>
                  <a:lnTo>
                    <a:pt x="3075851" y="253174"/>
                  </a:lnTo>
                  <a:lnTo>
                    <a:pt x="3068053" y="260934"/>
                  </a:lnTo>
                  <a:lnTo>
                    <a:pt x="3068053" y="280085"/>
                  </a:lnTo>
                  <a:lnTo>
                    <a:pt x="3075851" y="287845"/>
                  </a:lnTo>
                  <a:lnTo>
                    <a:pt x="3095104" y="287845"/>
                  </a:lnTo>
                  <a:lnTo>
                    <a:pt x="3102914" y="280085"/>
                  </a:lnTo>
                  <a:lnTo>
                    <a:pt x="3102914" y="260934"/>
                  </a:lnTo>
                  <a:lnTo>
                    <a:pt x="3095104" y="253174"/>
                  </a:lnTo>
                  <a:close/>
                </a:path>
                <a:path w="6177280" h="1778635" extrusionOk="0">
                  <a:moveTo>
                    <a:pt x="5808700" y="247396"/>
                  </a:moveTo>
                  <a:lnTo>
                    <a:pt x="5789447" y="247396"/>
                  </a:lnTo>
                  <a:lnTo>
                    <a:pt x="5781649" y="255155"/>
                  </a:lnTo>
                  <a:lnTo>
                    <a:pt x="5781649" y="274307"/>
                  </a:lnTo>
                  <a:lnTo>
                    <a:pt x="5789447" y="282067"/>
                  </a:lnTo>
                  <a:lnTo>
                    <a:pt x="5808700" y="282067"/>
                  </a:lnTo>
                  <a:lnTo>
                    <a:pt x="5816511" y="274307"/>
                  </a:lnTo>
                  <a:lnTo>
                    <a:pt x="5816511" y="255155"/>
                  </a:lnTo>
                  <a:lnTo>
                    <a:pt x="5808700" y="247396"/>
                  </a:lnTo>
                  <a:close/>
                </a:path>
                <a:path w="6177280" h="1778635" extrusionOk="0">
                  <a:moveTo>
                    <a:pt x="5070741" y="247396"/>
                  </a:moveTo>
                  <a:lnTo>
                    <a:pt x="5051488" y="247396"/>
                  </a:lnTo>
                  <a:lnTo>
                    <a:pt x="5043690" y="255155"/>
                  </a:lnTo>
                  <a:lnTo>
                    <a:pt x="5043690" y="274307"/>
                  </a:lnTo>
                  <a:lnTo>
                    <a:pt x="5051488" y="282067"/>
                  </a:lnTo>
                  <a:lnTo>
                    <a:pt x="5070741" y="282067"/>
                  </a:lnTo>
                  <a:lnTo>
                    <a:pt x="5078552" y="274307"/>
                  </a:lnTo>
                  <a:lnTo>
                    <a:pt x="5078552" y="255155"/>
                  </a:lnTo>
                  <a:lnTo>
                    <a:pt x="5070741" y="247396"/>
                  </a:lnTo>
                  <a:close/>
                </a:path>
                <a:path w="6177280" h="1778635" extrusionOk="0">
                  <a:moveTo>
                    <a:pt x="4443183" y="247396"/>
                  </a:moveTo>
                  <a:lnTo>
                    <a:pt x="4423930" y="247396"/>
                  </a:lnTo>
                  <a:lnTo>
                    <a:pt x="4416132" y="255155"/>
                  </a:lnTo>
                  <a:lnTo>
                    <a:pt x="4416132" y="274307"/>
                  </a:lnTo>
                  <a:lnTo>
                    <a:pt x="4423930" y="282067"/>
                  </a:lnTo>
                  <a:lnTo>
                    <a:pt x="4443183" y="282067"/>
                  </a:lnTo>
                  <a:lnTo>
                    <a:pt x="4450994" y="274307"/>
                  </a:lnTo>
                  <a:lnTo>
                    <a:pt x="4450994" y="255155"/>
                  </a:lnTo>
                  <a:lnTo>
                    <a:pt x="4443183" y="247396"/>
                  </a:lnTo>
                  <a:close/>
                </a:path>
                <a:path w="6177280" h="1778635" extrusionOk="0">
                  <a:moveTo>
                    <a:pt x="2095665" y="247396"/>
                  </a:moveTo>
                  <a:lnTo>
                    <a:pt x="2076411" y="247396"/>
                  </a:lnTo>
                  <a:lnTo>
                    <a:pt x="2068614" y="255155"/>
                  </a:lnTo>
                  <a:lnTo>
                    <a:pt x="2068614" y="274307"/>
                  </a:lnTo>
                  <a:lnTo>
                    <a:pt x="2076411" y="282067"/>
                  </a:lnTo>
                  <a:lnTo>
                    <a:pt x="2095665" y="282067"/>
                  </a:lnTo>
                  <a:lnTo>
                    <a:pt x="2103475" y="274307"/>
                  </a:lnTo>
                  <a:lnTo>
                    <a:pt x="2103475" y="255155"/>
                  </a:lnTo>
                  <a:lnTo>
                    <a:pt x="2095665" y="247396"/>
                  </a:lnTo>
                  <a:close/>
                </a:path>
                <a:path w="6177280" h="1778635" extrusionOk="0">
                  <a:moveTo>
                    <a:pt x="765022" y="247396"/>
                  </a:moveTo>
                  <a:lnTo>
                    <a:pt x="745769" y="247396"/>
                  </a:lnTo>
                  <a:lnTo>
                    <a:pt x="737958" y="255155"/>
                  </a:lnTo>
                  <a:lnTo>
                    <a:pt x="737958" y="274307"/>
                  </a:lnTo>
                  <a:lnTo>
                    <a:pt x="745769" y="282067"/>
                  </a:lnTo>
                  <a:lnTo>
                    <a:pt x="765022" y="282067"/>
                  </a:lnTo>
                  <a:lnTo>
                    <a:pt x="772820" y="274307"/>
                  </a:lnTo>
                  <a:lnTo>
                    <a:pt x="772820" y="255155"/>
                  </a:lnTo>
                  <a:lnTo>
                    <a:pt x="765022" y="247396"/>
                  </a:lnTo>
                  <a:close/>
                </a:path>
                <a:path w="6177280" h="1778635" extrusionOk="0">
                  <a:moveTo>
                    <a:pt x="416382" y="247396"/>
                  </a:moveTo>
                  <a:lnTo>
                    <a:pt x="397116" y="247396"/>
                  </a:lnTo>
                  <a:lnTo>
                    <a:pt x="389318" y="255155"/>
                  </a:lnTo>
                  <a:lnTo>
                    <a:pt x="389318" y="274307"/>
                  </a:lnTo>
                  <a:lnTo>
                    <a:pt x="397116" y="282067"/>
                  </a:lnTo>
                  <a:lnTo>
                    <a:pt x="416382" y="282067"/>
                  </a:lnTo>
                  <a:lnTo>
                    <a:pt x="424179" y="274307"/>
                  </a:lnTo>
                  <a:lnTo>
                    <a:pt x="424179" y="255155"/>
                  </a:lnTo>
                  <a:lnTo>
                    <a:pt x="416382" y="247396"/>
                  </a:lnTo>
                  <a:close/>
                </a:path>
                <a:path w="6177280" h="1778635" extrusionOk="0">
                  <a:moveTo>
                    <a:pt x="5663438" y="235839"/>
                  </a:moveTo>
                  <a:lnTo>
                    <a:pt x="5644184" y="235839"/>
                  </a:lnTo>
                  <a:lnTo>
                    <a:pt x="5636374" y="243611"/>
                  </a:lnTo>
                  <a:lnTo>
                    <a:pt x="5636374" y="262750"/>
                  </a:lnTo>
                  <a:lnTo>
                    <a:pt x="5644184" y="270509"/>
                  </a:lnTo>
                  <a:lnTo>
                    <a:pt x="5663438" y="270509"/>
                  </a:lnTo>
                  <a:lnTo>
                    <a:pt x="5671235" y="262750"/>
                  </a:lnTo>
                  <a:lnTo>
                    <a:pt x="5671235" y="243611"/>
                  </a:lnTo>
                  <a:lnTo>
                    <a:pt x="5663438" y="235839"/>
                  </a:lnTo>
                  <a:close/>
                </a:path>
                <a:path w="6177280" h="1778635" extrusionOk="0">
                  <a:moveTo>
                    <a:pt x="3891178" y="235839"/>
                  </a:moveTo>
                  <a:lnTo>
                    <a:pt x="3871925" y="235839"/>
                  </a:lnTo>
                  <a:lnTo>
                    <a:pt x="3864114" y="243611"/>
                  </a:lnTo>
                  <a:lnTo>
                    <a:pt x="3864114" y="262750"/>
                  </a:lnTo>
                  <a:lnTo>
                    <a:pt x="3871925" y="270509"/>
                  </a:lnTo>
                  <a:lnTo>
                    <a:pt x="3891178" y="270509"/>
                  </a:lnTo>
                  <a:lnTo>
                    <a:pt x="3898976" y="262750"/>
                  </a:lnTo>
                  <a:lnTo>
                    <a:pt x="3898976" y="243611"/>
                  </a:lnTo>
                  <a:lnTo>
                    <a:pt x="3891178" y="235839"/>
                  </a:lnTo>
                  <a:close/>
                </a:path>
                <a:path w="6177280" h="1778635" extrusionOk="0">
                  <a:moveTo>
                    <a:pt x="2758084" y="235839"/>
                  </a:moveTo>
                  <a:lnTo>
                    <a:pt x="2738831" y="235839"/>
                  </a:lnTo>
                  <a:lnTo>
                    <a:pt x="2731033" y="243611"/>
                  </a:lnTo>
                  <a:lnTo>
                    <a:pt x="2731033" y="262750"/>
                  </a:lnTo>
                  <a:lnTo>
                    <a:pt x="2738831" y="270509"/>
                  </a:lnTo>
                  <a:lnTo>
                    <a:pt x="2758084" y="270509"/>
                  </a:lnTo>
                  <a:lnTo>
                    <a:pt x="2765894" y="262750"/>
                  </a:lnTo>
                  <a:lnTo>
                    <a:pt x="2765894" y="243611"/>
                  </a:lnTo>
                  <a:lnTo>
                    <a:pt x="2758084" y="235839"/>
                  </a:lnTo>
                  <a:close/>
                </a:path>
                <a:path w="6177280" h="1778635" extrusionOk="0">
                  <a:moveTo>
                    <a:pt x="1950402" y="235839"/>
                  </a:moveTo>
                  <a:lnTo>
                    <a:pt x="1931149" y="235839"/>
                  </a:lnTo>
                  <a:lnTo>
                    <a:pt x="1923338" y="243611"/>
                  </a:lnTo>
                  <a:lnTo>
                    <a:pt x="1923338" y="262750"/>
                  </a:lnTo>
                  <a:lnTo>
                    <a:pt x="1931149" y="270509"/>
                  </a:lnTo>
                  <a:lnTo>
                    <a:pt x="1950402" y="270509"/>
                  </a:lnTo>
                  <a:lnTo>
                    <a:pt x="1958200" y="262750"/>
                  </a:lnTo>
                  <a:lnTo>
                    <a:pt x="1958200" y="243611"/>
                  </a:lnTo>
                  <a:lnTo>
                    <a:pt x="1950402" y="235839"/>
                  </a:lnTo>
                  <a:close/>
                </a:path>
                <a:path w="6177280" h="1778635" extrusionOk="0">
                  <a:moveTo>
                    <a:pt x="985824" y="235839"/>
                  </a:moveTo>
                  <a:lnTo>
                    <a:pt x="966571" y="235839"/>
                  </a:lnTo>
                  <a:lnTo>
                    <a:pt x="958761" y="243611"/>
                  </a:lnTo>
                  <a:lnTo>
                    <a:pt x="958761" y="262750"/>
                  </a:lnTo>
                  <a:lnTo>
                    <a:pt x="966571" y="270509"/>
                  </a:lnTo>
                  <a:lnTo>
                    <a:pt x="985824" y="270509"/>
                  </a:lnTo>
                  <a:lnTo>
                    <a:pt x="993635" y="262750"/>
                  </a:lnTo>
                  <a:lnTo>
                    <a:pt x="993635" y="243611"/>
                  </a:lnTo>
                  <a:lnTo>
                    <a:pt x="985824" y="235839"/>
                  </a:lnTo>
                  <a:close/>
                </a:path>
                <a:path w="6177280" h="1778635" extrusionOk="0">
                  <a:moveTo>
                    <a:pt x="4204957" y="230073"/>
                  </a:moveTo>
                  <a:lnTo>
                    <a:pt x="4185691" y="230073"/>
                  </a:lnTo>
                  <a:lnTo>
                    <a:pt x="4177893" y="237832"/>
                  </a:lnTo>
                  <a:lnTo>
                    <a:pt x="4177893" y="256971"/>
                  </a:lnTo>
                  <a:lnTo>
                    <a:pt x="4185691" y="264731"/>
                  </a:lnTo>
                  <a:lnTo>
                    <a:pt x="4204957" y="264731"/>
                  </a:lnTo>
                  <a:lnTo>
                    <a:pt x="4212755" y="256971"/>
                  </a:lnTo>
                  <a:lnTo>
                    <a:pt x="4212755" y="237832"/>
                  </a:lnTo>
                  <a:lnTo>
                    <a:pt x="4204957" y="230073"/>
                  </a:lnTo>
                  <a:close/>
                </a:path>
                <a:path w="6177280" h="1778635" extrusionOk="0">
                  <a:moveTo>
                    <a:pt x="3211322" y="230073"/>
                  </a:moveTo>
                  <a:lnTo>
                    <a:pt x="3192068" y="230073"/>
                  </a:lnTo>
                  <a:lnTo>
                    <a:pt x="3184258" y="237832"/>
                  </a:lnTo>
                  <a:lnTo>
                    <a:pt x="3184258" y="256971"/>
                  </a:lnTo>
                  <a:lnTo>
                    <a:pt x="3192068" y="264731"/>
                  </a:lnTo>
                  <a:lnTo>
                    <a:pt x="3211322" y="264731"/>
                  </a:lnTo>
                  <a:lnTo>
                    <a:pt x="3219132" y="256971"/>
                  </a:lnTo>
                  <a:lnTo>
                    <a:pt x="3219132" y="237832"/>
                  </a:lnTo>
                  <a:lnTo>
                    <a:pt x="3211322" y="230073"/>
                  </a:lnTo>
                  <a:close/>
                </a:path>
                <a:path w="6177280" h="1778635" extrusionOk="0">
                  <a:moveTo>
                    <a:pt x="3315919" y="224294"/>
                  </a:moveTo>
                  <a:lnTo>
                    <a:pt x="3296653" y="224294"/>
                  </a:lnTo>
                  <a:lnTo>
                    <a:pt x="3288855" y="232054"/>
                  </a:lnTo>
                  <a:lnTo>
                    <a:pt x="3288855" y="251193"/>
                  </a:lnTo>
                  <a:lnTo>
                    <a:pt x="3296653" y="258953"/>
                  </a:lnTo>
                  <a:lnTo>
                    <a:pt x="3315919" y="258953"/>
                  </a:lnTo>
                  <a:lnTo>
                    <a:pt x="3323716" y="251193"/>
                  </a:lnTo>
                  <a:lnTo>
                    <a:pt x="3323716" y="232054"/>
                  </a:lnTo>
                  <a:lnTo>
                    <a:pt x="3315919" y="224294"/>
                  </a:lnTo>
                  <a:close/>
                </a:path>
                <a:path w="6177280" h="1778635" extrusionOk="0">
                  <a:moveTo>
                    <a:pt x="4687239" y="218516"/>
                  </a:moveTo>
                  <a:lnTo>
                    <a:pt x="4667986" y="218516"/>
                  </a:lnTo>
                  <a:lnTo>
                    <a:pt x="4660176" y="226275"/>
                  </a:lnTo>
                  <a:lnTo>
                    <a:pt x="4660176" y="245414"/>
                  </a:lnTo>
                  <a:lnTo>
                    <a:pt x="4667986" y="253174"/>
                  </a:lnTo>
                  <a:lnTo>
                    <a:pt x="4687239" y="253174"/>
                  </a:lnTo>
                  <a:lnTo>
                    <a:pt x="4695050" y="245414"/>
                  </a:lnTo>
                  <a:lnTo>
                    <a:pt x="4695050" y="226275"/>
                  </a:lnTo>
                  <a:lnTo>
                    <a:pt x="4687239" y="218516"/>
                  </a:lnTo>
                  <a:close/>
                </a:path>
                <a:path w="6177280" h="1778635" extrusionOk="0">
                  <a:moveTo>
                    <a:pt x="2862681" y="218516"/>
                  </a:moveTo>
                  <a:lnTo>
                    <a:pt x="2843428" y="218516"/>
                  </a:lnTo>
                  <a:lnTo>
                    <a:pt x="2835617" y="226275"/>
                  </a:lnTo>
                  <a:lnTo>
                    <a:pt x="2835617" y="245414"/>
                  </a:lnTo>
                  <a:lnTo>
                    <a:pt x="2843428" y="253174"/>
                  </a:lnTo>
                  <a:lnTo>
                    <a:pt x="2862681" y="253174"/>
                  </a:lnTo>
                  <a:lnTo>
                    <a:pt x="2870479" y="245414"/>
                  </a:lnTo>
                  <a:lnTo>
                    <a:pt x="2870479" y="226275"/>
                  </a:lnTo>
                  <a:lnTo>
                    <a:pt x="2862681" y="218516"/>
                  </a:lnTo>
                  <a:close/>
                </a:path>
                <a:path w="6177280" h="1778635" extrusionOk="0">
                  <a:moveTo>
                    <a:pt x="2647683" y="218516"/>
                  </a:moveTo>
                  <a:lnTo>
                    <a:pt x="2628430" y="218516"/>
                  </a:lnTo>
                  <a:lnTo>
                    <a:pt x="2620619" y="226275"/>
                  </a:lnTo>
                  <a:lnTo>
                    <a:pt x="2620619" y="245414"/>
                  </a:lnTo>
                  <a:lnTo>
                    <a:pt x="2628430" y="253174"/>
                  </a:lnTo>
                  <a:lnTo>
                    <a:pt x="2647683" y="253174"/>
                  </a:lnTo>
                  <a:lnTo>
                    <a:pt x="2655493" y="245414"/>
                  </a:lnTo>
                  <a:lnTo>
                    <a:pt x="2655493" y="226275"/>
                  </a:lnTo>
                  <a:lnTo>
                    <a:pt x="2647683" y="218516"/>
                  </a:lnTo>
                  <a:close/>
                </a:path>
                <a:path w="6177280" h="1778635" extrusionOk="0">
                  <a:moveTo>
                    <a:pt x="271106" y="218516"/>
                  </a:moveTo>
                  <a:lnTo>
                    <a:pt x="251853" y="218516"/>
                  </a:lnTo>
                  <a:lnTo>
                    <a:pt x="244043" y="226275"/>
                  </a:lnTo>
                  <a:lnTo>
                    <a:pt x="244043" y="245414"/>
                  </a:lnTo>
                  <a:lnTo>
                    <a:pt x="251853" y="253174"/>
                  </a:lnTo>
                  <a:lnTo>
                    <a:pt x="271106" y="253174"/>
                  </a:lnTo>
                  <a:lnTo>
                    <a:pt x="278917" y="245414"/>
                  </a:lnTo>
                  <a:lnTo>
                    <a:pt x="278917" y="226275"/>
                  </a:lnTo>
                  <a:lnTo>
                    <a:pt x="271106" y="218516"/>
                  </a:lnTo>
                  <a:close/>
                </a:path>
                <a:path w="6177280" h="1778635" extrusionOk="0">
                  <a:moveTo>
                    <a:pt x="3774960" y="212737"/>
                  </a:moveTo>
                  <a:lnTo>
                    <a:pt x="3755707" y="212737"/>
                  </a:lnTo>
                  <a:lnTo>
                    <a:pt x="3747896" y="220497"/>
                  </a:lnTo>
                  <a:lnTo>
                    <a:pt x="3747896" y="239636"/>
                  </a:lnTo>
                  <a:lnTo>
                    <a:pt x="3755707" y="247396"/>
                  </a:lnTo>
                  <a:lnTo>
                    <a:pt x="3774960" y="247396"/>
                  </a:lnTo>
                  <a:lnTo>
                    <a:pt x="3782758" y="239636"/>
                  </a:lnTo>
                  <a:lnTo>
                    <a:pt x="3782758" y="220497"/>
                  </a:lnTo>
                  <a:lnTo>
                    <a:pt x="3774960" y="212737"/>
                  </a:lnTo>
                  <a:close/>
                </a:path>
                <a:path w="6177280" h="1778635" extrusionOk="0">
                  <a:moveTo>
                    <a:pt x="1636623" y="212737"/>
                  </a:moveTo>
                  <a:lnTo>
                    <a:pt x="1617370" y="212737"/>
                  </a:lnTo>
                  <a:lnTo>
                    <a:pt x="1609559" y="220497"/>
                  </a:lnTo>
                  <a:lnTo>
                    <a:pt x="1609559" y="239636"/>
                  </a:lnTo>
                  <a:lnTo>
                    <a:pt x="1617370" y="247396"/>
                  </a:lnTo>
                  <a:lnTo>
                    <a:pt x="1636623" y="247396"/>
                  </a:lnTo>
                  <a:lnTo>
                    <a:pt x="1644434" y="239636"/>
                  </a:lnTo>
                  <a:lnTo>
                    <a:pt x="1644434" y="220497"/>
                  </a:lnTo>
                  <a:lnTo>
                    <a:pt x="1636623" y="212737"/>
                  </a:lnTo>
                  <a:close/>
                </a:path>
                <a:path w="6177280" h="1778635" extrusionOk="0">
                  <a:moveTo>
                    <a:pt x="4321162" y="206959"/>
                  </a:moveTo>
                  <a:lnTo>
                    <a:pt x="4301909" y="206959"/>
                  </a:lnTo>
                  <a:lnTo>
                    <a:pt x="4294111" y="214718"/>
                  </a:lnTo>
                  <a:lnTo>
                    <a:pt x="4294111" y="233857"/>
                  </a:lnTo>
                  <a:lnTo>
                    <a:pt x="4301909" y="241617"/>
                  </a:lnTo>
                  <a:lnTo>
                    <a:pt x="4321162" y="241617"/>
                  </a:lnTo>
                  <a:lnTo>
                    <a:pt x="4328972" y="233857"/>
                  </a:lnTo>
                  <a:lnTo>
                    <a:pt x="4328972" y="214718"/>
                  </a:lnTo>
                  <a:lnTo>
                    <a:pt x="4321162" y="206959"/>
                  </a:lnTo>
                  <a:close/>
                </a:path>
                <a:path w="6177280" h="1778635" extrusionOk="0">
                  <a:moveTo>
                    <a:pt x="3652939" y="206959"/>
                  </a:moveTo>
                  <a:lnTo>
                    <a:pt x="3633673" y="206959"/>
                  </a:lnTo>
                  <a:lnTo>
                    <a:pt x="3625875" y="214718"/>
                  </a:lnTo>
                  <a:lnTo>
                    <a:pt x="3625875" y="233857"/>
                  </a:lnTo>
                  <a:lnTo>
                    <a:pt x="3633673" y="241617"/>
                  </a:lnTo>
                  <a:lnTo>
                    <a:pt x="3652939" y="241617"/>
                  </a:lnTo>
                  <a:lnTo>
                    <a:pt x="3660736" y="233857"/>
                  </a:lnTo>
                  <a:lnTo>
                    <a:pt x="3660736" y="214718"/>
                  </a:lnTo>
                  <a:lnTo>
                    <a:pt x="3652939" y="206959"/>
                  </a:lnTo>
                  <a:close/>
                </a:path>
                <a:path w="6177280" h="1778635" extrusionOk="0">
                  <a:moveTo>
                    <a:pt x="6029515" y="201180"/>
                  </a:moveTo>
                  <a:lnTo>
                    <a:pt x="6010249" y="201180"/>
                  </a:lnTo>
                  <a:lnTo>
                    <a:pt x="6002451" y="208940"/>
                  </a:lnTo>
                  <a:lnTo>
                    <a:pt x="6002451" y="228079"/>
                  </a:lnTo>
                  <a:lnTo>
                    <a:pt x="6010249" y="235839"/>
                  </a:lnTo>
                  <a:lnTo>
                    <a:pt x="6029515" y="235839"/>
                  </a:lnTo>
                  <a:lnTo>
                    <a:pt x="6037313" y="228079"/>
                  </a:lnTo>
                  <a:lnTo>
                    <a:pt x="6037313" y="208940"/>
                  </a:lnTo>
                  <a:lnTo>
                    <a:pt x="6029515" y="201180"/>
                  </a:lnTo>
                  <a:close/>
                </a:path>
                <a:path w="6177280" h="1778635" extrusionOk="0">
                  <a:moveTo>
                    <a:pt x="1282166" y="201180"/>
                  </a:moveTo>
                  <a:lnTo>
                    <a:pt x="1262913" y="201180"/>
                  </a:lnTo>
                  <a:lnTo>
                    <a:pt x="1255115" y="208940"/>
                  </a:lnTo>
                  <a:lnTo>
                    <a:pt x="1255115" y="228079"/>
                  </a:lnTo>
                  <a:lnTo>
                    <a:pt x="1262913" y="235839"/>
                  </a:lnTo>
                  <a:lnTo>
                    <a:pt x="1282166" y="235839"/>
                  </a:lnTo>
                  <a:lnTo>
                    <a:pt x="1289977" y="228079"/>
                  </a:lnTo>
                  <a:lnTo>
                    <a:pt x="1289977" y="208940"/>
                  </a:lnTo>
                  <a:lnTo>
                    <a:pt x="1282166" y="201180"/>
                  </a:lnTo>
                  <a:close/>
                </a:path>
                <a:path w="6177280" h="1778635" extrusionOk="0">
                  <a:moveTo>
                    <a:pt x="5535599" y="195402"/>
                  </a:moveTo>
                  <a:lnTo>
                    <a:pt x="5516346" y="195402"/>
                  </a:lnTo>
                  <a:lnTo>
                    <a:pt x="5508536" y="203161"/>
                  </a:lnTo>
                  <a:lnTo>
                    <a:pt x="5508536" y="222300"/>
                  </a:lnTo>
                  <a:lnTo>
                    <a:pt x="5516346" y="230073"/>
                  </a:lnTo>
                  <a:lnTo>
                    <a:pt x="5535599" y="230073"/>
                  </a:lnTo>
                  <a:lnTo>
                    <a:pt x="5543410" y="222300"/>
                  </a:lnTo>
                  <a:lnTo>
                    <a:pt x="5543410" y="203161"/>
                  </a:lnTo>
                  <a:lnTo>
                    <a:pt x="5535599" y="195402"/>
                  </a:lnTo>
                  <a:close/>
                </a:path>
                <a:path w="6177280" h="1778635" extrusionOk="0">
                  <a:moveTo>
                    <a:pt x="1508785" y="195402"/>
                  </a:moveTo>
                  <a:lnTo>
                    <a:pt x="1489532" y="195402"/>
                  </a:lnTo>
                  <a:lnTo>
                    <a:pt x="1481734" y="203161"/>
                  </a:lnTo>
                  <a:lnTo>
                    <a:pt x="1481734" y="222300"/>
                  </a:lnTo>
                  <a:lnTo>
                    <a:pt x="1489532" y="230073"/>
                  </a:lnTo>
                  <a:lnTo>
                    <a:pt x="1508785" y="230073"/>
                  </a:lnTo>
                  <a:lnTo>
                    <a:pt x="1516595" y="222300"/>
                  </a:lnTo>
                  <a:lnTo>
                    <a:pt x="1516595" y="203161"/>
                  </a:lnTo>
                  <a:lnTo>
                    <a:pt x="1508785" y="195402"/>
                  </a:lnTo>
                  <a:close/>
                </a:path>
                <a:path w="6177280" h="1778635" extrusionOk="0">
                  <a:moveTo>
                    <a:pt x="5413578" y="189623"/>
                  </a:moveTo>
                  <a:lnTo>
                    <a:pt x="5394325" y="189623"/>
                  </a:lnTo>
                  <a:lnTo>
                    <a:pt x="5386514" y="197383"/>
                  </a:lnTo>
                  <a:lnTo>
                    <a:pt x="5386514" y="216534"/>
                  </a:lnTo>
                  <a:lnTo>
                    <a:pt x="5394325" y="224294"/>
                  </a:lnTo>
                  <a:lnTo>
                    <a:pt x="5413578" y="224294"/>
                  </a:lnTo>
                  <a:lnTo>
                    <a:pt x="5421376" y="216534"/>
                  </a:lnTo>
                  <a:lnTo>
                    <a:pt x="5421376" y="197383"/>
                  </a:lnTo>
                  <a:lnTo>
                    <a:pt x="5413578" y="189623"/>
                  </a:lnTo>
                  <a:close/>
                </a:path>
                <a:path w="6177280" h="1778635" extrusionOk="0">
                  <a:moveTo>
                    <a:pt x="3995762" y="189623"/>
                  </a:moveTo>
                  <a:lnTo>
                    <a:pt x="3976509" y="189623"/>
                  </a:lnTo>
                  <a:lnTo>
                    <a:pt x="3968711" y="197383"/>
                  </a:lnTo>
                  <a:lnTo>
                    <a:pt x="3968711" y="216534"/>
                  </a:lnTo>
                  <a:lnTo>
                    <a:pt x="3976509" y="224294"/>
                  </a:lnTo>
                  <a:lnTo>
                    <a:pt x="3995762" y="224294"/>
                  </a:lnTo>
                  <a:lnTo>
                    <a:pt x="4003573" y="216534"/>
                  </a:lnTo>
                  <a:lnTo>
                    <a:pt x="4003573" y="197383"/>
                  </a:lnTo>
                  <a:lnTo>
                    <a:pt x="3995762" y="189623"/>
                  </a:lnTo>
                  <a:close/>
                </a:path>
                <a:path w="6177280" h="1778635" extrusionOk="0">
                  <a:moveTo>
                    <a:pt x="2984703" y="189623"/>
                  </a:moveTo>
                  <a:lnTo>
                    <a:pt x="2965450" y="189623"/>
                  </a:lnTo>
                  <a:lnTo>
                    <a:pt x="2957639" y="197383"/>
                  </a:lnTo>
                  <a:lnTo>
                    <a:pt x="2957639" y="216534"/>
                  </a:lnTo>
                  <a:lnTo>
                    <a:pt x="2965450" y="224294"/>
                  </a:lnTo>
                  <a:lnTo>
                    <a:pt x="2984703" y="224294"/>
                  </a:lnTo>
                  <a:lnTo>
                    <a:pt x="2992513" y="216534"/>
                  </a:lnTo>
                  <a:lnTo>
                    <a:pt x="2992513" y="197383"/>
                  </a:lnTo>
                  <a:lnTo>
                    <a:pt x="2984703" y="189623"/>
                  </a:lnTo>
                  <a:close/>
                </a:path>
                <a:path w="6177280" h="1778635" extrusionOk="0">
                  <a:moveTo>
                    <a:pt x="5279936" y="183845"/>
                  </a:moveTo>
                  <a:lnTo>
                    <a:pt x="5260670" y="183845"/>
                  </a:lnTo>
                  <a:lnTo>
                    <a:pt x="5252872" y="191604"/>
                  </a:lnTo>
                  <a:lnTo>
                    <a:pt x="5252872" y="210756"/>
                  </a:lnTo>
                  <a:lnTo>
                    <a:pt x="5260670" y="218516"/>
                  </a:lnTo>
                  <a:lnTo>
                    <a:pt x="5279936" y="218516"/>
                  </a:lnTo>
                  <a:lnTo>
                    <a:pt x="5287733" y="210756"/>
                  </a:lnTo>
                  <a:lnTo>
                    <a:pt x="5287733" y="191604"/>
                  </a:lnTo>
                  <a:lnTo>
                    <a:pt x="5279936" y="183845"/>
                  </a:lnTo>
                  <a:close/>
                </a:path>
                <a:path w="6177280" h="1778635" extrusionOk="0">
                  <a:moveTo>
                    <a:pt x="2531465" y="183845"/>
                  </a:moveTo>
                  <a:lnTo>
                    <a:pt x="2512212" y="183845"/>
                  </a:lnTo>
                  <a:lnTo>
                    <a:pt x="2504414" y="191604"/>
                  </a:lnTo>
                  <a:lnTo>
                    <a:pt x="2504414" y="210756"/>
                  </a:lnTo>
                  <a:lnTo>
                    <a:pt x="2512212" y="218516"/>
                  </a:lnTo>
                  <a:lnTo>
                    <a:pt x="2531465" y="218516"/>
                  </a:lnTo>
                  <a:lnTo>
                    <a:pt x="2539276" y="210756"/>
                  </a:lnTo>
                  <a:lnTo>
                    <a:pt x="2539276" y="191604"/>
                  </a:lnTo>
                  <a:lnTo>
                    <a:pt x="2531465" y="183845"/>
                  </a:lnTo>
                  <a:close/>
                </a:path>
                <a:path w="6177280" h="1778635" extrusionOk="0">
                  <a:moveTo>
                    <a:pt x="38684" y="183845"/>
                  </a:moveTo>
                  <a:lnTo>
                    <a:pt x="19430" y="183845"/>
                  </a:lnTo>
                  <a:lnTo>
                    <a:pt x="11620" y="191604"/>
                  </a:lnTo>
                  <a:lnTo>
                    <a:pt x="11620" y="210756"/>
                  </a:lnTo>
                  <a:lnTo>
                    <a:pt x="19430" y="218516"/>
                  </a:lnTo>
                  <a:lnTo>
                    <a:pt x="38684" y="218516"/>
                  </a:lnTo>
                  <a:lnTo>
                    <a:pt x="46481" y="210756"/>
                  </a:lnTo>
                  <a:lnTo>
                    <a:pt x="46481" y="191604"/>
                  </a:lnTo>
                  <a:lnTo>
                    <a:pt x="38684" y="183845"/>
                  </a:lnTo>
                  <a:close/>
                </a:path>
                <a:path w="6177280" h="1778635" extrusionOk="0">
                  <a:moveTo>
                    <a:pt x="6168961" y="178066"/>
                  </a:moveTo>
                  <a:lnTo>
                    <a:pt x="6149708" y="178066"/>
                  </a:lnTo>
                  <a:lnTo>
                    <a:pt x="6141910" y="185826"/>
                  </a:lnTo>
                  <a:lnTo>
                    <a:pt x="6141910" y="204978"/>
                  </a:lnTo>
                  <a:lnTo>
                    <a:pt x="6149708" y="212737"/>
                  </a:lnTo>
                  <a:lnTo>
                    <a:pt x="6168974" y="212737"/>
                  </a:lnTo>
                  <a:lnTo>
                    <a:pt x="6176772" y="204978"/>
                  </a:lnTo>
                  <a:lnTo>
                    <a:pt x="6176772" y="185826"/>
                  </a:lnTo>
                  <a:lnTo>
                    <a:pt x="6168961" y="178066"/>
                  </a:lnTo>
                  <a:close/>
                </a:path>
                <a:path w="6177280" h="1778635" extrusionOk="0">
                  <a:moveTo>
                    <a:pt x="2310663" y="172288"/>
                  </a:moveTo>
                  <a:lnTo>
                    <a:pt x="2291410" y="172288"/>
                  </a:lnTo>
                  <a:lnTo>
                    <a:pt x="2283599" y="180047"/>
                  </a:lnTo>
                  <a:lnTo>
                    <a:pt x="2283599" y="199199"/>
                  </a:lnTo>
                  <a:lnTo>
                    <a:pt x="2291410" y="206959"/>
                  </a:lnTo>
                  <a:lnTo>
                    <a:pt x="2310663" y="206959"/>
                  </a:lnTo>
                  <a:lnTo>
                    <a:pt x="2318473" y="199199"/>
                  </a:lnTo>
                  <a:lnTo>
                    <a:pt x="2318473" y="180047"/>
                  </a:lnTo>
                  <a:lnTo>
                    <a:pt x="2310663" y="172288"/>
                  </a:lnTo>
                  <a:close/>
                </a:path>
                <a:path w="6177280" h="1778635" extrusionOk="0">
                  <a:moveTo>
                    <a:pt x="2188641" y="172288"/>
                  </a:moveTo>
                  <a:lnTo>
                    <a:pt x="2169388" y="172288"/>
                  </a:lnTo>
                  <a:lnTo>
                    <a:pt x="2161578" y="180047"/>
                  </a:lnTo>
                  <a:lnTo>
                    <a:pt x="2161578" y="199199"/>
                  </a:lnTo>
                  <a:lnTo>
                    <a:pt x="2169388" y="206959"/>
                  </a:lnTo>
                  <a:lnTo>
                    <a:pt x="2188641" y="206959"/>
                  </a:lnTo>
                  <a:lnTo>
                    <a:pt x="2196439" y="199199"/>
                  </a:lnTo>
                  <a:lnTo>
                    <a:pt x="2196439" y="180047"/>
                  </a:lnTo>
                  <a:lnTo>
                    <a:pt x="2188641" y="172288"/>
                  </a:lnTo>
                  <a:close/>
                </a:path>
                <a:path w="6177280" h="1778635" extrusionOk="0">
                  <a:moveTo>
                    <a:pt x="613943" y="172288"/>
                  </a:moveTo>
                  <a:lnTo>
                    <a:pt x="594690" y="172288"/>
                  </a:lnTo>
                  <a:lnTo>
                    <a:pt x="586879" y="180047"/>
                  </a:lnTo>
                  <a:lnTo>
                    <a:pt x="586879" y="199199"/>
                  </a:lnTo>
                  <a:lnTo>
                    <a:pt x="594690" y="206959"/>
                  </a:lnTo>
                  <a:lnTo>
                    <a:pt x="613943" y="206959"/>
                  </a:lnTo>
                  <a:lnTo>
                    <a:pt x="621741" y="199199"/>
                  </a:lnTo>
                  <a:lnTo>
                    <a:pt x="621741" y="180047"/>
                  </a:lnTo>
                  <a:lnTo>
                    <a:pt x="613943" y="172288"/>
                  </a:lnTo>
                  <a:close/>
                </a:path>
                <a:path w="6177280" h="1778635" extrusionOk="0">
                  <a:moveTo>
                    <a:pt x="5924918" y="160731"/>
                  </a:moveTo>
                  <a:lnTo>
                    <a:pt x="5905665" y="160731"/>
                  </a:lnTo>
                  <a:lnTo>
                    <a:pt x="5897854" y="168490"/>
                  </a:lnTo>
                  <a:lnTo>
                    <a:pt x="5897854" y="187642"/>
                  </a:lnTo>
                  <a:lnTo>
                    <a:pt x="5905665" y="195402"/>
                  </a:lnTo>
                  <a:lnTo>
                    <a:pt x="5924918" y="195402"/>
                  </a:lnTo>
                  <a:lnTo>
                    <a:pt x="5932728" y="187642"/>
                  </a:lnTo>
                  <a:lnTo>
                    <a:pt x="5932728" y="168490"/>
                  </a:lnTo>
                  <a:lnTo>
                    <a:pt x="5924918" y="160731"/>
                  </a:lnTo>
                  <a:close/>
                </a:path>
                <a:path w="6177280" h="1778635" extrusionOk="0">
                  <a:moveTo>
                    <a:pt x="5146281" y="160731"/>
                  </a:moveTo>
                  <a:lnTo>
                    <a:pt x="5127028" y="160731"/>
                  </a:lnTo>
                  <a:lnTo>
                    <a:pt x="5119230" y="168490"/>
                  </a:lnTo>
                  <a:lnTo>
                    <a:pt x="5119230" y="187642"/>
                  </a:lnTo>
                  <a:lnTo>
                    <a:pt x="5127028" y="195402"/>
                  </a:lnTo>
                  <a:lnTo>
                    <a:pt x="5146281" y="195402"/>
                  </a:lnTo>
                  <a:lnTo>
                    <a:pt x="5154091" y="187642"/>
                  </a:lnTo>
                  <a:lnTo>
                    <a:pt x="5154091" y="168490"/>
                  </a:lnTo>
                  <a:lnTo>
                    <a:pt x="5146281" y="160731"/>
                  </a:lnTo>
                  <a:close/>
                </a:path>
                <a:path w="6177280" h="1778635" extrusionOk="0">
                  <a:moveTo>
                    <a:pt x="3403079" y="160731"/>
                  </a:moveTo>
                  <a:lnTo>
                    <a:pt x="3383826" y="160731"/>
                  </a:lnTo>
                  <a:lnTo>
                    <a:pt x="3376015" y="168490"/>
                  </a:lnTo>
                  <a:lnTo>
                    <a:pt x="3376015" y="187642"/>
                  </a:lnTo>
                  <a:lnTo>
                    <a:pt x="3383826" y="195402"/>
                  </a:lnTo>
                  <a:lnTo>
                    <a:pt x="3403079" y="195402"/>
                  </a:lnTo>
                  <a:lnTo>
                    <a:pt x="3410877" y="187642"/>
                  </a:lnTo>
                  <a:lnTo>
                    <a:pt x="3410877" y="168490"/>
                  </a:lnTo>
                  <a:lnTo>
                    <a:pt x="3403079" y="160731"/>
                  </a:lnTo>
                  <a:close/>
                </a:path>
                <a:path w="6177280" h="1778635" extrusionOk="0">
                  <a:moveTo>
                    <a:pt x="1770265" y="160731"/>
                  </a:moveTo>
                  <a:lnTo>
                    <a:pt x="1751012" y="160731"/>
                  </a:lnTo>
                  <a:lnTo>
                    <a:pt x="1743214" y="168490"/>
                  </a:lnTo>
                  <a:lnTo>
                    <a:pt x="1743214" y="187642"/>
                  </a:lnTo>
                  <a:lnTo>
                    <a:pt x="1751012" y="195402"/>
                  </a:lnTo>
                  <a:lnTo>
                    <a:pt x="1770265" y="195402"/>
                  </a:lnTo>
                  <a:lnTo>
                    <a:pt x="1778076" y="187642"/>
                  </a:lnTo>
                  <a:lnTo>
                    <a:pt x="1778076" y="168490"/>
                  </a:lnTo>
                  <a:lnTo>
                    <a:pt x="1770265" y="160731"/>
                  </a:lnTo>
                  <a:close/>
                </a:path>
                <a:path w="6177280" h="1778635" extrusionOk="0">
                  <a:moveTo>
                    <a:pt x="1386763" y="160731"/>
                  </a:moveTo>
                  <a:lnTo>
                    <a:pt x="1367510" y="160731"/>
                  </a:lnTo>
                  <a:lnTo>
                    <a:pt x="1359700" y="168490"/>
                  </a:lnTo>
                  <a:lnTo>
                    <a:pt x="1359700" y="187642"/>
                  </a:lnTo>
                  <a:lnTo>
                    <a:pt x="1367510" y="195402"/>
                  </a:lnTo>
                  <a:lnTo>
                    <a:pt x="1386763" y="195402"/>
                  </a:lnTo>
                  <a:lnTo>
                    <a:pt x="1394574" y="187642"/>
                  </a:lnTo>
                  <a:lnTo>
                    <a:pt x="1394574" y="168490"/>
                  </a:lnTo>
                  <a:lnTo>
                    <a:pt x="1386763" y="160731"/>
                  </a:lnTo>
                  <a:close/>
                </a:path>
                <a:path w="6177280" h="1778635" extrusionOk="0">
                  <a:moveTo>
                    <a:pt x="4942916" y="154952"/>
                  </a:moveTo>
                  <a:lnTo>
                    <a:pt x="4923650" y="154952"/>
                  </a:lnTo>
                  <a:lnTo>
                    <a:pt x="4915852" y="162712"/>
                  </a:lnTo>
                  <a:lnTo>
                    <a:pt x="4915852" y="181864"/>
                  </a:lnTo>
                  <a:lnTo>
                    <a:pt x="4923650" y="189623"/>
                  </a:lnTo>
                  <a:lnTo>
                    <a:pt x="4942916" y="189623"/>
                  </a:lnTo>
                  <a:lnTo>
                    <a:pt x="4950714" y="181864"/>
                  </a:lnTo>
                  <a:lnTo>
                    <a:pt x="4950714" y="162712"/>
                  </a:lnTo>
                  <a:lnTo>
                    <a:pt x="4942916" y="154952"/>
                  </a:lnTo>
                  <a:close/>
                </a:path>
                <a:path w="6177280" h="1778635" extrusionOk="0">
                  <a:moveTo>
                    <a:pt x="1160145" y="154952"/>
                  </a:moveTo>
                  <a:lnTo>
                    <a:pt x="1140891" y="154952"/>
                  </a:lnTo>
                  <a:lnTo>
                    <a:pt x="1133081" y="162712"/>
                  </a:lnTo>
                  <a:lnTo>
                    <a:pt x="1133081" y="181864"/>
                  </a:lnTo>
                  <a:lnTo>
                    <a:pt x="1140891" y="189623"/>
                  </a:lnTo>
                  <a:lnTo>
                    <a:pt x="1160145" y="189623"/>
                  </a:lnTo>
                  <a:lnTo>
                    <a:pt x="1167955" y="181864"/>
                  </a:lnTo>
                  <a:lnTo>
                    <a:pt x="1167955" y="162712"/>
                  </a:lnTo>
                  <a:lnTo>
                    <a:pt x="1160145" y="154952"/>
                  </a:lnTo>
                  <a:close/>
                </a:path>
                <a:path w="6177280" h="1778635" extrusionOk="0">
                  <a:moveTo>
                    <a:pt x="486105" y="154952"/>
                  </a:moveTo>
                  <a:lnTo>
                    <a:pt x="466851" y="154952"/>
                  </a:lnTo>
                  <a:lnTo>
                    <a:pt x="459041" y="162712"/>
                  </a:lnTo>
                  <a:lnTo>
                    <a:pt x="459041" y="181864"/>
                  </a:lnTo>
                  <a:lnTo>
                    <a:pt x="466851" y="189623"/>
                  </a:lnTo>
                  <a:lnTo>
                    <a:pt x="486105" y="189623"/>
                  </a:lnTo>
                  <a:lnTo>
                    <a:pt x="493915" y="181864"/>
                  </a:lnTo>
                  <a:lnTo>
                    <a:pt x="493915" y="162712"/>
                  </a:lnTo>
                  <a:lnTo>
                    <a:pt x="486105" y="154952"/>
                  </a:lnTo>
                  <a:close/>
                </a:path>
                <a:path w="6177280" h="1778635" extrusionOk="0">
                  <a:moveTo>
                    <a:pt x="137464" y="154952"/>
                  </a:moveTo>
                  <a:lnTo>
                    <a:pt x="118211" y="154952"/>
                  </a:lnTo>
                  <a:lnTo>
                    <a:pt x="110401" y="162712"/>
                  </a:lnTo>
                  <a:lnTo>
                    <a:pt x="110401" y="181864"/>
                  </a:lnTo>
                  <a:lnTo>
                    <a:pt x="118211" y="189623"/>
                  </a:lnTo>
                  <a:lnTo>
                    <a:pt x="137464" y="189623"/>
                  </a:lnTo>
                  <a:lnTo>
                    <a:pt x="145262" y="181864"/>
                  </a:lnTo>
                  <a:lnTo>
                    <a:pt x="145262" y="162712"/>
                  </a:lnTo>
                  <a:lnTo>
                    <a:pt x="137464" y="154952"/>
                  </a:lnTo>
                  <a:close/>
                </a:path>
                <a:path w="6177280" h="1778635" extrusionOk="0">
                  <a:moveTo>
                    <a:pt x="4815078" y="149174"/>
                  </a:moveTo>
                  <a:lnTo>
                    <a:pt x="4795824" y="149174"/>
                  </a:lnTo>
                  <a:lnTo>
                    <a:pt x="4788014" y="156933"/>
                  </a:lnTo>
                  <a:lnTo>
                    <a:pt x="4788014" y="176085"/>
                  </a:lnTo>
                  <a:lnTo>
                    <a:pt x="4795824" y="183845"/>
                  </a:lnTo>
                  <a:lnTo>
                    <a:pt x="4815078" y="183845"/>
                  </a:lnTo>
                  <a:lnTo>
                    <a:pt x="4822875" y="176085"/>
                  </a:lnTo>
                  <a:lnTo>
                    <a:pt x="4822875" y="156933"/>
                  </a:lnTo>
                  <a:lnTo>
                    <a:pt x="4815078" y="149174"/>
                  </a:lnTo>
                  <a:close/>
                </a:path>
                <a:path w="6177280" h="1778635" extrusionOk="0">
                  <a:moveTo>
                    <a:pt x="3525100" y="149174"/>
                  </a:moveTo>
                  <a:lnTo>
                    <a:pt x="3505847" y="149174"/>
                  </a:lnTo>
                  <a:lnTo>
                    <a:pt x="3498037" y="156933"/>
                  </a:lnTo>
                  <a:lnTo>
                    <a:pt x="3498037" y="176085"/>
                  </a:lnTo>
                  <a:lnTo>
                    <a:pt x="3505847" y="183845"/>
                  </a:lnTo>
                  <a:lnTo>
                    <a:pt x="3525100" y="183845"/>
                  </a:lnTo>
                  <a:lnTo>
                    <a:pt x="3532898" y="176085"/>
                  </a:lnTo>
                  <a:lnTo>
                    <a:pt x="3532898" y="156933"/>
                  </a:lnTo>
                  <a:lnTo>
                    <a:pt x="3525100" y="149174"/>
                  </a:lnTo>
                  <a:close/>
                </a:path>
                <a:path w="6177280" h="1778635" extrusionOk="0">
                  <a:moveTo>
                    <a:pt x="2421064" y="149174"/>
                  </a:moveTo>
                  <a:lnTo>
                    <a:pt x="2401811" y="149174"/>
                  </a:lnTo>
                  <a:lnTo>
                    <a:pt x="2394013" y="156933"/>
                  </a:lnTo>
                  <a:lnTo>
                    <a:pt x="2394013" y="176085"/>
                  </a:lnTo>
                  <a:lnTo>
                    <a:pt x="2401811" y="183845"/>
                  </a:lnTo>
                  <a:lnTo>
                    <a:pt x="2421064" y="183845"/>
                  </a:lnTo>
                  <a:lnTo>
                    <a:pt x="2428874" y="176085"/>
                  </a:lnTo>
                  <a:lnTo>
                    <a:pt x="2428874" y="156933"/>
                  </a:lnTo>
                  <a:lnTo>
                    <a:pt x="2421064" y="149174"/>
                  </a:lnTo>
                  <a:close/>
                </a:path>
                <a:path w="6177280" h="1778635" extrusionOk="0">
                  <a:moveTo>
                    <a:pt x="1869046" y="149174"/>
                  </a:moveTo>
                  <a:lnTo>
                    <a:pt x="1849793" y="149174"/>
                  </a:lnTo>
                  <a:lnTo>
                    <a:pt x="1841995" y="156933"/>
                  </a:lnTo>
                  <a:lnTo>
                    <a:pt x="1841995" y="176085"/>
                  </a:lnTo>
                  <a:lnTo>
                    <a:pt x="1849793" y="183845"/>
                  </a:lnTo>
                  <a:lnTo>
                    <a:pt x="1869046" y="183845"/>
                  </a:lnTo>
                  <a:lnTo>
                    <a:pt x="1876856" y="176085"/>
                  </a:lnTo>
                  <a:lnTo>
                    <a:pt x="1876856" y="156933"/>
                  </a:lnTo>
                  <a:lnTo>
                    <a:pt x="1869046" y="149174"/>
                  </a:lnTo>
                  <a:close/>
                </a:path>
                <a:path w="6177280" h="1778635" extrusionOk="0">
                  <a:moveTo>
                    <a:pt x="898664" y="149174"/>
                  </a:moveTo>
                  <a:lnTo>
                    <a:pt x="879411" y="149174"/>
                  </a:lnTo>
                  <a:lnTo>
                    <a:pt x="871601" y="156933"/>
                  </a:lnTo>
                  <a:lnTo>
                    <a:pt x="871601" y="176085"/>
                  </a:lnTo>
                  <a:lnTo>
                    <a:pt x="879411" y="183845"/>
                  </a:lnTo>
                  <a:lnTo>
                    <a:pt x="898664" y="183845"/>
                  </a:lnTo>
                  <a:lnTo>
                    <a:pt x="906475" y="176085"/>
                  </a:lnTo>
                  <a:lnTo>
                    <a:pt x="906475" y="156933"/>
                  </a:lnTo>
                  <a:lnTo>
                    <a:pt x="898664" y="149174"/>
                  </a:lnTo>
                  <a:close/>
                </a:path>
                <a:path w="6177280" h="1778635" extrusionOk="0">
                  <a:moveTo>
                    <a:pt x="5721540" y="143395"/>
                  </a:moveTo>
                  <a:lnTo>
                    <a:pt x="5702287" y="143395"/>
                  </a:lnTo>
                  <a:lnTo>
                    <a:pt x="5694489" y="151155"/>
                  </a:lnTo>
                  <a:lnTo>
                    <a:pt x="5694489" y="170306"/>
                  </a:lnTo>
                  <a:lnTo>
                    <a:pt x="5702287" y="178066"/>
                  </a:lnTo>
                  <a:lnTo>
                    <a:pt x="5721540" y="178066"/>
                  </a:lnTo>
                  <a:lnTo>
                    <a:pt x="5729351" y="170306"/>
                  </a:lnTo>
                  <a:lnTo>
                    <a:pt x="5729351" y="151155"/>
                  </a:lnTo>
                  <a:lnTo>
                    <a:pt x="5721540" y="143395"/>
                  </a:lnTo>
                  <a:close/>
                </a:path>
                <a:path w="6177280" h="1778635" extrusionOk="0">
                  <a:moveTo>
                    <a:pt x="4501299" y="143395"/>
                  </a:moveTo>
                  <a:lnTo>
                    <a:pt x="4482045" y="143395"/>
                  </a:lnTo>
                  <a:lnTo>
                    <a:pt x="4474235" y="151155"/>
                  </a:lnTo>
                  <a:lnTo>
                    <a:pt x="4474235" y="170306"/>
                  </a:lnTo>
                  <a:lnTo>
                    <a:pt x="4482045" y="178066"/>
                  </a:lnTo>
                  <a:lnTo>
                    <a:pt x="4501299" y="178066"/>
                  </a:lnTo>
                  <a:lnTo>
                    <a:pt x="4509096" y="170306"/>
                  </a:lnTo>
                  <a:lnTo>
                    <a:pt x="4509096" y="151155"/>
                  </a:lnTo>
                  <a:lnTo>
                    <a:pt x="4501299" y="143395"/>
                  </a:lnTo>
                  <a:close/>
                </a:path>
                <a:path w="6177280" h="1778635" extrusionOk="0">
                  <a:moveTo>
                    <a:pt x="2066620" y="143395"/>
                  </a:moveTo>
                  <a:lnTo>
                    <a:pt x="2047354" y="143395"/>
                  </a:lnTo>
                  <a:lnTo>
                    <a:pt x="2039556" y="151155"/>
                  </a:lnTo>
                  <a:lnTo>
                    <a:pt x="2039556" y="170306"/>
                  </a:lnTo>
                  <a:lnTo>
                    <a:pt x="2047354" y="178066"/>
                  </a:lnTo>
                  <a:lnTo>
                    <a:pt x="2066620" y="178066"/>
                  </a:lnTo>
                  <a:lnTo>
                    <a:pt x="2074417" y="170306"/>
                  </a:lnTo>
                  <a:lnTo>
                    <a:pt x="2074417" y="151155"/>
                  </a:lnTo>
                  <a:lnTo>
                    <a:pt x="2066620" y="143395"/>
                  </a:lnTo>
                  <a:close/>
                </a:path>
                <a:path w="6177280" h="1778635" extrusionOk="0">
                  <a:moveTo>
                    <a:pt x="782446" y="143395"/>
                  </a:moveTo>
                  <a:lnTo>
                    <a:pt x="763193" y="143395"/>
                  </a:lnTo>
                  <a:lnTo>
                    <a:pt x="755395" y="151155"/>
                  </a:lnTo>
                  <a:lnTo>
                    <a:pt x="755395" y="170306"/>
                  </a:lnTo>
                  <a:lnTo>
                    <a:pt x="763193" y="178066"/>
                  </a:lnTo>
                  <a:lnTo>
                    <a:pt x="782446" y="178066"/>
                  </a:lnTo>
                  <a:lnTo>
                    <a:pt x="790257" y="170306"/>
                  </a:lnTo>
                  <a:lnTo>
                    <a:pt x="790257" y="151155"/>
                  </a:lnTo>
                  <a:lnTo>
                    <a:pt x="782446" y="143395"/>
                  </a:lnTo>
                  <a:close/>
                </a:path>
                <a:path w="6177280" h="1778635" extrusionOk="0">
                  <a:moveTo>
                    <a:pt x="364083" y="143395"/>
                  </a:moveTo>
                  <a:lnTo>
                    <a:pt x="344830" y="143395"/>
                  </a:lnTo>
                  <a:lnTo>
                    <a:pt x="337019" y="151155"/>
                  </a:lnTo>
                  <a:lnTo>
                    <a:pt x="337019" y="170306"/>
                  </a:lnTo>
                  <a:lnTo>
                    <a:pt x="344830" y="178066"/>
                  </a:lnTo>
                  <a:lnTo>
                    <a:pt x="364083" y="178066"/>
                  </a:lnTo>
                  <a:lnTo>
                    <a:pt x="371881" y="170306"/>
                  </a:lnTo>
                  <a:lnTo>
                    <a:pt x="371881" y="151155"/>
                  </a:lnTo>
                  <a:lnTo>
                    <a:pt x="364083" y="143395"/>
                  </a:lnTo>
                  <a:close/>
                </a:path>
                <a:path w="6177280" h="1778635" extrusionOk="0">
                  <a:moveTo>
                    <a:pt x="4611700" y="137617"/>
                  </a:moveTo>
                  <a:lnTo>
                    <a:pt x="4592446" y="137617"/>
                  </a:lnTo>
                  <a:lnTo>
                    <a:pt x="4584636" y="145389"/>
                  </a:lnTo>
                  <a:lnTo>
                    <a:pt x="4584636" y="164528"/>
                  </a:lnTo>
                  <a:lnTo>
                    <a:pt x="4592446" y="172288"/>
                  </a:lnTo>
                  <a:lnTo>
                    <a:pt x="4611700" y="172288"/>
                  </a:lnTo>
                  <a:lnTo>
                    <a:pt x="4619510" y="164528"/>
                  </a:lnTo>
                  <a:lnTo>
                    <a:pt x="4619510" y="145389"/>
                  </a:lnTo>
                  <a:lnTo>
                    <a:pt x="4611700" y="137617"/>
                  </a:lnTo>
                  <a:close/>
                </a:path>
                <a:path w="6177280" h="1778635" extrusionOk="0">
                  <a:moveTo>
                    <a:pt x="3129978" y="137617"/>
                  </a:moveTo>
                  <a:lnTo>
                    <a:pt x="3110712" y="137617"/>
                  </a:lnTo>
                  <a:lnTo>
                    <a:pt x="3102914" y="145389"/>
                  </a:lnTo>
                  <a:lnTo>
                    <a:pt x="3102914" y="164528"/>
                  </a:lnTo>
                  <a:lnTo>
                    <a:pt x="3110712" y="172288"/>
                  </a:lnTo>
                  <a:lnTo>
                    <a:pt x="3129978" y="172288"/>
                  </a:lnTo>
                  <a:lnTo>
                    <a:pt x="3137776" y="164528"/>
                  </a:lnTo>
                  <a:lnTo>
                    <a:pt x="3137776" y="145389"/>
                  </a:lnTo>
                  <a:lnTo>
                    <a:pt x="3129978" y="137617"/>
                  </a:lnTo>
                  <a:close/>
                </a:path>
                <a:path w="6177280" h="1778635" extrusionOk="0">
                  <a:moveTo>
                    <a:pt x="4106164" y="126072"/>
                  </a:moveTo>
                  <a:lnTo>
                    <a:pt x="4086910" y="126072"/>
                  </a:lnTo>
                  <a:lnTo>
                    <a:pt x="4079113" y="133832"/>
                  </a:lnTo>
                  <a:lnTo>
                    <a:pt x="4079113" y="152971"/>
                  </a:lnTo>
                  <a:lnTo>
                    <a:pt x="4086910" y="160731"/>
                  </a:lnTo>
                  <a:lnTo>
                    <a:pt x="4106164" y="160731"/>
                  </a:lnTo>
                  <a:lnTo>
                    <a:pt x="4113974" y="152971"/>
                  </a:lnTo>
                  <a:lnTo>
                    <a:pt x="4113974" y="133832"/>
                  </a:lnTo>
                  <a:lnTo>
                    <a:pt x="4106164" y="126072"/>
                  </a:lnTo>
                  <a:close/>
                </a:path>
                <a:path w="6177280" h="1778635" extrusionOk="0">
                  <a:moveTo>
                    <a:pt x="1032306" y="126072"/>
                  </a:moveTo>
                  <a:lnTo>
                    <a:pt x="1013053" y="126072"/>
                  </a:lnTo>
                  <a:lnTo>
                    <a:pt x="1005255" y="133832"/>
                  </a:lnTo>
                  <a:lnTo>
                    <a:pt x="1005255" y="152971"/>
                  </a:lnTo>
                  <a:lnTo>
                    <a:pt x="1013053" y="160731"/>
                  </a:lnTo>
                  <a:lnTo>
                    <a:pt x="1032306" y="160731"/>
                  </a:lnTo>
                  <a:lnTo>
                    <a:pt x="1040117" y="152971"/>
                  </a:lnTo>
                  <a:lnTo>
                    <a:pt x="1040117" y="133832"/>
                  </a:lnTo>
                  <a:lnTo>
                    <a:pt x="1032306" y="126072"/>
                  </a:lnTo>
                  <a:close/>
                </a:path>
                <a:path w="6177280" h="1778635" extrusionOk="0">
                  <a:moveTo>
                    <a:pt x="4396701" y="114515"/>
                  </a:moveTo>
                  <a:lnTo>
                    <a:pt x="4377448" y="114515"/>
                  </a:lnTo>
                  <a:lnTo>
                    <a:pt x="4369650" y="122275"/>
                  </a:lnTo>
                  <a:lnTo>
                    <a:pt x="4369650" y="141414"/>
                  </a:lnTo>
                  <a:lnTo>
                    <a:pt x="4377448" y="149174"/>
                  </a:lnTo>
                  <a:lnTo>
                    <a:pt x="4396701" y="149174"/>
                  </a:lnTo>
                  <a:lnTo>
                    <a:pt x="4404512" y="141414"/>
                  </a:lnTo>
                  <a:lnTo>
                    <a:pt x="4404512" y="122275"/>
                  </a:lnTo>
                  <a:lnTo>
                    <a:pt x="4396701" y="114515"/>
                  </a:lnTo>
                  <a:close/>
                </a:path>
                <a:path w="6177280" h="1778635" extrusionOk="0">
                  <a:moveTo>
                    <a:pt x="4228198" y="114515"/>
                  </a:moveTo>
                  <a:lnTo>
                    <a:pt x="4208945" y="114515"/>
                  </a:lnTo>
                  <a:lnTo>
                    <a:pt x="4201134" y="122275"/>
                  </a:lnTo>
                  <a:lnTo>
                    <a:pt x="4201134" y="141414"/>
                  </a:lnTo>
                  <a:lnTo>
                    <a:pt x="4208945" y="149174"/>
                  </a:lnTo>
                  <a:lnTo>
                    <a:pt x="4228198" y="149174"/>
                  </a:lnTo>
                  <a:lnTo>
                    <a:pt x="4235996" y="141414"/>
                  </a:lnTo>
                  <a:lnTo>
                    <a:pt x="4235996" y="122275"/>
                  </a:lnTo>
                  <a:lnTo>
                    <a:pt x="4228198" y="114515"/>
                  </a:lnTo>
                  <a:close/>
                </a:path>
                <a:path w="6177280" h="1778635" extrusionOk="0">
                  <a:moveTo>
                    <a:pt x="5831941" y="108737"/>
                  </a:moveTo>
                  <a:lnTo>
                    <a:pt x="5812688" y="108737"/>
                  </a:lnTo>
                  <a:lnTo>
                    <a:pt x="5804890" y="116497"/>
                  </a:lnTo>
                  <a:lnTo>
                    <a:pt x="5804890" y="135636"/>
                  </a:lnTo>
                  <a:lnTo>
                    <a:pt x="5812688" y="143395"/>
                  </a:lnTo>
                  <a:lnTo>
                    <a:pt x="5831941" y="143395"/>
                  </a:lnTo>
                  <a:lnTo>
                    <a:pt x="5839752" y="135636"/>
                  </a:lnTo>
                  <a:lnTo>
                    <a:pt x="5839752" y="116497"/>
                  </a:lnTo>
                  <a:lnTo>
                    <a:pt x="5831941" y="108737"/>
                  </a:lnTo>
                  <a:close/>
                </a:path>
                <a:path w="6177280" h="1778635" extrusionOk="0">
                  <a:moveTo>
                    <a:pt x="5047500" y="108737"/>
                  </a:moveTo>
                  <a:lnTo>
                    <a:pt x="5028247" y="108737"/>
                  </a:lnTo>
                  <a:lnTo>
                    <a:pt x="5020437" y="116497"/>
                  </a:lnTo>
                  <a:lnTo>
                    <a:pt x="5020437" y="135636"/>
                  </a:lnTo>
                  <a:lnTo>
                    <a:pt x="5028247" y="143395"/>
                  </a:lnTo>
                  <a:lnTo>
                    <a:pt x="5047500" y="143395"/>
                  </a:lnTo>
                  <a:lnTo>
                    <a:pt x="5055311" y="135636"/>
                  </a:lnTo>
                  <a:lnTo>
                    <a:pt x="5055311" y="116497"/>
                  </a:lnTo>
                  <a:lnTo>
                    <a:pt x="5047500" y="108737"/>
                  </a:lnTo>
                  <a:close/>
                </a:path>
                <a:path w="6177280" h="1778635" extrusionOk="0">
                  <a:moveTo>
                    <a:pt x="2781325" y="108737"/>
                  </a:moveTo>
                  <a:lnTo>
                    <a:pt x="2762072" y="108737"/>
                  </a:lnTo>
                  <a:lnTo>
                    <a:pt x="2754274" y="116497"/>
                  </a:lnTo>
                  <a:lnTo>
                    <a:pt x="2754274" y="135636"/>
                  </a:lnTo>
                  <a:lnTo>
                    <a:pt x="2762072" y="143395"/>
                  </a:lnTo>
                  <a:lnTo>
                    <a:pt x="2781325" y="143395"/>
                  </a:lnTo>
                  <a:lnTo>
                    <a:pt x="2789135" y="135636"/>
                  </a:lnTo>
                  <a:lnTo>
                    <a:pt x="2789135" y="116497"/>
                  </a:lnTo>
                  <a:lnTo>
                    <a:pt x="2781325" y="108737"/>
                  </a:lnTo>
                  <a:close/>
                </a:path>
                <a:path w="6177280" h="1778635" extrusionOk="0">
                  <a:moveTo>
                    <a:pt x="2670924" y="108737"/>
                  </a:moveTo>
                  <a:lnTo>
                    <a:pt x="2651671" y="108737"/>
                  </a:lnTo>
                  <a:lnTo>
                    <a:pt x="2643873" y="116497"/>
                  </a:lnTo>
                  <a:lnTo>
                    <a:pt x="2643873" y="135636"/>
                  </a:lnTo>
                  <a:lnTo>
                    <a:pt x="2651671" y="143395"/>
                  </a:lnTo>
                  <a:lnTo>
                    <a:pt x="2670924" y="143395"/>
                  </a:lnTo>
                  <a:lnTo>
                    <a:pt x="2678734" y="135636"/>
                  </a:lnTo>
                  <a:lnTo>
                    <a:pt x="2678734" y="116497"/>
                  </a:lnTo>
                  <a:lnTo>
                    <a:pt x="2670924" y="108737"/>
                  </a:lnTo>
                  <a:close/>
                </a:path>
                <a:path w="6177280" h="1778635" extrusionOk="0">
                  <a:moveTo>
                    <a:pt x="5616956" y="102958"/>
                  </a:moveTo>
                  <a:lnTo>
                    <a:pt x="5597690" y="102958"/>
                  </a:lnTo>
                  <a:lnTo>
                    <a:pt x="5589892" y="110718"/>
                  </a:lnTo>
                  <a:lnTo>
                    <a:pt x="5589892" y="129857"/>
                  </a:lnTo>
                  <a:lnTo>
                    <a:pt x="5597690" y="137617"/>
                  </a:lnTo>
                  <a:lnTo>
                    <a:pt x="5616956" y="137617"/>
                  </a:lnTo>
                  <a:lnTo>
                    <a:pt x="5624753" y="129857"/>
                  </a:lnTo>
                  <a:lnTo>
                    <a:pt x="5624753" y="110718"/>
                  </a:lnTo>
                  <a:lnTo>
                    <a:pt x="5616956" y="102958"/>
                  </a:lnTo>
                  <a:close/>
                </a:path>
                <a:path w="6177280" h="1778635" extrusionOk="0">
                  <a:moveTo>
                    <a:pt x="3931843" y="102958"/>
                  </a:moveTo>
                  <a:lnTo>
                    <a:pt x="3912590" y="102958"/>
                  </a:lnTo>
                  <a:lnTo>
                    <a:pt x="3904792" y="110718"/>
                  </a:lnTo>
                  <a:lnTo>
                    <a:pt x="3904792" y="129857"/>
                  </a:lnTo>
                  <a:lnTo>
                    <a:pt x="3912590" y="137617"/>
                  </a:lnTo>
                  <a:lnTo>
                    <a:pt x="3931843" y="137617"/>
                  </a:lnTo>
                  <a:lnTo>
                    <a:pt x="3939654" y="129857"/>
                  </a:lnTo>
                  <a:lnTo>
                    <a:pt x="3939654" y="110718"/>
                  </a:lnTo>
                  <a:lnTo>
                    <a:pt x="3931843" y="102958"/>
                  </a:lnTo>
                  <a:close/>
                </a:path>
                <a:path w="6177280" h="1778635" extrusionOk="0">
                  <a:moveTo>
                    <a:pt x="3798201" y="102958"/>
                  </a:moveTo>
                  <a:lnTo>
                    <a:pt x="3778948" y="102958"/>
                  </a:lnTo>
                  <a:lnTo>
                    <a:pt x="3771138" y="110718"/>
                  </a:lnTo>
                  <a:lnTo>
                    <a:pt x="3771138" y="129857"/>
                  </a:lnTo>
                  <a:lnTo>
                    <a:pt x="3778948" y="137617"/>
                  </a:lnTo>
                  <a:lnTo>
                    <a:pt x="3798201" y="137617"/>
                  </a:lnTo>
                  <a:lnTo>
                    <a:pt x="3806012" y="129857"/>
                  </a:lnTo>
                  <a:lnTo>
                    <a:pt x="3806012" y="110718"/>
                  </a:lnTo>
                  <a:lnTo>
                    <a:pt x="3798201" y="102958"/>
                  </a:lnTo>
                  <a:close/>
                </a:path>
                <a:path w="6177280" h="1778635" extrusionOk="0">
                  <a:moveTo>
                    <a:pt x="3246183" y="102958"/>
                  </a:moveTo>
                  <a:lnTo>
                    <a:pt x="3226930" y="102958"/>
                  </a:lnTo>
                  <a:lnTo>
                    <a:pt x="3219132" y="110718"/>
                  </a:lnTo>
                  <a:lnTo>
                    <a:pt x="3219132" y="129857"/>
                  </a:lnTo>
                  <a:lnTo>
                    <a:pt x="3226930" y="137617"/>
                  </a:lnTo>
                  <a:lnTo>
                    <a:pt x="3246183" y="137617"/>
                  </a:lnTo>
                  <a:lnTo>
                    <a:pt x="3253993" y="129857"/>
                  </a:lnTo>
                  <a:lnTo>
                    <a:pt x="3253993" y="110718"/>
                  </a:lnTo>
                  <a:lnTo>
                    <a:pt x="3246183" y="102958"/>
                  </a:lnTo>
                  <a:close/>
                </a:path>
                <a:path w="6177280" h="1778635" extrusionOk="0">
                  <a:moveTo>
                    <a:pt x="1967839" y="102958"/>
                  </a:moveTo>
                  <a:lnTo>
                    <a:pt x="1948573" y="102958"/>
                  </a:lnTo>
                  <a:lnTo>
                    <a:pt x="1940775" y="110718"/>
                  </a:lnTo>
                  <a:lnTo>
                    <a:pt x="1940775" y="129857"/>
                  </a:lnTo>
                  <a:lnTo>
                    <a:pt x="1948573" y="137617"/>
                  </a:lnTo>
                  <a:lnTo>
                    <a:pt x="1967839" y="137617"/>
                  </a:lnTo>
                  <a:lnTo>
                    <a:pt x="1975637" y="129857"/>
                  </a:lnTo>
                  <a:lnTo>
                    <a:pt x="1975637" y="110718"/>
                  </a:lnTo>
                  <a:lnTo>
                    <a:pt x="1967839" y="102958"/>
                  </a:lnTo>
                  <a:close/>
                </a:path>
                <a:path w="6177280" h="1778635" extrusionOk="0">
                  <a:moveTo>
                    <a:pt x="242062" y="102958"/>
                  </a:moveTo>
                  <a:lnTo>
                    <a:pt x="222796" y="102958"/>
                  </a:lnTo>
                  <a:lnTo>
                    <a:pt x="214998" y="110718"/>
                  </a:lnTo>
                  <a:lnTo>
                    <a:pt x="214998" y="129857"/>
                  </a:lnTo>
                  <a:lnTo>
                    <a:pt x="222796" y="137617"/>
                  </a:lnTo>
                  <a:lnTo>
                    <a:pt x="242062" y="137617"/>
                  </a:lnTo>
                  <a:lnTo>
                    <a:pt x="249859" y="129857"/>
                  </a:lnTo>
                  <a:lnTo>
                    <a:pt x="249859" y="110718"/>
                  </a:lnTo>
                  <a:lnTo>
                    <a:pt x="242062" y="102958"/>
                  </a:lnTo>
                  <a:close/>
                </a:path>
                <a:path w="6177280" h="1778635" extrusionOk="0">
                  <a:moveTo>
                    <a:pt x="3647122" y="97180"/>
                  </a:moveTo>
                  <a:lnTo>
                    <a:pt x="3627869" y="97180"/>
                  </a:lnTo>
                  <a:lnTo>
                    <a:pt x="3620071" y="104940"/>
                  </a:lnTo>
                  <a:lnTo>
                    <a:pt x="3620071" y="124091"/>
                  </a:lnTo>
                  <a:lnTo>
                    <a:pt x="3627869" y="131851"/>
                  </a:lnTo>
                  <a:lnTo>
                    <a:pt x="3647122" y="131851"/>
                  </a:lnTo>
                  <a:lnTo>
                    <a:pt x="3654932" y="124091"/>
                  </a:lnTo>
                  <a:lnTo>
                    <a:pt x="3654932" y="104940"/>
                  </a:lnTo>
                  <a:lnTo>
                    <a:pt x="3647122" y="97180"/>
                  </a:lnTo>
                  <a:close/>
                </a:path>
                <a:path w="6177280" h="1778635" extrusionOk="0">
                  <a:moveTo>
                    <a:pt x="1659864" y="97180"/>
                  </a:moveTo>
                  <a:lnTo>
                    <a:pt x="1640611" y="97180"/>
                  </a:lnTo>
                  <a:lnTo>
                    <a:pt x="1632800" y="104940"/>
                  </a:lnTo>
                  <a:lnTo>
                    <a:pt x="1632800" y="124091"/>
                  </a:lnTo>
                  <a:lnTo>
                    <a:pt x="1640611" y="131851"/>
                  </a:lnTo>
                  <a:lnTo>
                    <a:pt x="1659864" y="131851"/>
                  </a:lnTo>
                  <a:lnTo>
                    <a:pt x="1667675" y="124091"/>
                  </a:lnTo>
                  <a:lnTo>
                    <a:pt x="1667675" y="104940"/>
                  </a:lnTo>
                  <a:lnTo>
                    <a:pt x="1659864" y="97180"/>
                  </a:lnTo>
                  <a:close/>
                </a:path>
                <a:path w="6177280" h="1778635" extrusionOk="0">
                  <a:moveTo>
                    <a:pt x="1532026" y="97180"/>
                  </a:moveTo>
                  <a:lnTo>
                    <a:pt x="1512773" y="97180"/>
                  </a:lnTo>
                  <a:lnTo>
                    <a:pt x="1504975" y="104940"/>
                  </a:lnTo>
                  <a:lnTo>
                    <a:pt x="1504975" y="124091"/>
                  </a:lnTo>
                  <a:lnTo>
                    <a:pt x="1512773" y="131851"/>
                  </a:lnTo>
                  <a:lnTo>
                    <a:pt x="1532026" y="131851"/>
                  </a:lnTo>
                  <a:lnTo>
                    <a:pt x="1539836" y="124091"/>
                  </a:lnTo>
                  <a:lnTo>
                    <a:pt x="1539836" y="104940"/>
                  </a:lnTo>
                  <a:lnTo>
                    <a:pt x="1532026" y="97180"/>
                  </a:lnTo>
                  <a:close/>
                </a:path>
                <a:path w="6177280" h="1778635" extrusionOk="0">
                  <a:moveTo>
                    <a:pt x="5436819" y="85623"/>
                  </a:moveTo>
                  <a:lnTo>
                    <a:pt x="5417566" y="85623"/>
                  </a:lnTo>
                  <a:lnTo>
                    <a:pt x="5409755" y="93383"/>
                  </a:lnTo>
                  <a:lnTo>
                    <a:pt x="5409755" y="112534"/>
                  </a:lnTo>
                  <a:lnTo>
                    <a:pt x="5417566" y="120294"/>
                  </a:lnTo>
                  <a:lnTo>
                    <a:pt x="5436819" y="120294"/>
                  </a:lnTo>
                  <a:lnTo>
                    <a:pt x="5444629" y="112534"/>
                  </a:lnTo>
                  <a:lnTo>
                    <a:pt x="5444629" y="93383"/>
                  </a:lnTo>
                  <a:lnTo>
                    <a:pt x="5436819" y="85623"/>
                  </a:lnTo>
                  <a:close/>
                </a:path>
                <a:path w="6177280" h="1778635" extrusionOk="0">
                  <a:moveTo>
                    <a:pt x="5250878" y="85623"/>
                  </a:moveTo>
                  <a:lnTo>
                    <a:pt x="5231625" y="85623"/>
                  </a:lnTo>
                  <a:lnTo>
                    <a:pt x="5223814" y="93383"/>
                  </a:lnTo>
                  <a:lnTo>
                    <a:pt x="5223814" y="112534"/>
                  </a:lnTo>
                  <a:lnTo>
                    <a:pt x="5231625" y="120294"/>
                  </a:lnTo>
                  <a:lnTo>
                    <a:pt x="5250878" y="120294"/>
                  </a:lnTo>
                  <a:lnTo>
                    <a:pt x="5258676" y="112534"/>
                  </a:lnTo>
                  <a:lnTo>
                    <a:pt x="5258676" y="93383"/>
                  </a:lnTo>
                  <a:lnTo>
                    <a:pt x="5250878" y="85623"/>
                  </a:lnTo>
                  <a:close/>
                </a:path>
                <a:path w="6177280" h="1778635" extrusionOk="0">
                  <a:moveTo>
                    <a:pt x="2903359" y="85623"/>
                  </a:moveTo>
                  <a:lnTo>
                    <a:pt x="2884106" y="85623"/>
                  </a:lnTo>
                  <a:lnTo>
                    <a:pt x="2876295" y="93383"/>
                  </a:lnTo>
                  <a:lnTo>
                    <a:pt x="2876295" y="112534"/>
                  </a:lnTo>
                  <a:lnTo>
                    <a:pt x="2884106" y="120294"/>
                  </a:lnTo>
                  <a:lnTo>
                    <a:pt x="2903359" y="120294"/>
                  </a:lnTo>
                  <a:lnTo>
                    <a:pt x="2911157" y="112534"/>
                  </a:lnTo>
                  <a:lnTo>
                    <a:pt x="2911157" y="93383"/>
                  </a:lnTo>
                  <a:lnTo>
                    <a:pt x="2903359" y="85623"/>
                  </a:lnTo>
                  <a:close/>
                </a:path>
                <a:path w="6177280" h="1778635" extrusionOk="0">
                  <a:moveTo>
                    <a:pt x="6168961" y="79844"/>
                  </a:moveTo>
                  <a:lnTo>
                    <a:pt x="6149708" y="79844"/>
                  </a:lnTo>
                  <a:lnTo>
                    <a:pt x="6141910" y="87604"/>
                  </a:lnTo>
                  <a:lnTo>
                    <a:pt x="6141910" y="106756"/>
                  </a:lnTo>
                  <a:lnTo>
                    <a:pt x="6149708" y="114515"/>
                  </a:lnTo>
                  <a:lnTo>
                    <a:pt x="6168974" y="114515"/>
                  </a:lnTo>
                  <a:lnTo>
                    <a:pt x="6176772" y="106756"/>
                  </a:lnTo>
                  <a:lnTo>
                    <a:pt x="6176772" y="87604"/>
                  </a:lnTo>
                  <a:lnTo>
                    <a:pt x="6168961" y="79844"/>
                  </a:lnTo>
                  <a:close/>
                </a:path>
                <a:path w="6177280" h="1778635" extrusionOk="0">
                  <a:moveTo>
                    <a:pt x="6046939" y="79844"/>
                  </a:moveTo>
                  <a:lnTo>
                    <a:pt x="6027686" y="79844"/>
                  </a:lnTo>
                  <a:lnTo>
                    <a:pt x="6019888" y="87604"/>
                  </a:lnTo>
                  <a:lnTo>
                    <a:pt x="6019888" y="106756"/>
                  </a:lnTo>
                  <a:lnTo>
                    <a:pt x="6027686" y="114515"/>
                  </a:lnTo>
                  <a:lnTo>
                    <a:pt x="6046939" y="114515"/>
                  </a:lnTo>
                  <a:lnTo>
                    <a:pt x="6054750" y="106756"/>
                  </a:lnTo>
                  <a:lnTo>
                    <a:pt x="6054750" y="87604"/>
                  </a:lnTo>
                  <a:lnTo>
                    <a:pt x="6046939" y="79844"/>
                  </a:lnTo>
                  <a:close/>
                </a:path>
                <a:path w="6177280" h="1778635" extrusionOk="0">
                  <a:moveTo>
                    <a:pt x="4733721" y="79844"/>
                  </a:moveTo>
                  <a:lnTo>
                    <a:pt x="4714468" y="79844"/>
                  </a:lnTo>
                  <a:lnTo>
                    <a:pt x="4706670" y="87604"/>
                  </a:lnTo>
                  <a:lnTo>
                    <a:pt x="4706670" y="106756"/>
                  </a:lnTo>
                  <a:lnTo>
                    <a:pt x="4714468" y="114515"/>
                  </a:lnTo>
                  <a:lnTo>
                    <a:pt x="4733721" y="114515"/>
                  </a:lnTo>
                  <a:lnTo>
                    <a:pt x="4741532" y="106756"/>
                  </a:lnTo>
                  <a:lnTo>
                    <a:pt x="4741532" y="87604"/>
                  </a:lnTo>
                  <a:lnTo>
                    <a:pt x="4733721" y="79844"/>
                  </a:lnTo>
                  <a:close/>
                </a:path>
                <a:path w="6177280" h="1778635" extrusionOk="0">
                  <a:moveTo>
                    <a:pt x="3025381" y="79844"/>
                  </a:moveTo>
                  <a:lnTo>
                    <a:pt x="3006128" y="79844"/>
                  </a:lnTo>
                  <a:lnTo>
                    <a:pt x="2998317" y="87604"/>
                  </a:lnTo>
                  <a:lnTo>
                    <a:pt x="2998317" y="106756"/>
                  </a:lnTo>
                  <a:lnTo>
                    <a:pt x="3006128" y="114515"/>
                  </a:lnTo>
                  <a:lnTo>
                    <a:pt x="3025381" y="114515"/>
                  </a:lnTo>
                  <a:lnTo>
                    <a:pt x="3033179" y="106756"/>
                  </a:lnTo>
                  <a:lnTo>
                    <a:pt x="3033179" y="87604"/>
                  </a:lnTo>
                  <a:lnTo>
                    <a:pt x="3025381" y="79844"/>
                  </a:lnTo>
                  <a:close/>
                </a:path>
                <a:path w="6177280" h="1778635" extrusionOk="0">
                  <a:moveTo>
                    <a:pt x="2543086" y="79844"/>
                  </a:moveTo>
                  <a:lnTo>
                    <a:pt x="2523832" y="79844"/>
                  </a:lnTo>
                  <a:lnTo>
                    <a:pt x="2516035" y="87604"/>
                  </a:lnTo>
                  <a:lnTo>
                    <a:pt x="2516035" y="106756"/>
                  </a:lnTo>
                  <a:lnTo>
                    <a:pt x="2523832" y="114515"/>
                  </a:lnTo>
                  <a:lnTo>
                    <a:pt x="2543086" y="114515"/>
                  </a:lnTo>
                  <a:lnTo>
                    <a:pt x="2550896" y="106756"/>
                  </a:lnTo>
                  <a:lnTo>
                    <a:pt x="2550896" y="87604"/>
                  </a:lnTo>
                  <a:lnTo>
                    <a:pt x="2543086" y="79844"/>
                  </a:lnTo>
                  <a:close/>
                </a:path>
                <a:path w="6177280" h="1778635" extrusionOk="0">
                  <a:moveTo>
                    <a:pt x="1258925" y="79844"/>
                  </a:moveTo>
                  <a:lnTo>
                    <a:pt x="1239672" y="79844"/>
                  </a:lnTo>
                  <a:lnTo>
                    <a:pt x="1231861" y="87604"/>
                  </a:lnTo>
                  <a:lnTo>
                    <a:pt x="1231861" y="106756"/>
                  </a:lnTo>
                  <a:lnTo>
                    <a:pt x="1239672" y="114515"/>
                  </a:lnTo>
                  <a:lnTo>
                    <a:pt x="1258925" y="114515"/>
                  </a:lnTo>
                  <a:lnTo>
                    <a:pt x="1266736" y="106756"/>
                  </a:lnTo>
                  <a:lnTo>
                    <a:pt x="1266736" y="87604"/>
                  </a:lnTo>
                  <a:lnTo>
                    <a:pt x="1258925" y="79844"/>
                  </a:lnTo>
                  <a:close/>
                </a:path>
                <a:path w="6177280" h="1778635" extrusionOk="0">
                  <a:moveTo>
                    <a:pt x="689482" y="79844"/>
                  </a:moveTo>
                  <a:lnTo>
                    <a:pt x="670229" y="79844"/>
                  </a:lnTo>
                  <a:lnTo>
                    <a:pt x="662419" y="87604"/>
                  </a:lnTo>
                  <a:lnTo>
                    <a:pt x="662419" y="106756"/>
                  </a:lnTo>
                  <a:lnTo>
                    <a:pt x="670229" y="114515"/>
                  </a:lnTo>
                  <a:lnTo>
                    <a:pt x="689482" y="114515"/>
                  </a:lnTo>
                  <a:lnTo>
                    <a:pt x="697280" y="106756"/>
                  </a:lnTo>
                  <a:lnTo>
                    <a:pt x="697280" y="87604"/>
                  </a:lnTo>
                  <a:lnTo>
                    <a:pt x="689482" y="79844"/>
                  </a:lnTo>
                  <a:close/>
                </a:path>
                <a:path w="6177280" h="1778635" extrusionOk="0">
                  <a:moveTo>
                    <a:pt x="2252560" y="62509"/>
                  </a:moveTo>
                  <a:lnTo>
                    <a:pt x="2233307" y="62509"/>
                  </a:lnTo>
                  <a:lnTo>
                    <a:pt x="2225497" y="70269"/>
                  </a:lnTo>
                  <a:lnTo>
                    <a:pt x="2225497" y="89420"/>
                  </a:lnTo>
                  <a:lnTo>
                    <a:pt x="2233307" y="97180"/>
                  </a:lnTo>
                  <a:lnTo>
                    <a:pt x="2252560" y="97180"/>
                  </a:lnTo>
                  <a:lnTo>
                    <a:pt x="2260358" y="89420"/>
                  </a:lnTo>
                  <a:lnTo>
                    <a:pt x="2260358" y="70269"/>
                  </a:lnTo>
                  <a:lnTo>
                    <a:pt x="2252560" y="62509"/>
                  </a:lnTo>
                  <a:close/>
                </a:path>
                <a:path w="6177280" h="1778635" extrusionOk="0">
                  <a:moveTo>
                    <a:pt x="555828" y="62509"/>
                  </a:moveTo>
                  <a:lnTo>
                    <a:pt x="536575" y="62509"/>
                  </a:lnTo>
                  <a:lnTo>
                    <a:pt x="528777" y="70269"/>
                  </a:lnTo>
                  <a:lnTo>
                    <a:pt x="528777" y="89420"/>
                  </a:lnTo>
                  <a:lnTo>
                    <a:pt x="536575" y="97180"/>
                  </a:lnTo>
                  <a:lnTo>
                    <a:pt x="555828" y="97180"/>
                  </a:lnTo>
                  <a:lnTo>
                    <a:pt x="563638" y="89420"/>
                  </a:lnTo>
                  <a:lnTo>
                    <a:pt x="563638" y="70269"/>
                  </a:lnTo>
                  <a:lnTo>
                    <a:pt x="555828" y="62509"/>
                  </a:lnTo>
                  <a:close/>
                </a:path>
                <a:path w="6177280" h="1778635" extrusionOk="0">
                  <a:moveTo>
                    <a:pt x="27063" y="62509"/>
                  </a:moveTo>
                  <a:lnTo>
                    <a:pt x="7810" y="62509"/>
                  </a:lnTo>
                  <a:lnTo>
                    <a:pt x="0" y="70269"/>
                  </a:lnTo>
                  <a:lnTo>
                    <a:pt x="0" y="89420"/>
                  </a:lnTo>
                  <a:lnTo>
                    <a:pt x="7810" y="97180"/>
                  </a:lnTo>
                  <a:lnTo>
                    <a:pt x="27063" y="97180"/>
                  </a:lnTo>
                  <a:lnTo>
                    <a:pt x="34861" y="89420"/>
                  </a:lnTo>
                  <a:lnTo>
                    <a:pt x="34861" y="70269"/>
                  </a:lnTo>
                  <a:lnTo>
                    <a:pt x="27063" y="62509"/>
                  </a:lnTo>
                  <a:close/>
                </a:path>
                <a:path w="6177280" h="1778635" extrusionOk="0">
                  <a:moveTo>
                    <a:pt x="4896421" y="56730"/>
                  </a:moveTo>
                  <a:lnTo>
                    <a:pt x="4877168" y="56730"/>
                  </a:lnTo>
                  <a:lnTo>
                    <a:pt x="4869370" y="64490"/>
                  </a:lnTo>
                  <a:lnTo>
                    <a:pt x="4869370" y="83642"/>
                  </a:lnTo>
                  <a:lnTo>
                    <a:pt x="4877168" y="91401"/>
                  </a:lnTo>
                  <a:lnTo>
                    <a:pt x="4896421" y="91401"/>
                  </a:lnTo>
                  <a:lnTo>
                    <a:pt x="4904232" y="83642"/>
                  </a:lnTo>
                  <a:lnTo>
                    <a:pt x="4904232" y="64490"/>
                  </a:lnTo>
                  <a:lnTo>
                    <a:pt x="4896421" y="56730"/>
                  </a:lnTo>
                  <a:close/>
                </a:path>
                <a:path w="6177280" h="1778635" extrusionOk="0">
                  <a:moveTo>
                    <a:pt x="3385642" y="56730"/>
                  </a:moveTo>
                  <a:lnTo>
                    <a:pt x="3366389" y="56730"/>
                  </a:lnTo>
                  <a:lnTo>
                    <a:pt x="3358578" y="64490"/>
                  </a:lnTo>
                  <a:lnTo>
                    <a:pt x="3358578" y="83642"/>
                  </a:lnTo>
                  <a:lnTo>
                    <a:pt x="3366389" y="91401"/>
                  </a:lnTo>
                  <a:lnTo>
                    <a:pt x="3385642" y="91401"/>
                  </a:lnTo>
                  <a:lnTo>
                    <a:pt x="3393452" y="83642"/>
                  </a:lnTo>
                  <a:lnTo>
                    <a:pt x="3393452" y="64490"/>
                  </a:lnTo>
                  <a:lnTo>
                    <a:pt x="3385642" y="56730"/>
                  </a:lnTo>
                  <a:close/>
                </a:path>
                <a:path w="6177280" h="1778635" extrusionOk="0">
                  <a:moveTo>
                    <a:pt x="1410004" y="56730"/>
                  </a:moveTo>
                  <a:lnTo>
                    <a:pt x="1390751" y="56730"/>
                  </a:lnTo>
                  <a:lnTo>
                    <a:pt x="1382941" y="64490"/>
                  </a:lnTo>
                  <a:lnTo>
                    <a:pt x="1382941" y="83642"/>
                  </a:lnTo>
                  <a:lnTo>
                    <a:pt x="1390751" y="91401"/>
                  </a:lnTo>
                  <a:lnTo>
                    <a:pt x="1410004" y="91401"/>
                  </a:lnTo>
                  <a:lnTo>
                    <a:pt x="1417815" y="83642"/>
                  </a:lnTo>
                  <a:lnTo>
                    <a:pt x="1417815" y="64490"/>
                  </a:lnTo>
                  <a:lnTo>
                    <a:pt x="1410004" y="56730"/>
                  </a:lnTo>
                  <a:close/>
                </a:path>
                <a:path w="6177280" h="1778635" extrusionOk="0">
                  <a:moveTo>
                    <a:pt x="2130539" y="45186"/>
                  </a:moveTo>
                  <a:lnTo>
                    <a:pt x="2111273" y="45186"/>
                  </a:lnTo>
                  <a:lnTo>
                    <a:pt x="2103475" y="52946"/>
                  </a:lnTo>
                  <a:lnTo>
                    <a:pt x="2103475" y="72085"/>
                  </a:lnTo>
                  <a:lnTo>
                    <a:pt x="2111273" y="79844"/>
                  </a:lnTo>
                  <a:lnTo>
                    <a:pt x="2130539" y="79844"/>
                  </a:lnTo>
                  <a:lnTo>
                    <a:pt x="2138337" y="72085"/>
                  </a:lnTo>
                  <a:lnTo>
                    <a:pt x="2138337" y="52946"/>
                  </a:lnTo>
                  <a:lnTo>
                    <a:pt x="2130539" y="45186"/>
                  </a:lnTo>
                  <a:close/>
                </a:path>
                <a:path w="6177280" h="1778635" extrusionOk="0">
                  <a:moveTo>
                    <a:pt x="4297921" y="39408"/>
                  </a:moveTo>
                  <a:lnTo>
                    <a:pt x="4278668" y="39408"/>
                  </a:lnTo>
                  <a:lnTo>
                    <a:pt x="4270857" y="47167"/>
                  </a:lnTo>
                  <a:lnTo>
                    <a:pt x="4270857" y="66306"/>
                  </a:lnTo>
                  <a:lnTo>
                    <a:pt x="4278668" y="74066"/>
                  </a:lnTo>
                  <a:lnTo>
                    <a:pt x="4297921" y="74066"/>
                  </a:lnTo>
                  <a:lnTo>
                    <a:pt x="4305731" y="66306"/>
                  </a:lnTo>
                  <a:lnTo>
                    <a:pt x="4305731" y="47167"/>
                  </a:lnTo>
                  <a:lnTo>
                    <a:pt x="4297921" y="39408"/>
                  </a:lnTo>
                  <a:close/>
                </a:path>
                <a:path w="6177280" h="1778635" extrusionOk="0">
                  <a:moveTo>
                    <a:pt x="3507663" y="39408"/>
                  </a:moveTo>
                  <a:lnTo>
                    <a:pt x="3488410" y="39408"/>
                  </a:lnTo>
                  <a:lnTo>
                    <a:pt x="3480612" y="47167"/>
                  </a:lnTo>
                  <a:lnTo>
                    <a:pt x="3480612" y="66306"/>
                  </a:lnTo>
                  <a:lnTo>
                    <a:pt x="3488410" y="74066"/>
                  </a:lnTo>
                  <a:lnTo>
                    <a:pt x="3507663" y="74066"/>
                  </a:lnTo>
                  <a:lnTo>
                    <a:pt x="3515474" y="66306"/>
                  </a:lnTo>
                  <a:lnTo>
                    <a:pt x="3515474" y="47167"/>
                  </a:lnTo>
                  <a:lnTo>
                    <a:pt x="3507663" y="39408"/>
                  </a:lnTo>
                  <a:close/>
                </a:path>
                <a:path w="6177280" h="1778635" extrusionOk="0">
                  <a:moveTo>
                    <a:pt x="1776082" y="39408"/>
                  </a:moveTo>
                  <a:lnTo>
                    <a:pt x="1756829" y="39408"/>
                  </a:lnTo>
                  <a:lnTo>
                    <a:pt x="1749018" y="47167"/>
                  </a:lnTo>
                  <a:lnTo>
                    <a:pt x="1749018" y="66306"/>
                  </a:lnTo>
                  <a:lnTo>
                    <a:pt x="1756829" y="74066"/>
                  </a:lnTo>
                  <a:lnTo>
                    <a:pt x="1776082" y="74066"/>
                  </a:lnTo>
                  <a:lnTo>
                    <a:pt x="1783880" y="66306"/>
                  </a:lnTo>
                  <a:lnTo>
                    <a:pt x="1783880" y="47167"/>
                  </a:lnTo>
                  <a:lnTo>
                    <a:pt x="1776082" y="39408"/>
                  </a:lnTo>
                  <a:close/>
                </a:path>
                <a:path w="6177280" h="1778635" extrusionOk="0">
                  <a:moveTo>
                    <a:pt x="5756414" y="33629"/>
                  </a:moveTo>
                  <a:lnTo>
                    <a:pt x="5737148" y="33629"/>
                  </a:lnTo>
                  <a:lnTo>
                    <a:pt x="5729351" y="41389"/>
                  </a:lnTo>
                  <a:lnTo>
                    <a:pt x="5729351" y="60528"/>
                  </a:lnTo>
                  <a:lnTo>
                    <a:pt x="5737148" y="68287"/>
                  </a:lnTo>
                  <a:lnTo>
                    <a:pt x="5756414" y="68287"/>
                  </a:lnTo>
                  <a:lnTo>
                    <a:pt x="5764212" y="60528"/>
                  </a:lnTo>
                  <a:lnTo>
                    <a:pt x="5764212" y="41389"/>
                  </a:lnTo>
                  <a:lnTo>
                    <a:pt x="5756414" y="33629"/>
                  </a:lnTo>
                  <a:close/>
                </a:path>
                <a:path w="6177280" h="1778635" extrusionOk="0">
                  <a:moveTo>
                    <a:pt x="5541416" y="33629"/>
                  </a:moveTo>
                  <a:lnTo>
                    <a:pt x="5522150" y="33629"/>
                  </a:lnTo>
                  <a:lnTo>
                    <a:pt x="5514352" y="41389"/>
                  </a:lnTo>
                  <a:lnTo>
                    <a:pt x="5514352" y="60528"/>
                  </a:lnTo>
                  <a:lnTo>
                    <a:pt x="5522150" y="68287"/>
                  </a:lnTo>
                  <a:lnTo>
                    <a:pt x="5541416" y="68287"/>
                  </a:lnTo>
                  <a:lnTo>
                    <a:pt x="5549214" y="60528"/>
                  </a:lnTo>
                  <a:lnTo>
                    <a:pt x="5549214" y="41389"/>
                  </a:lnTo>
                  <a:lnTo>
                    <a:pt x="5541416" y="33629"/>
                  </a:lnTo>
                  <a:close/>
                </a:path>
                <a:path w="6177280" h="1778635" extrusionOk="0">
                  <a:moveTo>
                    <a:pt x="1142720" y="33629"/>
                  </a:moveTo>
                  <a:lnTo>
                    <a:pt x="1123454" y="33629"/>
                  </a:lnTo>
                  <a:lnTo>
                    <a:pt x="1115656" y="41389"/>
                  </a:lnTo>
                  <a:lnTo>
                    <a:pt x="1115656" y="60528"/>
                  </a:lnTo>
                  <a:lnTo>
                    <a:pt x="1123454" y="68287"/>
                  </a:lnTo>
                  <a:lnTo>
                    <a:pt x="1142720" y="68287"/>
                  </a:lnTo>
                  <a:lnTo>
                    <a:pt x="1150518" y="60528"/>
                  </a:lnTo>
                  <a:lnTo>
                    <a:pt x="1150518" y="41389"/>
                  </a:lnTo>
                  <a:lnTo>
                    <a:pt x="1142720" y="33629"/>
                  </a:lnTo>
                  <a:close/>
                </a:path>
                <a:path w="6177280" h="1778635" extrusionOk="0">
                  <a:moveTo>
                    <a:pt x="916101" y="33629"/>
                  </a:moveTo>
                  <a:lnTo>
                    <a:pt x="896835" y="33629"/>
                  </a:lnTo>
                  <a:lnTo>
                    <a:pt x="889038" y="41389"/>
                  </a:lnTo>
                  <a:lnTo>
                    <a:pt x="889038" y="60528"/>
                  </a:lnTo>
                  <a:lnTo>
                    <a:pt x="896835" y="68287"/>
                  </a:lnTo>
                  <a:lnTo>
                    <a:pt x="916101" y="68287"/>
                  </a:lnTo>
                  <a:lnTo>
                    <a:pt x="923899" y="60528"/>
                  </a:lnTo>
                  <a:lnTo>
                    <a:pt x="923899" y="41389"/>
                  </a:lnTo>
                  <a:lnTo>
                    <a:pt x="916101" y="33629"/>
                  </a:lnTo>
                  <a:close/>
                </a:path>
                <a:path w="6177280" h="1778635" extrusionOk="0">
                  <a:moveTo>
                    <a:pt x="422186" y="33629"/>
                  </a:moveTo>
                  <a:lnTo>
                    <a:pt x="402932" y="33629"/>
                  </a:lnTo>
                  <a:lnTo>
                    <a:pt x="395122" y="41389"/>
                  </a:lnTo>
                  <a:lnTo>
                    <a:pt x="395122" y="60528"/>
                  </a:lnTo>
                  <a:lnTo>
                    <a:pt x="402932" y="68287"/>
                  </a:lnTo>
                  <a:lnTo>
                    <a:pt x="422186" y="68287"/>
                  </a:lnTo>
                  <a:lnTo>
                    <a:pt x="429996" y="60528"/>
                  </a:lnTo>
                  <a:lnTo>
                    <a:pt x="429996" y="41389"/>
                  </a:lnTo>
                  <a:lnTo>
                    <a:pt x="422186" y="33629"/>
                  </a:lnTo>
                  <a:close/>
                </a:path>
                <a:path w="6177280" h="1778635" extrusionOk="0">
                  <a:moveTo>
                    <a:pt x="5953975" y="27851"/>
                  </a:moveTo>
                  <a:lnTo>
                    <a:pt x="5934722" y="27851"/>
                  </a:lnTo>
                  <a:lnTo>
                    <a:pt x="5926912" y="35610"/>
                  </a:lnTo>
                  <a:lnTo>
                    <a:pt x="5926912" y="54749"/>
                  </a:lnTo>
                  <a:lnTo>
                    <a:pt x="5934722" y="62509"/>
                  </a:lnTo>
                  <a:lnTo>
                    <a:pt x="5953975" y="62509"/>
                  </a:lnTo>
                  <a:lnTo>
                    <a:pt x="5961773" y="54749"/>
                  </a:lnTo>
                  <a:lnTo>
                    <a:pt x="5961773" y="35610"/>
                  </a:lnTo>
                  <a:lnTo>
                    <a:pt x="5953975" y="27851"/>
                  </a:lnTo>
                  <a:close/>
                </a:path>
                <a:path w="6177280" h="1778635" extrusionOk="0">
                  <a:moveTo>
                    <a:pt x="4629137" y="27851"/>
                  </a:moveTo>
                  <a:lnTo>
                    <a:pt x="4609871" y="27851"/>
                  </a:lnTo>
                  <a:lnTo>
                    <a:pt x="4602073" y="35610"/>
                  </a:lnTo>
                  <a:lnTo>
                    <a:pt x="4602073" y="54749"/>
                  </a:lnTo>
                  <a:lnTo>
                    <a:pt x="4609871" y="62509"/>
                  </a:lnTo>
                  <a:lnTo>
                    <a:pt x="4629137" y="62509"/>
                  </a:lnTo>
                  <a:lnTo>
                    <a:pt x="4636935" y="54749"/>
                  </a:lnTo>
                  <a:lnTo>
                    <a:pt x="4636935" y="35610"/>
                  </a:lnTo>
                  <a:lnTo>
                    <a:pt x="4629137" y="27851"/>
                  </a:lnTo>
                  <a:close/>
                </a:path>
                <a:path w="6177280" h="1778635" extrusionOk="0">
                  <a:moveTo>
                    <a:pt x="2380386" y="27851"/>
                  </a:moveTo>
                  <a:lnTo>
                    <a:pt x="2361133" y="27851"/>
                  </a:lnTo>
                  <a:lnTo>
                    <a:pt x="2353335" y="35610"/>
                  </a:lnTo>
                  <a:lnTo>
                    <a:pt x="2353335" y="54749"/>
                  </a:lnTo>
                  <a:lnTo>
                    <a:pt x="2361133" y="62509"/>
                  </a:lnTo>
                  <a:lnTo>
                    <a:pt x="2380386" y="62509"/>
                  </a:lnTo>
                  <a:lnTo>
                    <a:pt x="2388196" y="54749"/>
                  </a:lnTo>
                  <a:lnTo>
                    <a:pt x="2388196" y="35610"/>
                  </a:lnTo>
                  <a:lnTo>
                    <a:pt x="2380386" y="27851"/>
                  </a:lnTo>
                  <a:close/>
                </a:path>
                <a:path w="6177280" h="1778635" extrusionOk="0">
                  <a:moveTo>
                    <a:pt x="154901" y="27851"/>
                  </a:moveTo>
                  <a:lnTo>
                    <a:pt x="135636" y="27851"/>
                  </a:lnTo>
                  <a:lnTo>
                    <a:pt x="127838" y="35610"/>
                  </a:lnTo>
                  <a:lnTo>
                    <a:pt x="127838" y="54749"/>
                  </a:lnTo>
                  <a:lnTo>
                    <a:pt x="135636" y="62509"/>
                  </a:lnTo>
                  <a:lnTo>
                    <a:pt x="154901" y="62509"/>
                  </a:lnTo>
                  <a:lnTo>
                    <a:pt x="162699" y="54749"/>
                  </a:lnTo>
                  <a:lnTo>
                    <a:pt x="162699" y="35610"/>
                  </a:lnTo>
                  <a:lnTo>
                    <a:pt x="154901" y="27851"/>
                  </a:lnTo>
                  <a:close/>
                </a:path>
                <a:path w="6177280" h="1778635" extrusionOk="0">
                  <a:moveTo>
                    <a:pt x="4146842" y="22072"/>
                  </a:moveTo>
                  <a:lnTo>
                    <a:pt x="4127588" y="22072"/>
                  </a:lnTo>
                  <a:lnTo>
                    <a:pt x="4119778" y="29832"/>
                  </a:lnTo>
                  <a:lnTo>
                    <a:pt x="4119778" y="48971"/>
                  </a:lnTo>
                  <a:lnTo>
                    <a:pt x="4127588" y="56730"/>
                  </a:lnTo>
                  <a:lnTo>
                    <a:pt x="4146842" y="56730"/>
                  </a:lnTo>
                  <a:lnTo>
                    <a:pt x="4154652" y="48971"/>
                  </a:lnTo>
                  <a:lnTo>
                    <a:pt x="4154652" y="29832"/>
                  </a:lnTo>
                  <a:lnTo>
                    <a:pt x="4146842" y="22072"/>
                  </a:lnTo>
                  <a:close/>
                </a:path>
                <a:path w="6177280" h="1778635" extrusionOk="0">
                  <a:moveTo>
                    <a:pt x="4019003" y="22072"/>
                  </a:moveTo>
                  <a:lnTo>
                    <a:pt x="3999750" y="22072"/>
                  </a:lnTo>
                  <a:lnTo>
                    <a:pt x="3991952" y="29832"/>
                  </a:lnTo>
                  <a:lnTo>
                    <a:pt x="3991952" y="48971"/>
                  </a:lnTo>
                  <a:lnTo>
                    <a:pt x="3999750" y="56730"/>
                  </a:lnTo>
                  <a:lnTo>
                    <a:pt x="4019003" y="56730"/>
                  </a:lnTo>
                  <a:lnTo>
                    <a:pt x="4026814" y="48971"/>
                  </a:lnTo>
                  <a:lnTo>
                    <a:pt x="4026814" y="29832"/>
                  </a:lnTo>
                  <a:lnTo>
                    <a:pt x="4019003" y="22072"/>
                  </a:lnTo>
                  <a:close/>
                </a:path>
                <a:path w="6177280" h="1778635" extrusionOk="0">
                  <a:moveTo>
                    <a:pt x="796670" y="22072"/>
                  </a:moveTo>
                  <a:lnTo>
                    <a:pt x="783831" y="22072"/>
                  </a:lnTo>
                  <a:lnTo>
                    <a:pt x="778637" y="27241"/>
                  </a:lnTo>
                  <a:lnTo>
                    <a:pt x="778637" y="40005"/>
                  </a:lnTo>
                  <a:lnTo>
                    <a:pt x="783831" y="45186"/>
                  </a:lnTo>
                  <a:lnTo>
                    <a:pt x="796670" y="45186"/>
                  </a:lnTo>
                  <a:lnTo>
                    <a:pt x="801877" y="40005"/>
                  </a:lnTo>
                  <a:lnTo>
                    <a:pt x="801877" y="27241"/>
                  </a:lnTo>
                  <a:lnTo>
                    <a:pt x="796670" y="22072"/>
                  </a:lnTo>
                  <a:close/>
                </a:path>
                <a:path w="6177280" h="1778635" extrusionOk="0">
                  <a:moveTo>
                    <a:pt x="5320601" y="16294"/>
                  </a:moveTo>
                  <a:lnTo>
                    <a:pt x="5301348" y="16294"/>
                  </a:lnTo>
                  <a:lnTo>
                    <a:pt x="5293550" y="24053"/>
                  </a:lnTo>
                  <a:lnTo>
                    <a:pt x="5293550" y="43192"/>
                  </a:lnTo>
                  <a:lnTo>
                    <a:pt x="5301348" y="50952"/>
                  </a:lnTo>
                  <a:lnTo>
                    <a:pt x="5320601" y="50952"/>
                  </a:lnTo>
                  <a:lnTo>
                    <a:pt x="5328411" y="43192"/>
                  </a:lnTo>
                  <a:lnTo>
                    <a:pt x="5328411" y="24053"/>
                  </a:lnTo>
                  <a:lnTo>
                    <a:pt x="5320601" y="16294"/>
                  </a:lnTo>
                  <a:close/>
                </a:path>
                <a:path w="6177280" h="1778635" extrusionOk="0">
                  <a:moveTo>
                    <a:pt x="5157901" y="16294"/>
                  </a:moveTo>
                  <a:lnTo>
                    <a:pt x="5138648" y="16294"/>
                  </a:lnTo>
                  <a:lnTo>
                    <a:pt x="5130850" y="24053"/>
                  </a:lnTo>
                  <a:lnTo>
                    <a:pt x="5130850" y="43192"/>
                  </a:lnTo>
                  <a:lnTo>
                    <a:pt x="5138648" y="50952"/>
                  </a:lnTo>
                  <a:lnTo>
                    <a:pt x="5157901" y="50952"/>
                  </a:lnTo>
                  <a:lnTo>
                    <a:pt x="5165712" y="43192"/>
                  </a:lnTo>
                  <a:lnTo>
                    <a:pt x="5165712" y="24053"/>
                  </a:lnTo>
                  <a:lnTo>
                    <a:pt x="5157901" y="16294"/>
                  </a:lnTo>
                  <a:close/>
                </a:path>
                <a:path w="6177280" h="1778635" extrusionOk="0">
                  <a:moveTo>
                    <a:pt x="4489678" y="16294"/>
                  </a:moveTo>
                  <a:lnTo>
                    <a:pt x="4470425" y="16294"/>
                  </a:lnTo>
                  <a:lnTo>
                    <a:pt x="4462614" y="24053"/>
                  </a:lnTo>
                  <a:lnTo>
                    <a:pt x="4462614" y="43192"/>
                  </a:lnTo>
                  <a:lnTo>
                    <a:pt x="4470425" y="50952"/>
                  </a:lnTo>
                  <a:lnTo>
                    <a:pt x="4489678" y="50952"/>
                  </a:lnTo>
                  <a:lnTo>
                    <a:pt x="4497476" y="43192"/>
                  </a:lnTo>
                  <a:lnTo>
                    <a:pt x="4497476" y="24053"/>
                  </a:lnTo>
                  <a:lnTo>
                    <a:pt x="4489678" y="16294"/>
                  </a:lnTo>
                  <a:close/>
                </a:path>
                <a:path w="6177280" h="1778635" extrusionOk="0">
                  <a:moveTo>
                    <a:pt x="3129978" y="16294"/>
                  </a:moveTo>
                  <a:lnTo>
                    <a:pt x="3110712" y="16294"/>
                  </a:lnTo>
                  <a:lnTo>
                    <a:pt x="3102914" y="24053"/>
                  </a:lnTo>
                  <a:lnTo>
                    <a:pt x="3102914" y="43192"/>
                  </a:lnTo>
                  <a:lnTo>
                    <a:pt x="3110712" y="50952"/>
                  </a:lnTo>
                  <a:lnTo>
                    <a:pt x="3129978" y="50952"/>
                  </a:lnTo>
                  <a:lnTo>
                    <a:pt x="3137776" y="43192"/>
                  </a:lnTo>
                  <a:lnTo>
                    <a:pt x="3137776" y="24053"/>
                  </a:lnTo>
                  <a:lnTo>
                    <a:pt x="3129978" y="16294"/>
                  </a:lnTo>
                  <a:close/>
                </a:path>
                <a:path w="6177280" h="1778635" extrusionOk="0">
                  <a:moveTo>
                    <a:pt x="3862120" y="10515"/>
                  </a:moveTo>
                  <a:lnTo>
                    <a:pt x="3842867" y="10515"/>
                  </a:lnTo>
                  <a:lnTo>
                    <a:pt x="3835057" y="18275"/>
                  </a:lnTo>
                  <a:lnTo>
                    <a:pt x="3835057" y="37414"/>
                  </a:lnTo>
                  <a:lnTo>
                    <a:pt x="3842867" y="45186"/>
                  </a:lnTo>
                  <a:lnTo>
                    <a:pt x="3862120" y="45186"/>
                  </a:lnTo>
                  <a:lnTo>
                    <a:pt x="3869931" y="37414"/>
                  </a:lnTo>
                  <a:lnTo>
                    <a:pt x="3869931" y="18275"/>
                  </a:lnTo>
                  <a:lnTo>
                    <a:pt x="3862120" y="10515"/>
                  </a:lnTo>
                  <a:close/>
                </a:path>
                <a:path w="6177280" h="1778635" extrusionOk="0">
                  <a:moveTo>
                    <a:pt x="1014882" y="10515"/>
                  </a:moveTo>
                  <a:lnTo>
                    <a:pt x="995629" y="10515"/>
                  </a:lnTo>
                  <a:lnTo>
                    <a:pt x="987818" y="18275"/>
                  </a:lnTo>
                  <a:lnTo>
                    <a:pt x="987818" y="37414"/>
                  </a:lnTo>
                  <a:lnTo>
                    <a:pt x="995629" y="45186"/>
                  </a:lnTo>
                  <a:lnTo>
                    <a:pt x="1014882" y="45186"/>
                  </a:lnTo>
                  <a:lnTo>
                    <a:pt x="1022680" y="37414"/>
                  </a:lnTo>
                  <a:lnTo>
                    <a:pt x="1022680" y="18275"/>
                  </a:lnTo>
                  <a:lnTo>
                    <a:pt x="1014882" y="10515"/>
                  </a:lnTo>
                  <a:close/>
                </a:path>
                <a:path w="6177280" h="1778635" extrusionOk="0">
                  <a:moveTo>
                    <a:pt x="311784" y="10515"/>
                  </a:moveTo>
                  <a:lnTo>
                    <a:pt x="292531" y="10515"/>
                  </a:lnTo>
                  <a:lnTo>
                    <a:pt x="284721" y="18275"/>
                  </a:lnTo>
                  <a:lnTo>
                    <a:pt x="284721" y="37414"/>
                  </a:lnTo>
                  <a:lnTo>
                    <a:pt x="292531" y="45186"/>
                  </a:lnTo>
                  <a:lnTo>
                    <a:pt x="311784" y="45186"/>
                  </a:lnTo>
                  <a:lnTo>
                    <a:pt x="319582" y="37414"/>
                  </a:lnTo>
                  <a:lnTo>
                    <a:pt x="319582" y="18275"/>
                  </a:lnTo>
                  <a:lnTo>
                    <a:pt x="311784" y="10515"/>
                  </a:lnTo>
                  <a:close/>
                </a:path>
                <a:path w="6177280" h="1778635" extrusionOk="0">
                  <a:moveTo>
                    <a:pt x="3722662" y="4737"/>
                  </a:moveTo>
                  <a:lnTo>
                    <a:pt x="3703408" y="4737"/>
                  </a:lnTo>
                  <a:lnTo>
                    <a:pt x="3695598" y="12496"/>
                  </a:lnTo>
                  <a:lnTo>
                    <a:pt x="3695598" y="31648"/>
                  </a:lnTo>
                  <a:lnTo>
                    <a:pt x="3703408" y="39408"/>
                  </a:lnTo>
                  <a:lnTo>
                    <a:pt x="3722662" y="39408"/>
                  </a:lnTo>
                  <a:lnTo>
                    <a:pt x="3730472" y="31648"/>
                  </a:lnTo>
                  <a:lnTo>
                    <a:pt x="3730472" y="12496"/>
                  </a:lnTo>
                  <a:lnTo>
                    <a:pt x="3722662" y="4737"/>
                  </a:lnTo>
                  <a:close/>
                </a:path>
                <a:path w="6177280" h="1778635" extrusionOk="0">
                  <a:moveTo>
                    <a:pt x="3286861" y="4737"/>
                  </a:moveTo>
                  <a:lnTo>
                    <a:pt x="3267608" y="4737"/>
                  </a:lnTo>
                  <a:lnTo>
                    <a:pt x="3259797" y="12496"/>
                  </a:lnTo>
                  <a:lnTo>
                    <a:pt x="3259797" y="31648"/>
                  </a:lnTo>
                  <a:lnTo>
                    <a:pt x="3267608" y="39408"/>
                  </a:lnTo>
                  <a:lnTo>
                    <a:pt x="3286861" y="39408"/>
                  </a:lnTo>
                  <a:lnTo>
                    <a:pt x="3294672" y="31648"/>
                  </a:lnTo>
                  <a:lnTo>
                    <a:pt x="3294672" y="12496"/>
                  </a:lnTo>
                  <a:lnTo>
                    <a:pt x="3286861" y="4737"/>
                  </a:lnTo>
                  <a:close/>
                </a:path>
                <a:path w="6177280" h="1778635" extrusionOk="0">
                  <a:moveTo>
                    <a:pt x="5027688" y="0"/>
                  </a:moveTo>
                  <a:lnTo>
                    <a:pt x="5001577" y="0"/>
                  </a:lnTo>
                  <a:lnTo>
                    <a:pt x="4997195" y="10515"/>
                  </a:lnTo>
                  <a:lnTo>
                    <a:pt x="4997195" y="20091"/>
                  </a:lnTo>
                  <a:lnTo>
                    <a:pt x="5005006" y="27851"/>
                  </a:lnTo>
                  <a:lnTo>
                    <a:pt x="5024259" y="27851"/>
                  </a:lnTo>
                  <a:lnTo>
                    <a:pt x="5032070" y="20091"/>
                  </a:lnTo>
                  <a:lnTo>
                    <a:pt x="5032070" y="10515"/>
                  </a:lnTo>
                  <a:lnTo>
                    <a:pt x="5027688" y="0"/>
                  </a:lnTo>
                  <a:close/>
                </a:path>
                <a:path w="6177280" h="1778635" extrusionOk="0">
                  <a:moveTo>
                    <a:pt x="4770475" y="0"/>
                  </a:moveTo>
                  <a:lnTo>
                    <a:pt x="4747450" y="0"/>
                  </a:lnTo>
                  <a:lnTo>
                    <a:pt x="4758956" y="4737"/>
                  </a:lnTo>
                  <a:lnTo>
                    <a:pt x="4770475" y="0"/>
                  </a:lnTo>
                  <a:close/>
                </a:path>
                <a:path w="6177280" h="1778635" extrusionOk="0">
                  <a:moveTo>
                    <a:pt x="3613823" y="0"/>
                  </a:moveTo>
                  <a:lnTo>
                    <a:pt x="3579825" y="0"/>
                  </a:lnTo>
                  <a:lnTo>
                    <a:pt x="3584498" y="11214"/>
                  </a:lnTo>
                  <a:lnTo>
                    <a:pt x="3587648" y="14350"/>
                  </a:lnTo>
                  <a:lnTo>
                    <a:pt x="3592004" y="16294"/>
                  </a:lnTo>
                  <a:lnTo>
                    <a:pt x="3601631" y="16294"/>
                  </a:lnTo>
                  <a:lnTo>
                    <a:pt x="3605999" y="14350"/>
                  </a:lnTo>
                  <a:lnTo>
                    <a:pt x="3609149" y="11214"/>
                  </a:lnTo>
                  <a:lnTo>
                    <a:pt x="3613823" y="0"/>
                  </a:lnTo>
                  <a:close/>
                </a:path>
                <a:path w="6177280" h="1778635" extrusionOk="0">
                  <a:moveTo>
                    <a:pt x="2980778" y="0"/>
                  </a:moveTo>
                  <a:lnTo>
                    <a:pt x="2957753" y="0"/>
                  </a:lnTo>
                  <a:lnTo>
                    <a:pt x="2969272" y="4737"/>
                  </a:lnTo>
                  <a:lnTo>
                    <a:pt x="2980778" y="0"/>
                  </a:lnTo>
                  <a:close/>
                </a:path>
                <a:path w="6177280" h="1778635" extrusionOk="0">
                  <a:moveTo>
                    <a:pt x="2846806" y="0"/>
                  </a:moveTo>
                  <a:lnTo>
                    <a:pt x="2812808" y="0"/>
                  </a:lnTo>
                  <a:lnTo>
                    <a:pt x="2817482" y="11214"/>
                  </a:lnTo>
                  <a:lnTo>
                    <a:pt x="2820631" y="14350"/>
                  </a:lnTo>
                  <a:lnTo>
                    <a:pt x="2825000" y="16294"/>
                  </a:lnTo>
                  <a:lnTo>
                    <a:pt x="2834627" y="16294"/>
                  </a:lnTo>
                  <a:lnTo>
                    <a:pt x="2838983" y="14350"/>
                  </a:lnTo>
                  <a:lnTo>
                    <a:pt x="2842132" y="11214"/>
                  </a:lnTo>
                  <a:lnTo>
                    <a:pt x="2846806" y="0"/>
                  </a:lnTo>
                  <a:close/>
                </a:path>
                <a:path w="6177280" h="1778635" extrusionOk="0">
                  <a:moveTo>
                    <a:pt x="2736405" y="0"/>
                  </a:moveTo>
                  <a:lnTo>
                    <a:pt x="2702407" y="0"/>
                  </a:lnTo>
                  <a:lnTo>
                    <a:pt x="2707081" y="11214"/>
                  </a:lnTo>
                  <a:lnTo>
                    <a:pt x="2710230" y="14350"/>
                  </a:lnTo>
                  <a:lnTo>
                    <a:pt x="2714599" y="16294"/>
                  </a:lnTo>
                  <a:lnTo>
                    <a:pt x="2724226" y="16294"/>
                  </a:lnTo>
                  <a:lnTo>
                    <a:pt x="2728582" y="14350"/>
                  </a:lnTo>
                  <a:lnTo>
                    <a:pt x="2731731" y="11214"/>
                  </a:lnTo>
                  <a:lnTo>
                    <a:pt x="2736405" y="0"/>
                  </a:lnTo>
                  <a:close/>
                </a:path>
                <a:path w="6177280" h="1778635" extrusionOk="0">
                  <a:moveTo>
                    <a:pt x="2618651" y="0"/>
                  </a:moveTo>
                  <a:lnTo>
                    <a:pt x="2587739" y="0"/>
                  </a:lnTo>
                  <a:lnTo>
                    <a:pt x="2585758" y="4737"/>
                  </a:lnTo>
                  <a:lnTo>
                    <a:pt x="2585758" y="14312"/>
                  </a:lnTo>
                  <a:lnTo>
                    <a:pt x="2593568" y="22072"/>
                  </a:lnTo>
                  <a:lnTo>
                    <a:pt x="2612821" y="22072"/>
                  </a:lnTo>
                  <a:lnTo>
                    <a:pt x="2620619" y="14312"/>
                  </a:lnTo>
                  <a:lnTo>
                    <a:pt x="2620619" y="4737"/>
                  </a:lnTo>
                  <a:lnTo>
                    <a:pt x="2618651" y="0"/>
                  </a:lnTo>
                  <a:close/>
                </a:path>
                <a:path w="6177280" h="1778635" extrusionOk="0">
                  <a:moveTo>
                    <a:pt x="2490812" y="0"/>
                  </a:moveTo>
                  <a:lnTo>
                    <a:pt x="2459901" y="0"/>
                  </a:lnTo>
                  <a:lnTo>
                    <a:pt x="2457919" y="4737"/>
                  </a:lnTo>
                  <a:lnTo>
                    <a:pt x="2457919" y="14312"/>
                  </a:lnTo>
                  <a:lnTo>
                    <a:pt x="2465730" y="22072"/>
                  </a:lnTo>
                  <a:lnTo>
                    <a:pt x="2484983" y="22072"/>
                  </a:lnTo>
                  <a:lnTo>
                    <a:pt x="2492794" y="14312"/>
                  </a:lnTo>
                  <a:lnTo>
                    <a:pt x="2492794" y="4737"/>
                  </a:lnTo>
                  <a:lnTo>
                    <a:pt x="2490812" y="0"/>
                  </a:lnTo>
                  <a:close/>
                </a:path>
                <a:path w="6177280" h="1778635" extrusionOk="0">
                  <a:moveTo>
                    <a:pt x="2006117" y="0"/>
                  </a:moveTo>
                  <a:lnTo>
                    <a:pt x="1980018" y="0"/>
                  </a:lnTo>
                  <a:lnTo>
                    <a:pt x="1975637" y="10515"/>
                  </a:lnTo>
                  <a:lnTo>
                    <a:pt x="1975637" y="20091"/>
                  </a:lnTo>
                  <a:lnTo>
                    <a:pt x="1983447" y="27851"/>
                  </a:lnTo>
                  <a:lnTo>
                    <a:pt x="2002701" y="27851"/>
                  </a:lnTo>
                  <a:lnTo>
                    <a:pt x="2010498" y="20091"/>
                  </a:lnTo>
                  <a:lnTo>
                    <a:pt x="2010498" y="10515"/>
                  </a:lnTo>
                  <a:lnTo>
                    <a:pt x="2006117" y="0"/>
                  </a:lnTo>
                  <a:close/>
                </a:path>
                <a:path w="6177280" h="1778635" extrusionOk="0">
                  <a:moveTo>
                    <a:pt x="1873567" y="0"/>
                  </a:moveTo>
                  <a:lnTo>
                    <a:pt x="1868525" y="0"/>
                  </a:lnTo>
                  <a:lnTo>
                    <a:pt x="1858721" y="4038"/>
                  </a:lnTo>
                  <a:lnTo>
                    <a:pt x="1855558" y="7175"/>
                  </a:lnTo>
                  <a:lnTo>
                    <a:pt x="1853615" y="11506"/>
                  </a:lnTo>
                  <a:lnTo>
                    <a:pt x="1853615" y="25869"/>
                  </a:lnTo>
                  <a:lnTo>
                    <a:pt x="1861413" y="33629"/>
                  </a:lnTo>
                  <a:lnTo>
                    <a:pt x="1880666" y="33629"/>
                  </a:lnTo>
                  <a:lnTo>
                    <a:pt x="1888477" y="25869"/>
                  </a:lnTo>
                  <a:lnTo>
                    <a:pt x="1888477" y="11506"/>
                  </a:lnTo>
                  <a:lnTo>
                    <a:pt x="1886521" y="7175"/>
                  </a:lnTo>
                  <a:lnTo>
                    <a:pt x="1883371" y="4038"/>
                  </a:lnTo>
                  <a:lnTo>
                    <a:pt x="1873567" y="0"/>
                  </a:lnTo>
                  <a:close/>
                </a:path>
                <a:path w="6177280" h="1778635" extrusionOk="0">
                  <a:moveTo>
                    <a:pt x="1673047" y="0"/>
                  </a:moveTo>
                  <a:lnTo>
                    <a:pt x="1639049" y="0"/>
                  </a:lnTo>
                  <a:lnTo>
                    <a:pt x="1643722" y="11214"/>
                  </a:lnTo>
                  <a:lnTo>
                    <a:pt x="1646872" y="14350"/>
                  </a:lnTo>
                  <a:lnTo>
                    <a:pt x="1651241" y="16294"/>
                  </a:lnTo>
                  <a:lnTo>
                    <a:pt x="1660867" y="16294"/>
                  </a:lnTo>
                  <a:lnTo>
                    <a:pt x="1665223" y="14350"/>
                  </a:lnTo>
                  <a:lnTo>
                    <a:pt x="1668373" y="11214"/>
                  </a:lnTo>
                  <a:lnTo>
                    <a:pt x="1673047" y="0"/>
                  </a:lnTo>
                  <a:close/>
                </a:path>
                <a:path w="6177280" h="1778635" extrusionOk="0">
                  <a:moveTo>
                    <a:pt x="1568462" y="0"/>
                  </a:moveTo>
                  <a:lnTo>
                    <a:pt x="1534452" y="0"/>
                  </a:lnTo>
                  <a:lnTo>
                    <a:pt x="1539125" y="11214"/>
                  </a:lnTo>
                  <a:lnTo>
                    <a:pt x="1542287" y="14350"/>
                  </a:lnTo>
                  <a:lnTo>
                    <a:pt x="1546644" y="16294"/>
                  </a:lnTo>
                  <a:lnTo>
                    <a:pt x="1556270" y="16294"/>
                  </a:lnTo>
                  <a:lnTo>
                    <a:pt x="1560626" y="14350"/>
                  </a:lnTo>
                  <a:lnTo>
                    <a:pt x="1563789" y="11214"/>
                  </a:lnTo>
                  <a:lnTo>
                    <a:pt x="1568462" y="0"/>
                  </a:lnTo>
                  <a:close/>
                </a:path>
                <a:path w="6177280" h="1778635" extrusionOk="0">
                  <a:moveTo>
                    <a:pt x="1318602" y="0"/>
                  </a:moveTo>
                  <a:lnTo>
                    <a:pt x="1284592" y="0"/>
                  </a:lnTo>
                  <a:lnTo>
                    <a:pt x="1289265" y="11214"/>
                  </a:lnTo>
                  <a:lnTo>
                    <a:pt x="1292428" y="14350"/>
                  </a:lnTo>
                  <a:lnTo>
                    <a:pt x="1296784" y="16294"/>
                  </a:lnTo>
                  <a:lnTo>
                    <a:pt x="1306410" y="16294"/>
                  </a:lnTo>
                  <a:lnTo>
                    <a:pt x="1310766" y="14350"/>
                  </a:lnTo>
                  <a:lnTo>
                    <a:pt x="1313929" y="11214"/>
                  </a:lnTo>
                  <a:lnTo>
                    <a:pt x="1318602" y="0"/>
                  </a:lnTo>
                  <a:close/>
                </a:path>
                <a:path w="6177280" h="1778635" extrusionOk="0">
                  <a:moveTo>
                    <a:pt x="639063" y="0"/>
                  </a:moveTo>
                  <a:lnTo>
                    <a:pt x="616051" y="0"/>
                  </a:lnTo>
                  <a:lnTo>
                    <a:pt x="627557" y="4737"/>
                  </a:lnTo>
                  <a:lnTo>
                    <a:pt x="639063" y="0"/>
                  </a:lnTo>
                  <a:close/>
                </a:path>
              </a:pathLst>
            </a:custGeom>
            <a:solidFill>
              <a:srgbClr val="FFFFFF">
                <a:alpha val="39607"/>
              </a:srgbClr>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97" name="Google Shape;697;p8"/>
            <p:cNvSpPr/>
            <p:nvPr/>
          </p:nvSpPr>
          <p:spPr>
            <a:xfrm>
              <a:off x="1523" y="2391155"/>
              <a:ext cx="610235" cy="1420495"/>
            </a:xfrm>
            <a:custGeom>
              <a:avLst/>
              <a:gdLst/>
              <a:ahLst/>
              <a:cxnLst/>
              <a:rect l="l" t="t" r="r" b="b"/>
              <a:pathLst>
                <a:path w="610235" h="1420495" extrusionOk="0">
                  <a:moveTo>
                    <a:pt x="0" y="0"/>
                  </a:moveTo>
                  <a:lnTo>
                    <a:pt x="0" y="1420368"/>
                  </a:lnTo>
                  <a:lnTo>
                    <a:pt x="7721" y="1418450"/>
                  </a:lnTo>
                  <a:lnTo>
                    <a:pt x="57557" y="1398520"/>
                  </a:lnTo>
                  <a:lnTo>
                    <a:pt x="105393" y="1373800"/>
                  </a:lnTo>
                  <a:lnTo>
                    <a:pt x="150585" y="1344745"/>
                  </a:lnTo>
                  <a:lnTo>
                    <a:pt x="192487" y="1311812"/>
                  </a:lnTo>
                  <a:lnTo>
                    <a:pt x="230454" y="1275461"/>
                  </a:lnTo>
                  <a:lnTo>
                    <a:pt x="262366" y="1239311"/>
                  </a:lnTo>
                  <a:lnTo>
                    <a:pt x="291478" y="1201205"/>
                  </a:lnTo>
                  <a:lnTo>
                    <a:pt x="317830" y="1161302"/>
                  </a:lnTo>
                  <a:lnTo>
                    <a:pt x="341462" y="1119765"/>
                  </a:lnTo>
                  <a:lnTo>
                    <a:pt x="362414" y="1076754"/>
                  </a:lnTo>
                  <a:lnTo>
                    <a:pt x="380728" y="1032430"/>
                  </a:lnTo>
                  <a:lnTo>
                    <a:pt x="399540" y="977612"/>
                  </a:lnTo>
                  <a:lnTo>
                    <a:pt x="406882" y="950023"/>
                  </a:lnTo>
                  <a:lnTo>
                    <a:pt x="415152" y="921248"/>
                  </a:lnTo>
                  <a:lnTo>
                    <a:pt x="426035" y="893770"/>
                  </a:lnTo>
                  <a:lnTo>
                    <a:pt x="439531" y="867589"/>
                  </a:lnTo>
                  <a:lnTo>
                    <a:pt x="455637" y="842708"/>
                  </a:lnTo>
                  <a:lnTo>
                    <a:pt x="456793" y="842708"/>
                  </a:lnTo>
                  <a:lnTo>
                    <a:pt x="456793" y="841552"/>
                  </a:lnTo>
                  <a:lnTo>
                    <a:pt x="520594" y="758718"/>
                  </a:lnTo>
                  <a:lnTo>
                    <a:pt x="551830" y="714897"/>
                  </a:lnTo>
                  <a:lnTo>
                    <a:pt x="579103" y="669345"/>
                  </a:lnTo>
                  <a:lnTo>
                    <a:pt x="599477" y="622257"/>
                  </a:lnTo>
                  <a:lnTo>
                    <a:pt x="610019" y="573824"/>
                  </a:lnTo>
                  <a:lnTo>
                    <a:pt x="609899" y="523338"/>
                  </a:lnTo>
                  <a:lnTo>
                    <a:pt x="600946" y="473077"/>
                  </a:lnTo>
                  <a:lnTo>
                    <a:pt x="584190" y="424227"/>
                  </a:lnTo>
                  <a:lnTo>
                    <a:pt x="560663" y="377975"/>
                  </a:lnTo>
                  <a:lnTo>
                    <a:pt x="531396" y="335505"/>
                  </a:lnTo>
                  <a:lnTo>
                    <a:pt x="497420" y="298005"/>
                  </a:lnTo>
                  <a:lnTo>
                    <a:pt x="459877" y="267227"/>
                  </a:lnTo>
                  <a:lnTo>
                    <a:pt x="419562" y="242187"/>
                  </a:lnTo>
                  <a:lnTo>
                    <a:pt x="376991" y="221699"/>
                  </a:lnTo>
                  <a:lnTo>
                    <a:pt x="332679" y="204577"/>
                  </a:lnTo>
                  <a:lnTo>
                    <a:pt x="287141" y="189637"/>
                  </a:lnTo>
                  <a:lnTo>
                    <a:pt x="240893" y="175691"/>
                  </a:lnTo>
                  <a:lnTo>
                    <a:pt x="210760" y="139130"/>
                  </a:lnTo>
                  <a:lnTo>
                    <a:pt x="177830" y="104741"/>
                  </a:lnTo>
                  <a:lnTo>
                    <a:pt x="142125" y="73297"/>
                  </a:lnTo>
                  <a:lnTo>
                    <a:pt x="103669" y="45568"/>
                  </a:lnTo>
                  <a:lnTo>
                    <a:pt x="62484" y="22326"/>
                  </a:lnTo>
                  <a:lnTo>
                    <a:pt x="0" y="0"/>
                  </a:lnTo>
                  <a:close/>
                </a:path>
              </a:pathLst>
            </a:custGeom>
            <a:solidFill>
              <a:srgbClr val="FFFFFF">
                <a:alpha val="19607"/>
              </a:srgbClr>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98" name="Google Shape;698;p8"/>
            <p:cNvSpPr/>
            <p:nvPr/>
          </p:nvSpPr>
          <p:spPr>
            <a:xfrm>
              <a:off x="3794955" y="0"/>
              <a:ext cx="2423160" cy="1343660"/>
            </a:xfrm>
            <a:custGeom>
              <a:avLst/>
              <a:gdLst/>
              <a:ahLst/>
              <a:cxnLst/>
              <a:rect l="l" t="t" r="r" b="b"/>
              <a:pathLst>
                <a:path w="2423160" h="1343660" extrusionOk="0">
                  <a:moveTo>
                    <a:pt x="2421407" y="0"/>
                  </a:moveTo>
                  <a:lnTo>
                    <a:pt x="29603" y="0"/>
                  </a:lnTo>
                  <a:lnTo>
                    <a:pt x="29921" y="6845"/>
                  </a:lnTo>
                  <a:lnTo>
                    <a:pt x="36838" y="55703"/>
                  </a:lnTo>
                  <a:lnTo>
                    <a:pt x="45652" y="104504"/>
                  </a:lnTo>
                  <a:lnTo>
                    <a:pt x="55877" y="153302"/>
                  </a:lnTo>
                  <a:lnTo>
                    <a:pt x="67026" y="202155"/>
                  </a:lnTo>
                  <a:lnTo>
                    <a:pt x="78613" y="251117"/>
                  </a:lnTo>
                  <a:lnTo>
                    <a:pt x="60287" y="297509"/>
                  </a:lnTo>
                  <a:lnTo>
                    <a:pt x="43900" y="344849"/>
                  </a:lnTo>
                  <a:lnTo>
                    <a:pt x="29708" y="392981"/>
                  </a:lnTo>
                  <a:lnTo>
                    <a:pt x="17966" y="441746"/>
                  </a:lnTo>
                  <a:lnTo>
                    <a:pt x="8930" y="490987"/>
                  </a:lnTo>
                  <a:lnTo>
                    <a:pt x="2856" y="540547"/>
                  </a:lnTo>
                  <a:lnTo>
                    <a:pt x="0" y="590268"/>
                  </a:lnTo>
                  <a:lnTo>
                    <a:pt x="617" y="639993"/>
                  </a:lnTo>
                  <a:lnTo>
                    <a:pt x="4964" y="689564"/>
                  </a:lnTo>
                  <a:lnTo>
                    <a:pt x="13296" y="738824"/>
                  </a:lnTo>
                  <a:lnTo>
                    <a:pt x="25869" y="787615"/>
                  </a:lnTo>
                  <a:lnTo>
                    <a:pt x="41125" y="832552"/>
                  </a:lnTo>
                  <a:lnTo>
                    <a:pt x="59891" y="876239"/>
                  </a:lnTo>
                  <a:lnTo>
                    <a:pt x="81922" y="918588"/>
                  </a:lnTo>
                  <a:lnTo>
                    <a:pt x="106974" y="959511"/>
                  </a:lnTo>
                  <a:lnTo>
                    <a:pt x="134800" y="998922"/>
                  </a:lnTo>
                  <a:lnTo>
                    <a:pt x="165157" y="1036731"/>
                  </a:lnTo>
                  <a:lnTo>
                    <a:pt x="197800" y="1072851"/>
                  </a:lnTo>
                  <a:lnTo>
                    <a:pt x="232484" y="1107195"/>
                  </a:lnTo>
                  <a:lnTo>
                    <a:pt x="268964" y="1139674"/>
                  </a:lnTo>
                  <a:lnTo>
                    <a:pt x="306995" y="1170200"/>
                  </a:lnTo>
                  <a:lnTo>
                    <a:pt x="346333" y="1198687"/>
                  </a:lnTo>
                  <a:lnTo>
                    <a:pt x="386732" y="1225046"/>
                  </a:lnTo>
                  <a:lnTo>
                    <a:pt x="427947" y="1249189"/>
                  </a:lnTo>
                  <a:lnTo>
                    <a:pt x="469734" y="1271028"/>
                  </a:lnTo>
                  <a:lnTo>
                    <a:pt x="512403" y="1291606"/>
                  </a:lnTo>
                  <a:lnTo>
                    <a:pt x="557479" y="1310353"/>
                  </a:lnTo>
                  <a:lnTo>
                    <a:pt x="604302" y="1326064"/>
                  </a:lnTo>
                  <a:lnTo>
                    <a:pt x="652215" y="1337533"/>
                  </a:lnTo>
                  <a:lnTo>
                    <a:pt x="700560" y="1343556"/>
                  </a:lnTo>
                  <a:lnTo>
                    <a:pt x="748677" y="1342927"/>
                  </a:lnTo>
                  <a:lnTo>
                    <a:pt x="795909" y="1334439"/>
                  </a:lnTo>
                  <a:lnTo>
                    <a:pt x="847883" y="1315560"/>
                  </a:lnTo>
                  <a:lnTo>
                    <a:pt x="887843" y="1288939"/>
                  </a:lnTo>
                  <a:lnTo>
                    <a:pt x="919908" y="1256534"/>
                  </a:lnTo>
                  <a:lnTo>
                    <a:pt x="948195" y="1220300"/>
                  </a:lnTo>
                  <a:lnTo>
                    <a:pt x="976821" y="1182193"/>
                  </a:lnTo>
                  <a:lnTo>
                    <a:pt x="1009904" y="1144168"/>
                  </a:lnTo>
                  <a:lnTo>
                    <a:pt x="1047010" y="1113305"/>
                  </a:lnTo>
                  <a:lnTo>
                    <a:pt x="1090848" y="1085930"/>
                  </a:lnTo>
                  <a:lnTo>
                    <a:pt x="1138563" y="1061566"/>
                  </a:lnTo>
                  <a:lnTo>
                    <a:pt x="1187302" y="1039736"/>
                  </a:lnTo>
                  <a:lnTo>
                    <a:pt x="1234211" y="1019962"/>
                  </a:lnTo>
                  <a:lnTo>
                    <a:pt x="1284405" y="1000270"/>
                  </a:lnTo>
                  <a:lnTo>
                    <a:pt x="1335309" y="981040"/>
                  </a:lnTo>
                  <a:lnTo>
                    <a:pt x="1386594" y="962462"/>
                  </a:lnTo>
                  <a:lnTo>
                    <a:pt x="1437932" y="944727"/>
                  </a:lnTo>
                  <a:lnTo>
                    <a:pt x="1482601" y="929619"/>
                  </a:lnTo>
                  <a:lnTo>
                    <a:pt x="1527628" y="913888"/>
                  </a:lnTo>
                  <a:lnTo>
                    <a:pt x="1572889" y="897477"/>
                  </a:lnTo>
                  <a:lnTo>
                    <a:pt x="1618262" y="880328"/>
                  </a:lnTo>
                  <a:lnTo>
                    <a:pt x="1663625" y="862383"/>
                  </a:lnTo>
                  <a:lnTo>
                    <a:pt x="1708853" y="843584"/>
                  </a:lnTo>
                  <a:lnTo>
                    <a:pt x="1753825" y="823873"/>
                  </a:lnTo>
                  <a:lnTo>
                    <a:pt x="1798418" y="803193"/>
                  </a:lnTo>
                  <a:lnTo>
                    <a:pt x="1842509" y="781486"/>
                  </a:lnTo>
                  <a:lnTo>
                    <a:pt x="1885974" y="758693"/>
                  </a:lnTo>
                  <a:lnTo>
                    <a:pt x="1928692" y="734757"/>
                  </a:lnTo>
                  <a:lnTo>
                    <a:pt x="1970540" y="709620"/>
                  </a:lnTo>
                  <a:lnTo>
                    <a:pt x="2011394" y="683225"/>
                  </a:lnTo>
                  <a:lnTo>
                    <a:pt x="2051132" y="655512"/>
                  </a:lnTo>
                  <a:lnTo>
                    <a:pt x="2089631" y="626425"/>
                  </a:lnTo>
                  <a:lnTo>
                    <a:pt x="2126768" y="595906"/>
                  </a:lnTo>
                  <a:lnTo>
                    <a:pt x="2162420" y="563896"/>
                  </a:lnTo>
                  <a:lnTo>
                    <a:pt x="2196465" y="530338"/>
                  </a:lnTo>
                  <a:lnTo>
                    <a:pt x="2228780" y="495174"/>
                  </a:lnTo>
                  <a:lnTo>
                    <a:pt x="2259242" y="458347"/>
                  </a:lnTo>
                  <a:lnTo>
                    <a:pt x="2287728" y="419797"/>
                  </a:lnTo>
                  <a:lnTo>
                    <a:pt x="2314115" y="379468"/>
                  </a:lnTo>
                  <a:lnTo>
                    <a:pt x="2338281" y="337302"/>
                  </a:lnTo>
                  <a:lnTo>
                    <a:pt x="2360103" y="293240"/>
                  </a:lnTo>
                  <a:lnTo>
                    <a:pt x="2379458" y="247225"/>
                  </a:lnTo>
                  <a:lnTo>
                    <a:pt x="2396223" y="199199"/>
                  </a:lnTo>
                  <a:lnTo>
                    <a:pt x="2407180" y="159351"/>
                  </a:lnTo>
                  <a:lnTo>
                    <a:pt x="2415230" y="119864"/>
                  </a:lnTo>
                  <a:lnTo>
                    <a:pt x="2420463" y="80779"/>
                  </a:lnTo>
                  <a:lnTo>
                    <a:pt x="2422969" y="42138"/>
                  </a:lnTo>
                  <a:lnTo>
                    <a:pt x="2421407" y="0"/>
                  </a:lnTo>
                  <a:close/>
                </a:path>
              </a:pathLst>
            </a:custGeom>
            <a:solidFill>
              <a:srgbClr val="FFFFFF">
                <a:alpha val="9803"/>
              </a:srgbClr>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pic>
          <p:nvPicPr>
            <p:cNvPr id="699" name="Google Shape;699;p8"/>
            <p:cNvPicPr preferRelativeResize="0"/>
            <p:nvPr/>
          </p:nvPicPr>
          <p:blipFill rotWithShape="1">
            <a:blip r:embed="rId3">
              <a:alphaModFix/>
            </a:blip>
            <a:srcRect/>
            <a:stretch/>
          </p:blipFill>
          <p:spPr>
            <a:xfrm>
              <a:off x="1523" y="-5"/>
              <a:ext cx="1577223" cy="979866"/>
            </a:xfrm>
            <a:prstGeom prst="rect">
              <a:avLst/>
            </a:prstGeom>
            <a:noFill/>
            <a:ln>
              <a:noFill/>
            </a:ln>
          </p:spPr>
        </p:pic>
      </p:grpSp>
      <p:sp>
        <p:nvSpPr>
          <p:cNvPr id="700" name="Google Shape;700;p8"/>
          <p:cNvSpPr txBox="1"/>
          <p:nvPr/>
        </p:nvSpPr>
        <p:spPr>
          <a:xfrm>
            <a:off x="865125" y="2652013"/>
            <a:ext cx="3155950" cy="1604010"/>
          </a:xfrm>
          <a:prstGeom prst="rect">
            <a:avLst/>
          </a:prstGeom>
          <a:noFill/>
          <a:ln>
            <a:noFill/>
          </a:ln>
        </p:spPr>
        <p:txBody>
          <a:bodyPr spcFirstLastPara="1" wrap="square" lIns="0" tIns="75550" rIns="0" bIns="0" anchor="t" anchorCtr="0">
            <a:spAutoFit/>
          </a:bodyPr>
          <a:lstStyle/>
          <a:p>
            <a:pPr marL="12700" marR="5080" lvl="0" indent="0" algn="l" rtl="0">
              <a:lnSpc>
                <a:spcPct val="108108"/>
              </a:lnSpc>
              <a:spcBef>
                <a:spcPts val="0"/>
              </a:spcBef>
              <a:spcAft>
                <a:spcPts val="0"/>
              </a:spcAft>
              <a:buNone/>
            </a:pPr>
            <a:r>
              <a:rPr lang="en-US" sz="3700">
                <a:solidFill>
                  <a:srgbClr val="FFFFFF"/>
                </a:solidFill>
                <a:latin typeface="Arial Black"/>
                <a:ea typeface="Arial Black"/>
                <a:cs typeface="Arial Black"/>
                <a:sym typeface="Arial Black"/>
              </a:rPr>
              <a:t>Definition of Sexual Harassment</a:t>
            </a:r>
            <a:endParaRPr sz="3700">
              <a:latin typeface="Arial Black"/>
              <a:ea typeface="Arial Black"/>
              <a:cs typeface="Arial Black"/>
              <a:sym typeface="Arial Black"/>
            </a:endParaRPr>
          </a:p>
        </p:txBody>
      </p:sp>
      <p:grpSp>
        <p:nvGrpSpPr>
          <p:cNvPr id="701" name="Google Shape;701;p8"/>
          <p:cNvGrpSpPr/>
          <p:nvPr/>
        </p:nvGrpSpPr>
        <p:grpSpPr>
          <a:xfrm>
            <a:off x="4986528" y="667512"/>
            <a:ext cx="6367780" cy="1754505"/>
            <a:chOff x="4986528" y="667512"/>
            <a:chExt cx="6367780" cy="1754505"/>
          </a:xfrm>
        </p:grpSpPr>
        <p:sp>
          <p:nvSpPr>
            <p:cNvPr id="702" name="Google Shape;702;p8"/>
            <p:cNvSpPr/>
            <p:nvPr/>
          </p:nvSpPr>
          <p:spPr>
            <a:xfrm>
              <a:off x="4986528" y="667512"/>
              <a:ext cx="6367780" cy="1754505"/>
            </a:xfrm>
            <a:custGeom>
              <a:avLst/>
              <a:gdLst/>
              <a:ahLst/>
              <a:cxnLst/>
              <a:rect l="l" t="t" r="r" b="b"/>
              <a:pathLst>
                <a:path w="6367780" h="1754505" extrusionOk="0">
                  <a:moveTo>
                    <a:pt x="6367272" y="0"/>
                  </a:moveTo>
                  <a:lnTo>
                    <a:pt x="0" y="0"/>
                  </a:lnTo>
                  <a:lnTo>
                    <a:pt x="0" y="1754124"/>
                  </a:lnTo>
                  <a:lnTo>
                    <a:pt x="6367272" y="1754124"/>
                  </a:lnTo>
                  <a:lnTo>
                    <a:pt x="6367272" y="0"/>
                  </a:lnTo>
                  <a:close/>
                </a:path>
              </a:pathLst>
            </a:custGeom>
            <a:solidFill>
              <a:srgbClr val="FFFFFF">
                <a:alpha val="89803"/>
              </a:srgbClr>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03" name="Google Shape;703;p8"/>
            <p:cNvSpPr/>
            <p:nvPr/>
          </p:nvSpPr>
          <p:spPr>
            <a:xfrm>
              <a:off x="4986528" y="667512"/>
              <a:ext cx="6367780" cy="1754505"/>
            </a:xfrm>
            <a:custGeom>
              <a:avLst/>
              <a:gdLst/>
              <a:ahLst/>
              <a:cxnLst/>
              <a:rect l="l" t="t" r="r" b="b"/>
              <a:pathLst>
                <a:path w="6367780" h="1754505" extrusionOk="0">
                  <a:moveTo>
                    <a:pt x="0" y="0"/>
                  </a:moveTo>
                  <a:lnTo>
                    <a:pt x="6367272" y="0"/>
                  </a:lnTo>
                  <a:lnTo>
                    <a:pt x="6367272" y="1754124"/>
                  </a:lnTo>
                  <a:lnTo>
                    <a:pt x="0" y="1754124"/>
                  </a:lnTo>
                  <a:lnTo>
                    <a:pt x="0" y="0"/>
                  </a:lnTo>
                  <a:close/>
                </a:path>
              </a:pathLst>
            </a:custGeom>
            <a:noFill/>
            <a:ln w="12700" cap="flat" cmpd="sng">
              <a:solidFill>
                <a:srgbClr val="C12C2E"/>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a:p>
          </p:txBody>
        </p:sp>
      </p:grpSp>
      <p:sp>
        <p:nvSpPr>
          <p:cNvPr id="704" name="Google Shape;704;p8"/>
          <p:cNvSpPr txBox="1"/>
          <p:nvPr/>
        </p:nvSpPr>
        <p:spPr>
          <a:xfrm>
            <a:off x="5467406" y="1045714"/>
            <a:ext cx="5233670" cy="1219200"/>
          </a:xfrm>
          <a:prstGeom prst="rect">
            <a:avLst/>
          </a:prstGeom>
          <a:noFill/>
          <a:ln>
            <a:noFill/>
          </a:ln>
        </p:spPr>
        <p:txBody>
          <a:bodyPr spcFirstLastPara="1" wrap="square" lIns="0" tIns="58400" rIns="0" bIns="0" anchor="t" anchorCtr="0">
            <a:spAutoFit/>
          </a:bodyPr>
          <a:lstStyle/>
          <a:p>
            <a:pPr marL="240665" marR="5080" lvl="0" indent="-228600" algn="l" rtl="0">
              <a:lnSpc>
                <a:spcPct val="103333"/>
              </a:lnSpc>
              <a:spcBef>
                <a:spcPts val="0"/>
              </a:spcBef>
              <a:spcAft>
                <a:spcPts val="0"/>
              </a:spcAft>
              <a:buSzPts val="2100"/>
              <a:buFont typeface="Arial"/>
              <a:buChar char="•"/>
            </a:pPr>
            <a:r>
              <a:rPr lang="en-US" sz="2100">
                <a:latin typeface="Arial"/>
                <a:ea typeface="Arial"/>
                <a:cs typeface="Arial"/>
                <a:sym typeface="Arial"/>
              </a:rPr>
              <a:t>Conditioning provision of an aid, benefit or service on participation in unwelcome sexual conduct</a:t>
            </a:r>
            <a:endParaRPr sz="2100">
              <a:latin typeface="Arial"/>
              <a:ea typeface="Arial"/>
              <a:cs typeface="Arial"/>
              <a:sym typeface="Arial"/>
            </a:endParaRPr>
          </a:p>
          <a:p>
            <a:pPr marL="240665" lvl="0" indent="-227965" algn="l" rtl="0">
              <a:lnSpc>
                <a:spcPct val="100000"/>
              </a:lnSpc>
              <a:spcBef>
                <a:spcPts val="5"/>
              </a:spcBef>
              <a:spcAft>
                <a:spcPts val="0"/>
              </a:spcAft>
              <a:buSzPts val="2100"/>
              <a:buFont typeface="Arial"/>
              <a:buChar char="•"/>
            </a:pPr>
            <a:r>
              <a:rPr lang="en-US" sz="2100">
                <a:latin typeface="Arial"/>
                <a:ea typeface="Arial"/>
                <a:cs typeface="Arial"/>
                <a:sym typeface="Arial"/>
              </a:rPr>
              <a:t>Carried out by an employee</a:t>
            </a:r>
            <a:endParaRPr sz="2100">
              <a:latin typeface="Arial"/>
              <a:ea typeface="Arial"/>
              <a:cs typeface="Arial"/>
              <a:sym typeface="Arial"/>
            </a:endParaRPr>
          </a:p>
        </p:txBody>
      </p:sp>
      <p:grpSp>
        <p:nvGrpSpPr>
          <p:cNvPr id="705" name="Google Shape;705;p8"/>
          <p:cNvGrpSpPr/>
          <p:nvPr/>
        </p:nvGrpSpPr>
        <p:grpSpPr>
          <a:xfrm>
            <a:off x="5303520" y="358141"/>
            <a:ext cx="4457700" cy="620395"/>
            <a:chOff x="5303520" y="358141"/>
            <a:chExt cx="4457700" cy="620395"/>
          </a:xfrm>
        </p:grpSpPr>
        <p:sp>
          <p:nvSpPr>
            <p:cNvPr id="706" name="Google Shape;706;p8"/>
            <p:cNvSpPr/>
            <p:nvPr/>
          </p:nvSpPr>
          <p:spPr>
            <a:xfrm>
              <a:off x="5303520" y="358141"/>
              <a:ext cx="4457700" cy="620395"/>
            </a:xfrm>
            <a:custGeom>
              <a:avLst/>
              <a:gdLst/>
              <a:ahLst/>
              <a:cxnLst/>
              <a:rect l="l" t="t" r="r" b="b"/>
              <a:pathLst>
                <a:path w="4457700" h="620394" extrusionOk="0">
                  <a:moveTo>
                    <a:pt x="4354322" y="0"/>
                  </a:moveTo>
                  <a:lnTo>
                    <a:pt x="103378" y="0"/>
                  </a:lnTo>
                  <a:lnTo>
                    <a:pt x="63136" y="8123"/>
                  </a:lnTo>
                  <a:lnTo>
                    <a:pt x="30276" y="30276"/>
                  </a:lnTo>
                  <a:lnTo>
                    <a:pt x="8123" y="63136"/>
                  </a:lnTo>
                  <a:lnTo>
                    <a:pt x="0" y="103377"/>
                  </a:lnTo>
                  <a:lnTo>
                    <a:pt x="0" y="516889"/>
                  </a:lnTo>
                  <a:lnTo>
                    <a:pt x="8123" y="557126"/>
                  </a:lnTo>
                  <a:lnTo>
                    <a:pt x="30276" y="589986"/>
                  </a:lnTo>
                  <a:lnTo>
                    <a:pt x="63136" y="612142"/>
                  </a:lnTo>
                  <a:lnTo>
                    <a:pt x="103378" y="620267"/>
                  </a:lnTo>
                  <a:lnTo>
                    <a:pt x="4354322" y="620267"/>
                  </a:lnTo>
                  <a:lnTo>
                    <a:pt x="4394563" y="612142"/>
                  </a:lnTo>
                  <a:lnTo>
                    <a:pt x="4427423" y="589986"/>
                  </a:lnTo>
                  <a:lnTo>
                    <a:pt x="4449576" y="557126"/>
                  </a:lnTo>
                  <a:lnTo>
                    <a:pt x="4457700" y="516889"/>
                  </a:lnTo>
                  <a:lnTo>
                    <a:pt x="4457700" y="103377"/>
                  </a:lnTo>
                  <a:lnTo>
                    <a:pt x="4449576" y="63136"/>
                  </a:lnTo>
                  <a:lnTo>
                    <a:pt x="4427423" y="30276"/>
                  </a:lnTo>
                  <a:lnTo>
                    <a:pt x="4394563" y="8123"/>
                  </a:lnTo>
                  <a:lnTo>
                    <a:pt x="4354322" y="0"/>
                  </a:lnTo>
                  <a:close/>
                </a:path>
              </a:pathLst>
            </a:custGeom>
            <a:solidFill>
              <a:srgbClr val="C12C2E"/>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07" name="Google Shape;707;p8"/>
            <p:cNvSpPr/>
            <p:nvPr/>
          </p:nvSpPr>
          <p:spPr>
            <a:xfrm>
              <a:off x="5303520" y="358141"/>
              <a:ext cx="4457700" cy="620395"/>
            </a:xfrm>
            <a:custGeom>
              <a:avLst/>
              <a:gdLst/>
              <a:ahLst/>
              <a:cxnLst/>
              <a:rect l="l" t="t" r="r" b="b"/>
              <a:pathLst>
                <a:path w="4457700" h="620394" extrusionOk="0">
                  <a:moveTo>
                    <a:pt x="0" y="103377"/>
                  </a:moveTo>
                  <a:lnTo>
                    <a:pt x="8123" y="63136"/>
                  </a:lnTo>
                  <a:lnTo>
                    <a:pt x="30276" y="30276"/>
                  </a:lnTo>
                  <a:lnTo>
                    <a:pt x="63136" y="8123"/>
                  </a:lnTo>
                  <a:lnTo>
                    <a:pt x="103378" y="0"/>
                  </a:lnTo>
                  <a:lnTo>
                    <a:pt x="4354322" y="0"/>
                  </a:lnTo>
                  <a:lnTo>
                    <a:pt x="4394563" y="8123"/>
                  </a:lnTo>
                  <a:lnTo>
                    <a:pt x="4427423" y="30276"/>
                  </a:lnTo>
                  <a:lnTo>
                    <a:pt x="4449576" y="63136"/>
                  </a:lnTo>
                  <a:lnTo>
                    <a:pt x="4457700" y="103377"/>
                  </a:lnTo>
                  <a:lnTo>
                    <a:pt x="4457700" y="516889"/>
                  </a:lnTo>
                  <a:lnTo>
                    <a:pt x="4449576" y="557126"/>
                  </a:lnTo>
                  <a:lnTo>
                    <a:pt x="4427423" y="589986"/>
                  </a:lnTo>
                  <a:lnTo>
                    <a:pt x="4394563" y="612142"/>
                  </a:lnTo>
                  <a:lnTo>
                    <a:pt x="4354322" y="620267"/>
                  </a:lnTo>
                  <a:lnTo>
                    <a:pt x="103378" y="620267"/>
                  </a:lnTo>
                  <a:lnTo>
                    <a:pt x="63136" y="612142"/>
                  </a:lnTo>
                  <a:lnTo>
                    <a:pt x="30276" y="589986"/>
                  </a:lnTo>
                  <a:lnTo>
                    <a:pt x="8123" y="557126"/>
                  </a:lnTo>
                  <a:lnTo>
                    <a:pt x="0" y="516889"/>
                  </a:lnTo>
                  <a:lnTo>
                    <a:pt x="0" y="103377"/>
                  </a:lnTo>
                  <a:close/>
                </a:path>
              </a:pathLst>
            </a:custGeom>
            <a:noFill/>
            <a:ln w="127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a:p>
          </p:txBody>
        </p:sp>
      </p:grpSp>
      <p:sp>
        <p:nvSpPr>
          <p:cNvPr id="708" name="Google Shape;708;p8"/>
          <p:cNvSpPr txBox="1">
            <a:spLocks noGrp="1"/>
          </p:cNvSpPr>
          <p:nvPr>
            <p:ph type="title"/>
          </p:nvPr>
        </p:nvSpPr>
        <p:spPr>
          <a:xfrm>
            <a:off x="5490326" y="470340"/>
            <a:ext cx="1654175" cy="34544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2100">
                <a:solidFill>
                  <a:srgbClr val="FFFFFF"/>
                </a:solidFill>
                <a:latin typeface="Arial"/>
                <a:ea typeface="Arial"/>
                <a:cs typeface="Arial"/>
                <a:sym typeface="Arial"/>
              </a:rPr>
              <a:t>Quid Pro Quo</a:t>
            </a:r>
            <a:endParaRPr sz="2100">
              <a:latin typeface="Arial"/>
              <a:ea typeface="Arial"/>
              <a:cs typeface="Arial"/>
              <a:sym typeface="Arial"/>
            </a:endParaRPr>
          </a:p>
        </p:txBody>
      </p:sp>
      <p:sp>
        <p:nvSpPr>
          <p:cNvPr id="709" name="Google Shape;709;p8"/>
          <p:cNvSpPr/>
          <p:nvPr/>
        </p:nvSpPr>
        <p:spPr>
          <a:xfrm>
            <a:off x="4986528" y="2845307"/>
            <a:ext cx="6367780" cy="2711450"/>
          </a:xfrm>
          <a:custGeom>
            <a:avLst/>
            <a:gdLst/>
            <a:ahLst/>
            <a:cxnLst/>
            <a:rect l="l" t="t" r="r" b="b"/>
            <a:pathLst>
              <a:path w="6367780" h="2711450" extrusionOk="0">
                <a:moveTo>
                  <a:pt x="0" y="0"/>
                </a:moveTo>
                <a:lnTo>
                  <a:pt x="6367272" y="0"/>
                </a:lnTo>
                <a:lnTo>
                  <a:pt x="6367272" y="2711196"/>
                </a:lnTo>
                <a:lnTo>
                  <a:pt x="0" y="2711196"/>
                </a:lnTo>
                <a:lnTo>
                  <a:pt x="0" y="0"/>
                </a:lnTo>
                <a:close/>
              </a:path>
            </a:pathLst>
          </a:custGeom>
          <a:noFill/>
          <a:ln w="12700" cap="flat" cmpd="sng">
            <a:solidFill>
              <a:srgbClr val="152447"/>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10" name="Google Shape;710;p8"/>
          <p:cNvSpPr txBox="1"/>
          <p:nvPr/>
        </p:nvSpPr>
        <p:spPr>
          <a:xfrm>
            <a:off x="5467406" y="3222049"/>
            <a:ext cx="4742815" cy="2185035"/>
          </a:xfrm>
          <a:prstGeom prst="rect">
            <a:avLst/>
          </a:prstGeom>
          <a:noFill/>
          <a:ln>
            <a:noFill/>
          </a:ln>
        </p:spPr>
        <p:txBody>
          <a:bodyPr spcFirstLastPara="1" wrap="square" lIns="0" tIns="12700" rIns="0" bIns="0" anchor="t" anchorCtr="0">
            <a:spAutoFit/>
          </a:bodyPr>
          <a:lstStyle/>
          <a:p>
            <a:pPr marL="240665" lvl="0" indent="-227965" algn="l" rtl="0">
              <a:lnSpc>
                <a:spcPct val="100000"/>
              </a:lnSpc>
              <a:spcBef>
                <a:spcPts val="0"/>
              </a:spcBef>
              <a:spcAft>
                <a:spcPts val="0"/>
              </a:spcAft>
              <a:buSzPts val="2100"/>
              <a:buFont typeface="Arial"/>
              <a:buChar char="•"/>
            </a:pPr>
            <a:r>
              <a:rPr lang="en-US" sz="2100">
                <a:latin typeface="Arial"/>
                <a:ea typeface="Arial"/>
                <a:cs typeface="Arial"/>
                <a:sym typeface="Arial"/>
              </a:rPr>
              <a:t>Unwelcome sexual conduct</a:t>
            </a:r>
            <a:endParaRPr sz="2100">
              <a:latin typeface="Arial"/>
              <a:ea typeface="Arial"/>
              <a:cs typeface="Arial"/>
              <a:sym typeface="Arial"/>
            </a:endParaRPr>
          </a:p>
          <a:p>
            <a:pPr marL="241300" marR="5080" lvl="0" indent="-229234" algn="l" rtl="0">
              <a:lnSpc>
                <a:spcPct val="103333"/>
              </a:lnSpc>
              <a:spcBef>
                <a:spcPts val="375"/>
              </a:spcBef>
              <a:spcAft>
                <a:spcPts val="0"/>
              </a:spcAft>
              <a:buSzPts val="2100"/>
              <a:buFont typeface="Arial"/>
              <a:buChar char="•"/>
            </a:pPr>
            <a:r>
              <a:rPr lang="en-US" sz="2100">
                <a:latin typeface="Arial"/>
                <a:ea typeface="Arial"/>
                <a:cs typeface="Arial"/>
                <a:sym typeface="Arial"/>
              </a:rPr>
              <a:t>“So severe, pervasive, </a:t>
            </a:r>
            <a:r>
              <a:rPr lang="en-US" sz="2100" i="1">
                <a:latin typeface="Arial"/>
                <a:ea typeface="Arial"/>
                <a:cs typeface="Arial"/>
                <a:sym typeface="Arial"/>
              </a:rPr>
              <a:t>and </a:t>
            </a:r>
            <a:r>
              <a:rPr lang="en-US" sz="2100">
                <a:latin typeface="Arial"/>
                <a:ea typeface="Arial"/>
                <a:cs typeface="Arial"/>
                <a:sym typeface="Arial"/>
              </a:rPr>
              <a:t>objectively offensive” that it</a:t>
            </a:r>
            <a:endParaRPr sz="2100">
              <a:latin typeface="Arial"/>
              <a:ea typeface="Arial"/>
              <a:cs typeface="Arial"/>
              <a:sym typeface="Arial"/>
            </a:endParaRPr>
          </a:p>
          <a:p>
            <a:pPr marL="241300" lvl="0" indent="-228600" algn="l" rtl="0">
              <a:lnSpc>
                <a:spcPct val="100000"/>
              </a:lnSpc>
              <a:spcBef>
                <a:spcPts val="10"/>
              </a:spcBef>
              <a:spcAft>
                <a:spcPts val="0"/>
              </a:spcAft>
              <a:buSzPts val="2100"/>
              <a:buFont typeface="Arial"/>
              <a:buChar char="•"/>
            </a:pPr>
            <a:r>
              <a:rPr lang="en-US" sz="2100">
                <a:latin typeface="Arial"/>
                <a:ea typeface="Arial"/>
                <a:cs typeface="Arial"/>
                <a:sym typeface="Arial"/>
              </a:rPr>
              <a:t>“Effectively denies equal access” as</a:t>
            </a:r>
            <a:endParaRPr sz="2100">
              <a:latin typeface="Arial"/>
              <a:ea typeface="Arial"/>
              <a:cs typeface="Arial"/>
              <a:sym typeface="Arial"/>
            </a:endParaRPr>
          </a:p>
          <a:p>
            <a:pPr marL="241300" lvl="0" indent="-228600" algn="l" rtl="0">
              <a:lnSpc>
                <a:spcPct val="100000"/>
              </a:lnSpc>
              <a:spcBef>
                <a:spcPts val="15"/>
              </a:spcBef>
              <a:spcAft>
                <a:spcPts val="0"/>
              </a:spcAft>
              <a:buSzPts val="2100"/>
              <a:buFont typeface="Arial"/>
              <a:buChar char="•"/>
            </a:pPr>
            <a:r>
              <a:rPr lang="en-US" sz="2100">
                <a:latin typeface="Arial"/>
                <a:ea typeface="Arial"/>
                <a:cs typeface="Arial"/>
                <a:sym typeface="Arial"/>
              </a:rPr>
              <a:t>“Determined by a reasonable person”</a:t>
            </a:r>
            <a:endParaRPr sz="2100">
              <a:latin typeface="Arial"/>
              <a:ea typeface="Arial"/>
              <a:cs typeface="Arial"/>
              <a:sym typeface="Arial"/>
            </a:endParaRPr>
          </a:p>
          <a:p>
            <a:pPr marL="469900" marR="384175" lvl="1" indent="-228600" algn="l" rtl="0">
              <a:lnSpc>
                <a:spcPct val="103333"/>
              </a:lnSpc>
              <a:spcBef>
                <a:spcPts val="375"/>
              </a:spcBef>
              <a:spcAft>
                <a:spcPts val="0"/>
              </a:spcAft>
              <a:buSzPts val="2100"/>
              <a:buFont typeface="Arial"/>
              <a:buChar char="•"/>
            </a:pPr>
            <a:r>
              <a:rPr lang="en-US" sz="2100">
                <a:latin typeface="Arial"/>
                <a:ea typeface="Arial"/>
                <a:cs typeface="Arial"/>
                <a:sym typeface="Arial"/>
              </a:rPr>
              <a:t>“[S]tanding in the shoes of the complainant.” (Preamble, p. 514)</a:t>
            </a:r>
            <a:endParaRPr sz="2100">
              <a:latin typeface="Arial"/>
              <a:ea typeface="Arial"/>
              <a:cs typeface="Arial"/>
              <a:sym typeface="Arial"/>
            </a:endParaRPr>
          </a:p>
        </p:txBody>
      </p:sp>
      <p:grpSp>
        <p:nvGrpSpPr>
          <p:cNvPr id="711" name="Google Shape;711;p8"/>
          <p:cNvGrpSpPr/>
          <p:nvPr/>
        </p:nvGrpSpPr>
        <p:grpSpPr>
          <a:xfrm>
            <a:off x="5303520" y="2534413"/>
            <a:ext cx="4457700" cy="620395"/>
            <a:chOff x="5303520" y="2534413"/>
            <a:chExt cx="4457700" cy="620395"/>
          </a:xfrm>
        </p:grpSpPr>
        <p:sp>
          <p:nvSpPr>
            <p:cNvPr id="712" name="Google Shape;712;p8"/>
            <p:cNvSpPr/>
            <p:nvPr/>
          </p:nvSpPr>
          <p:spPr>
            <a:xfrm>
              <a:off x="5303520" y="2534413"/>
              <a:ext cx="4457700" cy="620395"/>
            </a:xfrm>
            <a:custGeom>
              <a:avLst/>
              <a:gdLst/>
              <a:ahLst/>
              <a:cxnLst/>
              <a:rect l="l" t="t" r="r" b="b"/>
              <a:pathLst>
                <a:path w="4457700" h="620394" extrusionOk="0">
                  <a:moveTo>
                    <a:pt x="4354322" y="0"/>
                  </a:moveTo>
                  <a:lnTo>
                    <a:pt x="103378" y="0"/>
                  </a:lnTo>
                  <a:lnTo>
                    <a:pt x="63136" y="8123"/>
                  </a:lnTo>
                  <a:lnTo>
                    <a:pt x="30276" y="30276"/>
                  </a:lnTo>
                  <a:lnTo>
                    <a:pt x="8123" y="63136"/>
                  </a:lnTo>
                  <a:lnTo>
                    <a:pt x="0" y="103377"/>
                  </a:lnTo>
                  <a:lnTo>
                    <a:pt x="0" y="516889"/>
                  </a:lnTo>
                  <a:lnTo>
                    <a:pt x="8123" y="557126"/>
                  </a:lnTo>
                  <a:lnTo>
                    <a:pt x="30276" y="589986"/>
                  </a:lnTo>
                  <a:lnTo>
                    <a:pt x="63136" y="612142"/>
                  </a:lnTo>
                  <a:lnTo>
                    <a:pt x="103378" y="620267"/>
                  </a:lnTo>
                  <a:lnTo>
                    <a:pt x="4354322" y="620267"/>
                  </a:lnTo>
                  <a:lnTo>
                    <a:pt x="4394563" y="612142"/>
                  </a:lnTo>
                  <a:lnTo>
                    <a:pt x="4427423" y="589986"/>
                  </a:lnTo>
                  <a:lnTo>
                    <a:pt x="4449576" y="557126"/>
                  </a:lnTo>
                  <a:lnTo>
                    <a:pt x="4457700" y="516889"/>
                  </a:lnTo>
                  <a:lnTo>
                    <a:pt x="4457700" y="103377"/>
                  </a:lnTo>
                  <a:lnTo>
                    <a:pt x="4449576" y="63136"/>
                  </a:lnTo>
                  <a:lnTo>
                    <a:pt x="4427423" y="30276"/>
                  </a:lnTo>
                  <a:lnTo>
                    <a:pt x="4394563" y="8123"/>
                  </a:lnTo>
                  <a:lnTo>
                    <a:pt x="4354322" y="0"/>
                  </a:lnTo>
                  <a:close/>
                </a:path>
              </a:pathLst>
            </a:custGeom>
            <a:solidFill>
              <a:srgbClr val="152447"/>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13" name="Google Shape;713;p8"/>
            <p:cNvSpPr/>
            <p:nvPr/>
          </p:nvSpPr>
          <p:spPr>
            <a:xfrm>
              <a:off x="5303520" y="2534413"/>
              <a:ext cx="4457700" cy="620395"/>
            </a:xfrm>
            <a:custGeom>
              <a:avLst/>
              <a:gdLst/>
              <a:ahLst/>
              <a:cxnLst/>
              <a:rect l="l" t="t" r="r" b="b"/>
              <a:pathLst>
                <a:path w="4457700" h="620394" extrusionOk="0">
                  <a:moveTo>
                    <a:pt x="0" y="103377"/>
                  </a:moveTo>
                  <a:lnTo>
                    <a:pt x="8123" y="63136"/>
                  </a:lnTo>
                  <a:lnTo>
                    <a:pt x="30276" y="30276"/>
                  </a:lnTo>
                  <a:lnTo>
                    <a:pt x="63136" y="8123"/>
                  </a:lnTo>
                  <a:lnTo>
                    <a:pt x="103378" y="0"/>
                  </a:lnTo>
                  <a:lnTo>
                    <a:pt x="4354322" y="0"/>
                  </a:lnTo>
                  <a:lnTo>
                    <a:pt x="4394563" y="8123"/>
                  </a:lnTo>
                  <a:lnTo>
                    <a:pt x="4427423" y="30276"/>
                  </a:lnTo>
                  <a:lnTo>
                    <a:pt x="4449576" y="63136"/>
                  </a:lnTo>
                  <a:lnTo>
                    <a:pt x="4457700" y="103377"/>
                  </a:lnTo>
                  <a:lnTo>
                    <a:pt x="4457700" y="516889"/>
                  </a:lnTo>
                  <a:lnTo>
                    <a:pt x="4449576" y="557126"/>
                  </a:lnTo>
                  <a:lnTo>
                    <a:pt x="4427423" y="589986"/>
                  </a:lnTo>
                  <a:lnTo>
                    <a:pt x="4394563" y="612142"/>
                  </a:lnTo>
                  <a:lnTo>
                    <a:pt x="4354322" y="620267"/>
                  </a:lnTo>
                  <a:lnTo>
                    <a:pt x="103378" y="620267"/>
                  </a:lnTo>
                  <a:lnTo>
                    <a:pt x="63136" y="612142"/>
                  </a:lnTo>
                  <a:lnTo>
                    <a:pt x="30276" y="589986"/>
                  </a:lnTo>
                  <a:lnTo>
                    <a:pt x="8123" y="557126"/>
                  </a:lnTo>
                  <a:lnTo>
                    <a:pt x="0" y="516889"/>
                  </a:lnTo>
                  <a:lnTo>
                    <a:pt x="0" y="103377"/>
                  </a:lnTo>
                  <a:close/>
                </a:path>
              </a:pathLst>
            </a:custGeom>
            <a:noFill/>
            <a:ln w="127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a:p>
          </p:txBody>
        </p:sp>
      </p:grpSp>
      <p:sp>
        <p:nvSpPr>
          <p:cNvPr id="714" name="Google Shape;714;p8"/>
          <p:cNvSpPr txBox="1"/>
          <p:nvPr/>
        </p:nvSpPr>
        <p:spPr>
          <a:xfrm>
            <a:off x="5490326" y="2646676"/>
            <a:ext cx="2409190" cy="34544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2100">
                <a:solidFill>
                  <a:srgbClr val="FFFFFF"/>
                </a:solidFill>
                <a:latin typeface="Arial"/>
                <a:ea typeface="Arial"/>
                <a:cs typeface="Arial"/>
                <a:sym typeface="Arial"/>
              </a:rPr>
              <a:t>Hostile Environment</a:t>
            </a:r>
            <a:endParaRPr sz="2100">
              <a:latin typeface="Arial"/>
              <a:ea typeface="Arial"/>
              <a:cs typeface="Arial"/>
              <a:sym typeface="Arial"/>
            </a:endParaRPr>
          </a:p>
        </p:txBody>
      </p:sp>
      <p:grpSp>
        <p:nvGrpSpPr>
          <p:cNvPr id="715" name="Google Shape;715;p8"/>
          <p:cNvGrpSpPr/>
          <p:nvPr/>
        </p:nvGrpSpPr>
        <p:grpSpPr>
          <a:xfrm>
            <a:off x="4986528" y="5670806"/>
            <a:ext cx="6367780" cy="838325"/>
            <a:chOff x="4986528" y="5670806"/>
            <a:chExt cx="6367780" cy="838325"/>
          </a:xfrm>
        </p:grpSpPr>
        <p:sp>
          <p:nvSpPr>
            <p:cNvPr id="716" name="Google Shape;716;p8"/>
            <p:cNvSpPr/>
            <p:nvPr/>
          </p:nvSpPr>
          <p:spPr>
            <a:xfrm>
              <a:off x="4986528" y="5980176"/>
              <a:ext cx="6367780" cy="528955"/>
            </a:xfrm>
            <a:custGeom>
              <a:avLst/>
              <a:gdLst/>
              <a:ahLst/>
              <a:cxnLst/>
              <a:rect l="l" t="t" r="r" b="b"/>
              <a:pathLst>
                <a:path w="6367780" h="528954" extrusionOk="0">
                  <a:moveTo>
                    <a:pt x="0" y="0"/>
                  </a:moveTo>
                  <a:lnTo>
                    <a:pt x="6367272" y="0"/>
                  </a:lnTo>
                  <a:lnTo>
                    <a:pt x="6367272" y="528828"/>
                  </a:lnTo>
                  <a:lnTo>
                    <a:pt x="0" y="528828"/>
                  </a:lnTo>
                  <a:lnTo>
                    <a:pt x="0" y="0"/>
                  </a:lnTo>
                  <a:close/>
                </a:path>
              </a:pathLst>
            </a:custGeom>
            <a:noFill/>
            <a:ln w="12700" cap="flat" cmpd="sng">
              <a:solidFill>
                <a:srgbClr val="2F71AA"/>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17" name="Google Shape;717;p8"/>
            <p:cNvSpPr/>
            <p:nvPr/>
          </p:nvSpPr>
          <p:spPr>
            <a:xfrm>
              <a:off x="5303520" y="5670806"/>
              <a:ext cx="4457700" cy="619125"/>
            </a:xfrm>
            <a:custGeom>
              <a:avLst/>
              <a:gdLst/>
              <a:ahLst/>
              <a:cxnLst/>
              <a:rect l="l" t="t" r="r" b="b"/>
              <a:pathLst>
                <a:path w="4457700" h="619125" extrusionOk="0">
                  <a:moveTo>
                    <a:pt x="4354576" y="0"/>
                  </a:moveTo>
                  <a:lnTo>
                    <a:pt x="103123" y="0"/>
                  </a:lnTo>
                  <a:lnTo>
                    <a:pt x="62981" y="8103"/>
                  </a:lnTo>
                  <a:lnTo>
                    <a:pt x="30202" y="30202"/>
                  </a:lnTo>
                  <a:lnTo>
                    <a:pt x="8103" y="62981"/>
                  </a:lnTo>
                  <a:lnTo>
                    <a:pt x="0" y="103124"/>
                  </a:lnTo>
                  <a:lnTo>
                    <a:pt x="0" y="515620"/>
                  </a:lnTo>
                  <a:lnTo>
                    <a:pt x="8103" y="555757"/>
                  </a:lnTo>
                  <a:lnTo>
                    <a:pt x="30202" y="588537"/>
                  </a:lnTo>
                  <a:lnTo>
                    <a:pt x="62981" y="610639"/>
                  </a:lnTo>
                  <a:lnTo>
                    <a:pt x="103123" y="618744"/>
                  </a:lnTo>
                  <a:lnTo>
                    <a:pt x="4354576" y="618744"/>
                  </a:lnTo>
                  <a:lnTo>
                    <a:pt x="4394718" y="610639"/>
                  </a:lnTo>
                  <a:lnTo>
                    <a:pt x="4427497" y="588537"/>
                  </a:lnTo>
                  <a:lnTo>
                    <a:pt x="4449596" y="555757"/>
                  </a:lnTo>
                  <a:lnTo>
                    <a:pt x="4457700" y="515620"/>
                  </a:lnTo>
                  <a:lnTo>
                    <a:pt x="4457700" y="103124"/>
                  </a:lnTo>
                  <a:lnTo>
                    <a:pt x="4449596" y="62981"/>
                  </a:lnTo>
                  <a:lnTo>
                    <a:pt x="4427497" y="30202"/>
                  </a:lnTo>
                  <a:lnTo>
                    <a:pt x="4394718" y="8103"/>
                  </a:lnTo>
                  <a:lnTo>
                    <a:pt x="4354576" y="0"/>
                  </a:lnTo>
                  <a:close/>
                </a:path>
              </a:pathLst>
            </a:custGeom>
            <a:solidFill>
              <a:srgbClr val="2F71AA"/>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18" name="Google Shape;718;p8"/>
            <p:cNvSpPr/>
            <p:nvPr/>
          </p:nvSpPr>
          <p:spPr>
            <a:xfrm>
              <a:off x="5303520" y="5670806"/>
              <a:ext cx="4457700" cy="619125"/>
            </a:xfrm>
            <a:custGeom>
              <a:avLst/>
              <a:gdLst/>
              <a:ahLst/>
              <a:cxnLst/>
              <a:rect l="l" t="t" r="r" b="b"/>
              <a:pathLst>
                <a:path w="4457700" h="619125" extrusionOk="0">
                  <a:moveTo>
                    <a:pt x="0" y="103124"/>
                  </a:moveTo>
                  <a:lnTo>
                    <a:pt x="8103" y="62981"/>
                  </a:lnTo>
                  <a:lnTo>
                    <a:pt x="30202" y="30202"/>
                  </a:lnTo>
                  <a:lnTo>
                    <a:pt x="62981" y="8103"/>
                  </a:lnTo>
                  <a:lnTo>
                    <a:pt x="103123" y="0"/>
                  </a:lnTo>
                  <a:lnTo>
                    <a:pt x="4354576" y="0"/>
                  </a:lnTo>
                  <a:lnTo>
                    <a:pt x="4394718" y="8103"/>
                  </a:lnTo>
                  <a:lnTo>
                    <a:pt x="4427497" y="30202"/>
                  </a:lnTo>
                  <a:lnTo>
                    <a:pt x="4449596" y="62981"/>
                  </a:lnTo>
                  <a:lnTo>
                    <a:pt x="4457700" y="103124"/>
                  </a:lnTo>
                  <a:lnTo>
                    <a:pt x="4457700" y="515620"/>
                  </a:lnTo>
                  <a:lnTo>
                    <a:pt x="4449596" y="555757"/>
                  </a:lnTo>
                  <a:lnTo>
                    <a:pt x="4427497" y="588537"/>
                  </a:lnTo>
                  <a:lnTo>
                    <a:pt x="4394718" y="610639"/>
                  </a:lnTo>
                  <a:lnTo>
                    <a:pt x="4354576" y="618744"/>
                  </a:lnTo>
                  <a:lnTo>
                    <a:pt x="103123" y="618744"/>
                  </a:lnTo>
                  <a:lnTo>
                    <a:pt x="62981" y="610639"/>
                  </a:lnTo>
                  <a:lnTo>
                    <a:pt x="30202" y="588537"/>
                  </a:lnTo>
                  <a:lnTo>
                    <a:pt x="8103" y="555757"/>
                  </a:lnTo>
                  <a:lnTo>
                    <a:pt x="0" y="515620"/>
                  </a:lnTo>
                  <a:lnTo>
                    <a:pt x="0" y="103124"/>
                  </a:lnTo>
                  <a:close/>
                </a:path>
              </a:pathLst>
            </a:custGeom>
            <a:noFill/>
            <a:ln w="127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a:p>
          </p:txBody>
        </p:sp>
      </p:grpSp>
      <p:sp>
        <p:nvSpPr>
          <p:cNvPr id="719" name="Google Shape;719;p8"/>
          <p:cNvSpPr txBox="1"/>
          <p:nvPr/>
        </p:nvSpPr>
        <p:spPr>
          <a:xfrm>
            <a:off x="5490326" y="5782185"/>
            <a:ext cx="2188210" cy="34544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2100">
                <a:solidFill>
                  <a:srgbClr val="FFFFFF"/>
                </a:solidFill>
                <a:latin typeface="Arial"/>
                <a:ea typeface="Arial"/>
                <a:cs typeface="Arial"/>
                <a:sym typeface="Arial"/>
              </a:rPr>
              <a:t>Don’t Forget Clery</a:t>
            </a:r>
            <a:endParaRPr sz="2100">
              <a:latin typeface="Arial"/>
              <a:ea typeface="Arial"/>
              <a:cs typeface="Arial"/>
              <a:sym typeface="Arial"/>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9"/>
          <p:cNvSpPr txBox="1">
            <a:spLocks noGrp="1"/>
          </p:cNvSpPr>
          <p:nvPr>
            <p:ph type="title"/>
          </p:nvPr>
        </p:nvSpPr>
        <p:spPr>
          <a:xfrm>
            <a:off x="778452" y="222101"/>
            <a:ext cx="10635094" cy="1096645"/>
          </a:xfrm>
          <a:prstGeom prst="rect">
            <a:avLst/>
          </a:prstGeom>
          <a:noFill/>
          <a:ln>
            <a:noFill/>
          </a:ln>
        </p:spPr>
        <p:txBody>
          <a:bodyPr spcFirstLastPara="1" wrap="square" lIns="0" tIns="401050" rIns="0" bIns="0" anchor="t" anchorCtr="0">
            <a:spAutoFit/>
          </a:bodyPr>
          <a:lstStyle/>
          <a:p>
            <a:pPr marL="2769870" lvl="0" indent="0" algn="l" rtl="0">
              <a:lnSpc>
                <a:spcPct val="100000"/>
              </a:lnSpc>
              <a:spcBef>
                <a:spcPts val="0"/>
              </a:spcBef>
              <a:spcAft>
                <a:spcPts val="0"/>
              </a:spcAft>
              <a:buNone/>
            </a:pPr>
            <a:r>
              <a:rPr lang="en-US">
                <a:solidFill>
                  <a:srgbClr val="AC151B"/>
                </a:solidFill>
              </a:rPr>
              <a:t>Clery Definitions</a:t>
            </a:r>
            <a:endParaRPr/>
          </a:p>
        </p:txBody>
      </p:sp>
      <p:sp>
        <p:nvSpPr>
          <p:cNvPr id="725" name="Google Shape;725;p9"/>
          <p:cNvSpPr txBox="1">
            <a:spLocks noGrp="1"/>
          </p:cNvSpPr>
          <p:nvPr>
            <p:ph type="body" idx="1"/>
          </p:nvPr>
        </p:nvSpPr>
        <p:spPr>
          <a:xfrm>
            <a:off x="916939" y="1449730"/>
            <a:ext cx="10334625" cy="4314190"/>
          </a:xfrm>
          <a:prstGeom prst="rect">
            <a:avLst/>
          </a:prstGeom>
          <a:noFill/>
          <a:ln>
            <a:noFill/>
          </a:ln>
        </p:spPr>
        <p:txBody>
          <a:bodyPr spcFirstLastPara="1" wrap="square" lIns="0" tIns="12700" rIns="0" bIns="0" anchor="t" anchorCtr="0">
            <a:spAutoFit/>
          </a:bodyPr>
          <a:lstStyle/>
          <a:p>
            <a:pPr marL="241300" marR="5080" lvl="0" indent="-228600" algn="l" rtl="0">
              <a:lnSpc>
                <a:spcPct val="109600"/>
              </a:lnSpc>
              <a:spcBef>
                <a:spcPts val="0"/>
              </a:spcBef>
              <a:spcAft>
                <a:spcPts val="0"/>
              </a:spcAft>
              <a:buClr>
                <a:schemeClr val="dk1"/>
              </a:buClr>
              <a:buSzPts val="2600"/>
              <a:buFont typeface="Arial"/>
              <a:buChar char="•"/>
            </a:pPr>
            <a:r>
              <a:rPr lang="en-US" sz="2600" b="1">
                <a:latin typeface="Arial"/>
                <a:ea typeface="Arial"/>
                <a:cs typeface="Arial"/>
                <a:sym typeface="Arial"/>
              </a:rPr>
              <a:t>Sexual Assault </a:t>
            </a:r>
            <a:r>
              <a:rPr lang="en-US" sz="2600">
                <a:latin typeface="Arial"/>
                <a:ea typeface="Arial"/>
                <a:cs typeface="Arial"/>
                <a:sym typeface="Arial"/>
              </a:rPr>
              <a:t>– a forcible or non-forcible sex offense under the FBI UCRS (as defined by the Clery statute) including NIBRS</a:t>
            </a:r>
            <a:endParaRPr sz="2600">
              <a:latin typeface="Arial"/>
              <a:ea typeface="Arial"/>
              <a:cs typeface="Arial"/>
              <a:sym typeface="Arial"/>
            </a:endParaRPr>
          </a:p>
          <a:p>
            <a:pPr marL="241300" marR="758190" lvl="0" indent="-229234" algn="l" rtl="0">
              <a:lnSpc>
                <a:spcPct val="109600"/>
              </a:lnSpc>
              <a:spcBef>
                <a:spcPts val="994"/>
              </a:spcBef>
              <a:spcAft>
                <a:spcPts val="0"/>
              </a:spcAft>
              <a:buClr>
                <a:schemeClr val="dk1"/>
              </a:buClr>
              <a:buSzPts val="2600"/>
              <a:buFont typeface="Arial"/>
              <a:buChar char="•"/>
            </a:pPr>
            <a:r>
              <a:rPr lang="en-US" sz="2600" b="1">
                <a:latin typeface="Arial"/>
                <a:ea typeface="Arial"/>
                <a:cs typeface="Arial"/>
                <a:sym typeface="Arial"/>
              </a:rPr>
              <a:t>Dating Violence </a:t>
            </a:r>
            <a:r>
              <a:rPr lang="en-US" sz="2600">
                <a:latin typeface="Arial"/>
                <a:ea typeface="Arial"/>
                <a:cs typeface="Arial"/>
                <a:sym typeface="Arial"/>
              </a:rPr>
              <a:t>– violence by a person who is or has been in a romantic or intimate relationship (Clery statute)</a:t>
            </a:r>
            <a:endParaRPr sz="2600">
              <a:latin typeface="Arial"/>
              <a:ea typeface="Arial"/>
              <a:cs typeface="Arial"/>
              <a:sym typeface="Arial"/>
            </a:endParaRPr>
          </a:p>
          <a:p>
            <a:pPr marL="240665" marR="243204" lvl="0" indent="-228600" algn="l" rtl="0">
              <a:lnSpc>
                <a:spcPct val="109600"/>
              </a:lnSpc>
              <a:spcBef>
                <a:spcPts val="1000"/>
              </a:spcBef>
              <a:spcAft>
                <a:spcPts val="0"/>
              </a:spcAft>
              <a:buClr>
                <a:schemeClr val="dk1"/>
              </a:buClr>
              <a:buSzPts val="2600"/>
              <a:buFont typeface="Arial"/>
              <a:buChar char="•"/>
            </a:pPr>
            <a:r>
              <a:rPr lang="en-US" sz="2600" b="1">
                <a:latin typeface="Arial"/>
                <a:ea typeface="Arial"/>
                <a:cs typeface="Arial"/>
                <a:sym typeface="Arial"/>
              </a:rPr>
              <a:t>Domestic Violence </a:t>
            </a:r>
            <a:r>
              <a:rPr lang="en-US" sz="2600">
                <a:latin typeface="Arial"/>
                <a:ea typeface="Arial"/>
                <a:cs typeface="Arial"/>
                <a:sym typeface="Arial"/>
              </a:rPr>
              <a:t>– violence by a current or former spouse or intimate partner, co-parent, living partner, youth or other under state law</a:t>
            </a:r>
            <a:endParaRPr sz="2600">
              <a:latin typeface="Arial"/>
              <a:ea typeface="Arial"/>
              <a:cs typeface="Arial"/>
              <a:sym typeface="Arial"/>
            </a:endParaRPr>
          </a:p>
          <a:p>
            <a:pPr marL="240665" marR="734695" lvl="0" indent="-228600" algn="l" rtl="0">
              <a:lnSpc>
                <a:spcPct val="109600"/>
              </a:lnSpc>
              <a:spcBef>
                <a:spcPts val="1000"/>
              </a:spcBef>
              <a:spcAft>
                <a:spcPts val="0"/>
              </a:spcAft>
              <a:buClr>
                <a:schemeClr val="dk1"/>
              </a:buClr>
              <a:buSzPts val="2600"/>
              <a:buFont typeface="Arial"/>
              <a:buChar char="•"/>
            </a:pPr>
            <a:r>
              <a:rPr lang="en-US" sz="2600" b="1">
                <a:latin typeface="Arial"/>
                <a:ea typeface="Arial"/>
                <a:cs typeface="Arial"/>
                <a:sym typeface="Arial"/>
              </a:rPr>
              <a:t>Stalking </a:t>
            </a:r>
            <a:r>
              <a:rPr lang="en-US" sz="2600">
                <a:latin typeface="Arial"/>
                <a:ea typeface="Arial"/>
                <a:cs typeface="Arial"/>
                <a:sym typeface="Arial"/>
              </a:rPr>
              <a:t>– fear for safety or safety of others or suffer substantial emotional distress</a:t>
            </a:r>
            <a:endParaRPr sz="2600">
              <a:latin typeface="Arial"/>
              <a:ea typeface="Arial"/>
              <a:cs typeface="Arial"/>
              <a:sym typeface="Arial"/>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p10"/>
          <p:cNvSpPr txBox="1">
            <a:spLocks noGrp="1"/>
          </p:cNvSpPr>
          <p:nvPr>
            <p:ph type="title"/>
          </p:nvPr>
        </p:nvSpPr>
        <p:spPr>
          <a:xfrm>
            <a:off x="778452" y="222101"/>
            <a:ext cx="10635094" cy="1096645"/>
          </a:xfrm>
          <a:prstGeom prst="rect">
            <a:avLst/>
          </a:prstGeom>
          <a:noFill/>
          <a:ln>
            <a:noFill/>
          </a:ln>
        </p:spPr>
        <p:txBody>
          <a:bodyPr spcFirstLastPara="1" wrap="square" lIns="0" tIns="401050" rIns="0" bIns="0" anchor="t" anchorCtr="0">
            <a:spAutoFit/>
          </a:bodyPr>
          <a:lstStyle/>
          <a:p>
            <a:pPr marL="1144905" lvl="0" indent="0" algn="l" rtl="0">
              <a:lnSpc>
                <a:spcPct val="100000"/>
              </a:lnSpc>
              <a:spcBef>
                <a:spcPts val="0"/>
              </a:spcBef>
              <a:spcAft>
                <a:spcPts val="0"/>
              </a:spcAft>
              <a:buNone/>
            </a:pPr>
            <a:r>
              <a:rPr lang="en-US">
                <a:solidFill>
                  <a:srgbClr val="AC151B"/>
                </a:solidFill>
              </a:rPr>
              <a:t>Complainant &amp; Respondent</a:t>
            </a:r>
            <a:endParaRPr/>
          </a:p>
        </p:txBody>
      </p:sp>
      <p:sp>
        <p:nvSpPr>
          <p:cNvPr id="731" name="Google Shape;731;p10"/>
          <p:cNvSpPr txBox="1"/>
          <p:nvPr/>
        </p:nvSpPr>
        <p:spPr>
          <a:xfrm>
            <a:off x="916939" y="1677338"/>
            <a:ext cx="5895340" cy="3437890"/>
          </a:xfrm>
          <a:prstGeom prst="rect">
            <a:avLst/>
          </a:prstGeom>
          <a:noFill/>
          <a:ln>
            <a:noFill/>
          </a:ln>
        </p:spPr>
        <p:txBody>
          <a:bodyPr spcFirstLastPara="1" wrap="square" lIns="0" tIns="12700" rIns="0" bIns="0" anchor="t" anchorCtr="0">
            <a:spAutoFit/>
          </a:bodyPr>
          <a:lstStyle/>
          <a:p>
            <a:pPr marL="240665" marR="5080" lvl="0" indent="-228600" algn="l" rtl="0">
              <a:lnSpc>
                <a:spcPct val="110000"/>
              </a:lnSpc>
              <a:spcBef>
                <a:spcPts val="0"/>
              </a:spcBef>
              <a:spcAft>
                <a:spcPts val="0"/>
              </a:spcAft>
              <a:buSzPts val="3000"/>
              <a:buFont typeface="Arial"/>
              <a:buChar char="•"/>
            </a:pPr>
            <a:r>
              <a:rPr lang="en-US" sz="2800" b="1">
                <a:latin typeface="Arial"/>
                <a:ea typeface="Arial"/>
                <a:cs typeface="Arial"/>
                <a:sym typeface="Arial"/>
              </a:rPr>
              <a:t>Complainant </a:t>
            </a:r>
            <a:r>
              <a:rPr lang="en-US" sz="2800">
                <a:latin typeface="Arial"/>
                <a:ea typeface="Arial"/>
                <a:cs typeface="Arial"/>
                <a:sym typeface="Arial"/>
              </a:rPr>
              <a:t>– an individual who is alleged to be the victim of conduct that could be sexual harassment</a:t>
            </a:r>
            <a:endParaRPr sz="2800">
              <a:latin typeface="Arial"/>
              <a:ea typeface="Arial"/>
              <a:cs typeface="Arial"/>
              <a:sym typeface="Arial"/>
            </a:endParaRPr>
          </a:p>
          <a:p>
            <a:pPr marL="240665" marR="20320" lvl="0" indent="-228600" algn="l" rtl="0">
              <a:lnSpc>
                <a:spcPct val="110000"/>
              </a:lnSpc>
              <a:spcBef>
                <a:spcPts val="994"/>
              </a:spcBef>
              <a:spcAft>
                <a:spcPts val="0"/>
              </a:spcAft>
              <a:buSzPts val="3000"/>
              <a:buFont typeface="Arial"/>
              <a:buChar char="•"/>
            </a:pPr>
            <a:r>
              <a:rPr lang="en-US" sz="2800" b="1">
                <a:latin typeface="Arial"/>
                <a:ea typeface="Arial"/>
                <a:cs typeface="Arial"/>
                <a:sym typeface="Arial"/>
              </a:rPr>
              <a:t>Respondent </a:t>
            </a:r>
            <a:r>
              <a:rPr lang="en-US" sz="2800">
                <a:latin typeface="Arial"/>
                <a:ea typeface="Arial"/>
                <a:cs typeface="Arial"/>
                <a:sym typeface="Arial"/>
              </a:rPr>
              <a:t>– an individual who has been reported to be the perpetrator of conduct that could be sexual harassment</a:t>
            </a:r>
            <a:endParaRPr sz="2800">
              <a:latin typeface="Arial"/>
              <a:ea typeface="Arial"/>
              <a:cs typeface="Arial"/>
              <a:sym typeface="Arial"/>
            </a:endParaRPr>
          </a:p>
        </p:txBody>
      </p:sp>
      <p:pic>
        <p:nvPicPr>
          <p:cNvPr id="732" name="Google Shape;732;p10"/>
          <p:cNvPicPr preferRelativeResize="0"/>
          <p:nvPr/>
        </p:nvPicPr>
        <p:blipFill rotWithShape="1">
          <a:blip r:embed="rId3">
            <a:alphaModFix/>
          </a:blip>
          <a:srcRect/>
          <a:stretch/>
        </p:blipFill>
        <p:spPr>
          <a:xfrm>
            <a:off x="7176516" y="1290828"/>
            <a:ext cx="4015738" cy="4017263"/>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pic>
        <p:nvPicPr>
          <p:cNvPr id="737" name="Google Shape;737;p11"/>
          <p:cNvPicPr preferRelativeResize="0"/>
          <p:nvPr/>
        </p:nvPicPr>
        <p:blipFill rotWithShape="1">
          <a:blip r:embed="rId3">
            <a:alphaModFix/>
          </a:blip>
          <a:srcRect/>
          <a:stretch/>
        </p:blipFill>
        <p:spPr>
          <a:xfrm>
            <a:off x="525780" y="726948"/>
            <a:ext cx="5896356" cy="4346448"/>
          </a:xfrm>
          <a:prstGeom prst="rect">
            <a:avLst/>
          </a:prstGeom>
          <a:noFill/>
          <a:ln>
            <a:noFill/>
          </a:ln>
        </p:spPr>
      </p:pic>
      <p:sp>
        <p:nvSpPr>
          <p:cNvPr id="738" name="Google Shape;738;p11"/>
          <p:cNvSpPr txBox="1">
            <a:spLocks noGrp="1"/>
          </p:cNvSpPr>
          <p:nvPr>
            <p:ph type="title"/>
          </p:nvPr>
        </p:nvSpPr>
        <p:spPr>
          <a:xfrm>
            <a:off x="5834338" y="1096379"/>
            <a:ext cx="4086225" cy="513715"/>
          </a:xfrm>
          <a:prstGeom prst="rect">
            <a:avLst/>
          </a:prstGeom>
          <a:noFill/>
          <a:ln>
            <a:noFill/>
          </a:ln>
        </p:spPr>
        <p:txBody>
          <a:bodyPr spcFirstLastPara="1" wrap="square" lIns="0" tIns="13325" rIns="0" bIns="0" anchor="t" anchorCtr="0">
            <a:spAutoFit/>
          </a:bodyPr>
          <a:lstStyle/>
          <a:p>
            <a:pPr marL="12700" lvl="0" indent="0" algn="l" rtl="0">
              <a:lnSpc>
                <a:spcPct val="100000"/>
              </a:lnSpc>
              <a:spcBef>
                <a:spcPts val="0"/>
              </a:spcBef>
              <a:spcAft>
                <a:spcPts val="0"/>
              </a:spcAft>
              <a:buNone/>
            </a:pPr>
            <a:r>
              <a:rPr lang="en-US" sz="3200">
                <a:solidFill>
                  <a:srgbClr val="000000"/>
                </a:solidFill>
              </a:rPr>
              <a:t>Actual Knowledge</a:t>
            </a:r>
            <a:endParaRPr sz="3200"/>
          </a:p>
        </p:txBody>
      </p:sp>
      <p:sp>
        <p:nvSpPr>
          <p:cNvPr id="739" name="Google Shape;739;p11"/>
          <p:cNvSpPr/>
          <p:nvPr/>
        </p:nvSpPr>
        <p:spPr>
          <a:xfrm>
            <a:off x="5858255" y="871727"/>
            <a:ext cx="737235" cy="0"/>
          </a:xfrm>
          <a:custGeom>
            <a:avLst/>
            <a:gdLst/>
            <a:ahLst/>
            <a:cxnLst/>
            <a:rect l="l" t="t" r="r" b="b"/>
            <a:pathLst>
              <a:path w="737234" h="120000" extrusionOk="0">
                <a:moveTo>
                  <a:pt x="0" y="0"/>
                </a:moveTo>
                <a:lnTo>
                  <a:pt x="736942" y="0"/>
                </a:lnTo>
              </a:path>
            </a:pathLst>
          </a:custGeom>
          <a:noFill/>
          <a:ln w="57150" cap="flat" cmpd="sng">
            <a:solidFill>
              <a:srgbClr val="2F71AA"/>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40" name="Google Shape;740;p11"/>
          <p:cNvSpPr txBox="1"/>
          <p:nvPr/>
        </p:nvSpPr>
        <p:spPr>
          <a:xfrm>
            <a:off x="5834338" y="1938416"/>
            <a:ext cx="5237480" cy="3293745"/>
          </a:xfrm>
          <a:prstGeom prst="rect">
            <a:avLst/>
          </a:prstGeom>
          <a:noFill/>
          <a:ln>
            <a:noFill/>
          </a:ln>
        </p:spPr>
        <p:txBody>
          <a:bodyPr spcFirstLastPara="1" wrap="square" lIns="0" tIns="41900" rIns="0" bIns="0" anchor="t" anchorCtr="0">
            <a:spAutoFit/>
          </a:bodyPr>
          <a:lstStyle/>
          <a:p>
            <a:pPr marL="240029" marR="5080" lvl="0" indent="-227329" algn="l" rtl="0">
              <a:lnSpc>
                <a:spcPct val="108176"/>
              </a:lnSpc>
              <a:spcBef>
                <a:spcPts val="0"/>
              </a:spcBef>
              <a:spcAft>
                <a:spcPts val="0"/>
              </a:spcAft>
              <a:buSzPts val="2800"/>
              <a:buFont typeface="Arial"/>
              <a:buChar char="•"/>
            </a:pPr>
            <a:r>
              <a:rPr lang="en-US" sz="1700">
                <a:latin typeface="Arial"/>
                <a:ea typeface="Arial"/>
                <a:cs typeface="Arial"/>
                <a:sym typeface="Arial"/>
              </a:rPr>
              <a:t>Institution has actual notice of sexual harassment or 	allegations when reported to the:</a:t>
            </a:r>
            <a:endParaRPr sz="1700">
              <a:latin typeface="Arial"/>
              <a:ea typeface="Arial"/>
              <a:cs typeface="Arial"/>
              <a:sym typeface="Arial"/>
            </a:endParaRPr>
          </a:p>
          <a:p>
            <a:pPr marL="697230" lvl="1" indent="-227329" algn="l" rtl="0">
              <a:lnSpc>
                <a:spcPct val="100000"/>
              </a:lnSpc>
              <a:spcBef>
                <a:spcPts val="254"/>
              </a:spcBef>
              <a:spcAft>
                <a:spcPts val="0"/>
              </a:spcAft>
              <a:buSzPts val="2800"/>
              <a:buFont typeface="Arial"/>
              <a:buChar char="•"/>
            </a:pPr>
            <a:r>
              <a:rPr lang="en-US" sz="1700">
                <a:latin typeface="Arial"/>
                <a:ea typeface="Arial"/>
                <a:cs typeface="Arial"/>
                <a:sym typeface="Arial"/>
              </a:rPr>
              <a:t>Title IX Coordinator(s), OR</a:t>
            </a:r>
            <a:endParaRPr sz="1700">
              <a:latin typeface="Arial"/>
              <a:ea typeface="Arial"/>
              <a:cs typeface="Arial"/>
              <a:sym typeface="Arial"/>
            </a:endParaRPr>
          </a:p>
          <a:p>
            <a:pPr marL="697230" marR="354330" lvl="1" indent="-227329" algn="l" rtl="0">
              <a:lnSpc>
                <a:spcPct val="108176"/>
              </a:lnSpc>
              <a:spcBef>
                <a:spcPts val="530"/>
              </a:spcBef>
              <a:spcAft>
                <a:spcPts val="0"/>
              </a:spcAft>
              <a:buSzPts val="2800"/>
              <a:buFont typeface="Arial"/>
              <a:buChar char="•"/>
            </a:pPr>
            <a:r>
              <a:rPr lang="en-US" sz="1700">
                <a:latin typeface="Arial"/>
                <a:ea typeface="Arial"/>
                <a:cs typeface="Arial"/>
                <a:sym typeface="Arial"/>
              </a:rPr>
              <a:t>An Official With Authority to Take Corrective 	Actions (OWA)</a:t>
            </a:r>
            <a:endParaRPr sz="1700">
              <a:latin typeface="Arial"/>
              <a:ea typeface="Arial"/>
              <a:cs typeface="Arial"/>
              <a:sym typeface="Arial"/>
            </a:endParaRPr>
          </a:p>
          <a:p>
            <a:pPr marL="240029" lvl="0" indent="-227329" algn="l" rtl="0">
              <a:lnSpc>
                <a:spcPct val="100000"/>
              </a:lnSpc>
              <a:spcBef>
                <a:spcPts val="760"/>
              </a:spcBef>
              <a:spcAft>
                <a:spcPts val="0"/>
              </a:spcAft>
              <a:buSzPts val="2800"/>
              <a:buFont typeface="Arial"/>
              <a:buChar char="•"/>
            </a:pPr>
            <a:r>
              <a:rPr lang="en-US" sz="1700">
                <a:latin typeface="Arial"/>
                <a:ea typeface="Arial"/>
                <a:cs typeface="Arial"/>
                <a:sym typeface="Arial"/>
              </a:rPr>
              <a:t>Not when reported to a respondent</a:t>
            </a:r>
            <a:endParaRPr sz="1700">
              <a:latin typeface="Arial"/>
              <a:ea typeface="Arial"/>
              <a:cs typeface="Arial"/>
              <a:sym typeface="Arial"/>
            </a:endParaRPr>
          </a:p>
          <a:p>
            <a:pPr marL="240029" marR="89535" lvl="0" indent="-227329" algn="l" rtl="0">
              <a:lnSpc>
                <a:spcPct val="108176"/>
              </a:lnSpc>
              <a:spcBef>
                <a:spcPts val="1030"/>
              </a:spcBef>
              <a:spcAft>
                <a:spcPts val="0"/>
              </a:spcAft>
              <a:buSzPts val="2800"/>
              <a:buFont typeface="Arial"/>
              <a:buChar char="•"/>
            </a:pPr>
            <a:r>
              <a:rPr lang="en-US" sz="1700">
                <a:latin typeface="Arial"/>
                <a:ea typeface="Arial"/>
                <a:cs typeface="Arial"/>
                <a:sym typeface="Arial"/>
              </a:rPr>
              <a:t>Not when reported to others, even if the school has 	decided that they may or must report</a:t>
            </a:r>
            <a:endParaRPr sz="1700">
              <a:latin typeface="Arial"/>
              <a:ea typeface="Arial"/>
              <a:cs typeface="Arial"/>
              <a:sym typeface="Arial"/>
            </a:endParaRPr>
          </a:p>
          <a:p>
            <a:pPr marL="697230" marR="622935" lvl="1" indent="-227329" algn="l" rtl="0">
              <a:lnSpc>
                <a:spcPct val="108176"/>
              </a:lnSpc>
              <a:spcBef>
                <a:spcPts val="484"/>
              </a:spcBef>
              <a:spcAft>
                <a:spcPts val="0"/>
              </a:spcAft>
              <a:buSzPts val="2800"/>
              <a:buFont typeface="Arial"/>
              <a:buChar char="•"/>
            </a:pPr>
            <a:r>
              <a:rPr lang="en-US" sz="1700">
                <a:latin typeface="Arial"/>
                <a:ea typeface="Arial"/>
                <a:cs typeface="Arial"/>
                <a:sym typeface="Arial"/>
              </a:rPr>
              <a:t>(But … other causes of action may exist 	created by the existence of a policy or 	contractual provision requiring reports by 	certain non-OWA employees)</a:t>
            </a:r>
            <a:endParaRPr sz="1700">
              <a:latin typeface="Arial"/>
              <a:ea typeface="Arial"/>
              <a:cs typeface="Arial"/>
              <a:sym typeface="Arial"/>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pic>
        <p:nvPicPr>
          <p:cNvPr id="745" name="Google Shape;745;p12"/>
          <p:cNvPicPr preferRelativeResize="0"/>
          <p:nvPr/>
        </p:nvPicPr>
        <p:blipFill rotWithShape="1">
          <a:blip r:embed="rId3">
            <a:alphaModFix/>
          </a:blip>
          <a:srcRect/>
          <a:stretch/>
        </p:blipFill>
        <p:spPr>
          <a:xfrm>
            <a:off x="458723" y="1933955"/>
            <a:ext cx="3988790" cy="4017263"/>
          </a:xfrm>
          <a:prstGeom prst="rect">
            <a:avLst/>
          </a:prstGeom>
          <a:noFill/>
          <a:ln>
            <a:noFill/>
          </a:ln>
        </p:spPr>
      </p:pic>
      <p:sp>
        <p:nvSpPr>
          <p:cNvPr id="746" name="Google Shape;746;p12"/>
          <p:cNvSpPr txBox="1">
            <a:spLocks noGrp="1"/>
          </p:cNvSpPr>
          <p:nvPr>
            <p:ph type="title"/>
          </p:nvPr>
        </p:nvSpPr>
        <p:spPr>
          <a:xfrm>
            <a:off x="916939" y="308070"/>
            <a:ext cx="9232900" cy="1300480"/>
          </a:xfrm>
          <a:prstGeom prst="rect">
            <a:avLst/>
          </a:prstGeom>
          <a:noFill/>
          <a:ln>
            <a:noFill/>
          </a:ln>
        </p:spPr>
        <p:txBody>
          <a:bodyPr spcFirstLastPara="1" wrap="square" lIns="0" tIns="12700" rIns="0" bIns="0" anchor="t" anchorCtr="0">
            <a:spAutoFit/>
          </a:bodyPr>
          <a:lstStyle/>
          <a:p>
            <a:pPr marL="12700" lvl="0" indent="0" algn="l" rtl="0">
              <a:lnSpc>
                <a:spcPct val="113977"/>
              </a:lnSpc>
              <a:spcBef>
                <a:spcPts val="0"/>
              </a:spcBef>
              <a:spcAft>
                <a:spcPts val="0"/>
              </a:spcAft>
              <a:buNone/>
            </a:pPr>
            <a:r>
              <a:rPr lang="en-US">
                <a:solidFill>
                  <a:srgbClr val="AC151B"/>
                </a:solidFill>
              </a:rPr>
              <a:t>Jurisdiction:</a:t>
            </a:r>
            <a:endParaRPr/>
          </a:p>
          <a:p>
            <a:pPr marL="12700" lvl="0" indent="0" algn="l" rtl="0">
              <a:lnSpc>
                <a:spcPct val="113977"/>
              </a:lnSpc>
              <a:spcBef>
                <a:spcPts val="0"/>
              </a:spcBef>
              <a:spcAft>
                <a:spcPts val="0"/>
              </a:spcAft>
              <a:buNone/>
            </a:pPr>
            <a:r>
              <a:rPr lang="en-US">
                <a:solidFill>
                  <a:srgbClr val="AC151B"/>
                </a:solidFill>
              </a:rPr>
              <a:t>Education Program or Activity</a:t>
            </a:r>
            <a:endParaRPr/>
          </a:p>
        </p:txBody>
      </p:sp>
      <p:sp>
        <p:nvSpPr>
          <p:cNvPr id="747" name="Google Shape;747;p12"/>
          <p:cNvSpPr txBox="1"/>
          <p:nvPr/>
        </p:nvSpPr>
        <p:spPr>
          <a:xfrm>
            <a:off x="4437796" y="1958256"/>
            <a:ext cx="7344409" cy="3266440"/>
          </a:xfrm>
          <a:prstGeom prst="rect">
            <a:avLst/>
          </a:prstGeom>
          <a:noFill/>
          <a:ln>
            <a:noFill/>
          </a:ln>
        </p:spPr>
        <p:txBody>
          <a:bodyPr spcFirstLastPara="1" wrap="square" lIns="0" tIns="12050" rIns="0" bIns="0" anchor="t" anchorCtr="0">
            <a:spAutoFit/>
          </a:bodyPr>
          <a:lstStyle/>
          <a:p>
            <a:pPr marL="240029" marR="5080" lvl="0" indent="-227329" algn="l" rtl="0">
              <a:lnSpc>
                <a:spcPct val="100000"/>
              </a:lnSpc>
              <a:spcBef>
                <a:spcPts val="0"/>
              </a:spcBef>
              <a:spcAft>
                <a:spcPts val="0"/>
              </a:spcAft>
              <a:buSzPts val="2800"/>
              <a:buFont typeface="Arial"/>
              <a:buChar char="•"/>
            </a:pPr>
            <a:r>
              <a:rPr lang="en-US" sz="2800">
                <a:latin typeface="Arial"/>
                <a:ea typeface="Arial"/>
                <a:cs typeface="Arial"/>
                <a:sym typeface="Arial"/>
              </a:rPr>
              <a:t>Locations, events, or circumstances over 	which IHE exercises substantial control over 	</a:t>
            </a:r>
            <a:r>
              <a:rPr lang="en-US" sz="2800" i="1">
                <a:latin typeface="Arial"/>
                <a:ea typeface="Arial"/>
                <a:cs typeface="Arial"/>
                <a:sym typeface="Arial"/>
              </a:rPr>
              <a:t>both </a:t>
            </a:r>
            <a:r>
              <a:rPr lang="en-US" sz="2800">
                <a:latin typeface="Arial"/>
                <a:ea typeface="Arial"/>
                <a:cs typeface="Arial"/>
                <a:sym typeface="Arial"/>
              </a:rPr>
              <a:t>the respondent and the context in which 	the sexual harassment occurred, </a:t>
            </a:r>
            <a:r>
              <a:rPr lang="en-US" sz="2800" b="1" i="1">
                <a:latin typeface="Arial"/>
                <a:ea typeface="Arial"/>
                <a:cs typeface="Arial"/>
                <a:sym typeface="Arial"/>
              </a:rPr>
              <a:t>or</a:t>
            </a:r>
            <a:endParaRPr sz="2800">
              <a:latin typeface="Arial"/>
              <a:ea typeface="Arial"/>
              <a:cs typeface="Arial"/>
              <a:sym typeface="Arial"/>
            </a:endParaRPr>
          </a:p>
          <a:p>
            <a:pPr marL="240029" marR="1172210" lvl="0" indent="-227329" algn="l" rtl="0">
              <a:lnSpc>
                <a:spcPct val="100000"/>
              </a:lnSpc>
              <a:spcBef>
                <a:spcPts val="994"/>
              </a:spcBef>
              <a:spcAft>
                <a:spcPts val="0"/>
              </a:spcAft>
              <a:buSzPts val="2800"/>
              <a:buFont typeface="Arial"/>
              <a:buChar char="•"/>
            </a:pPr>
            <a:r>
              <a:rPr lang="en-US" sz="2800">
                <a:latin typeface="Arial"/>
                <a:ea typeface="Arial"/>
                <a:cs typeface="Arial"/>
                <a:sym typeface="Arial"/>
              </a:rPr>
              <a:t>Any building owned or controlled by a 	recognized student organization, </a:t>
            </a:r>
            <a:r>
              <a:rPr lang="en-US" sz="2800" b="1" i="1">
                <a:latin typeface="Arial"/>
                <a:ea typeface="Arial"/>
                <a:cs typeface="Arial"/>
                <a:sym typeface="Arial"/>
              </a:rPr>
              <a:t>and</a:t>
            </a:r>
            <a:endParaRPr sz="2800">
              <a:latin typeface="Arial"/>
              <a:ea typeface="Arial"/>
              <a:cs typeface="Arial"/>
              <a:sym typeface="Arial"/>
            </a:endParaRPr>
          </a:p>
          <a:p>
            <a:pPr marL="240029" lvl="0" indent="-227329" algn="l" rtl="0">
              <a:lnSpc>
                <a:spcPct val="100000"/>
              </a:lnSpc>
              <a:spcBef>
                <a:spcPts val="1010"/>
              </a:spcBef>
              <a:spcAft>
                <a:spcPts val="0"/>
              </a:spcAft>
              <a:buSzPts val="2800"/>
              <a:buFont typeface="Arial"/>
              <a:buChar char="•"/>
            </a:pPr>
            <a:r>
              <a:rPr lang="en-US" sz="2800">
                <a:latin typeface="Arial"/>
                <a:ea typeface="Arial"/>
                <a:cs typeface="Arial"/>
                <a:sym typeface="Arial"/>
              </a:rPr>
              <a:t>Against a person in the United States.</a:t>
            </a:r>
            <a:endParaRPr sz="2800">
              <a:latin typeface="Arial"/>
              <a:ea typeface="Arial"/>
              <a:cs typeface="Arial"/>
              <a:sym typeface="Arial"/>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p13"/>
          <p:cNvSpPr txBox="1">
            <a:spLocks noGrp="1"/>
          </p:cNvSpPr>
          <p:nvPr>
            <p:ph type="title"/>
          </p:nvPr>
        </p:nvSpPr>
        <p:spPr>
          <a:xfrm>
            <a:off x="746202" y="1597017"/>
            <a:ext cx="4257040" cy="2585720"/>
          </a:xfrm>
          <a:prstGeom prst="rect">
            <a:avLst/>
          </a:prstGeom>
          <a:noFill/>
          <a:ln>
            <a:noFill/>
          </a:ln>
        </p:spPr>
        <p:txBody>
          <a:bodyPr spcFirstLastPara="1" wrap="square" lIns="0" tIns="116200" rIns="0" bIns="0" anchor="t" anchorCtr="0">
            <a:spAutoFit/>
          </a:bodyPr>
          <a:lstStyle/>
          <a:p>
            <a:pPr marL="12700" marR="5080" lvl="0" indent="0" algn="l" rtl="0">
              <a:lnSpc>
                <a:spcPct val="108000"/>
              </a:lnSpc>
              <a:spcBef>
                <a:spcPts val="0"/>
              </a:spcBef>
              <a:spcAft>
                <a:spcPts val="0"/>
              </a:spcAft>
              <a:buNone/>
            </a:pPr>
            <a:r>
              <a:rPr lang="en-US" sz="6000">
                <a:solidFill>
                  <a:srgbClr val="AC151B"/>
                </a:solidFill>
              </a:rPr>
              <a:t>Filing a Formal Compliant</a:t>
            </a:r>
            <a:endParaRPr sz="600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pic>
        <p:nvPicPr>
          <p:cNvPr id="757" name="Google Shape;757;p14"/>
          <p:cNvPicPr preferRelativeResize="0"/>
          <p:nvPr/>
        </p:nvPicPr>
        <p:blipFill rotWithShape="1">
          <a:blip r:embed="rId3">
            <a:alphaModFix/>
          </a:blip>
          <a:srcRect/>
          <a:stretch/>
        </p:blipFill>
        <p:spPr>
          <a:xfrm>
            <a:off x="0" y="0"/>
            <a:ext cx="123444" cy="6858000"/>
          </a:xfrm>
          <a:prstGeom prst="rect">
            <a:avLst/>
          </a:prstGeom>
          <a:noFill/>
          <a:ln>
            <a:noFill/>
          </a:ln>
        </p:spPr>
      </p:pic>
      <p:sp>
        <p:nvSpPr>
          <p:cNvPr id="758" name="Google Shape;758;p14"/>
          <p:cNvSpPr txBox="1">
            <a:spLocks noGrp="1"/>
          </p:cNvSpPr>
          <p:nvPr>
            <p:ph type="title"/>
          </p:nvPr>
        </p:nvSpPr>
        <p:spPr>
          <a:xfrm>
            <a:off x="5073817" y="977483"/>
            <a:ext cx="4214495" cy="513715"/>
          </a:xfrm>
          <a:prstGeom prst="rect">
            <a:avLst/>
          </a:prstGeom>
          <a:noFill/>
          <a:ln>
            <a:noFill/>
          </a:ln>
        </p:spPr>
        <p:txBody>
          <a:bodyPr spcFirstLastPara="1" wrap="square" lIns="0" tIns="13325" rIns="0" bIns="0" anchor="t" anchorCtr="0">
            <a:spAutoFit/>
          </a:bodyPr>
          <a:lstStyle/>
          <a:p>
            <a:pPr marL="12700" lvl="0" indent="0" algn="l" rtl="0">
              <a:lnSpc>
                <a:spcPct val="100000"/>
              </a:lnSpc>
              <a:spcBef>
                <a:spcPts val="0"/>
              </a:spcBef>
              <a:spcAft>
                <a:spcPts val="0"/>
              </a:spcAft>
              <a:buNone/>
            </a:pPr>
            <a:r>
              <a:rPr lang="en-US" sz="3200">
                <a:solidFill>
                  <a:srgbClr val="000000"/>
                </a:solidFill>
              </a:rPr>
              <a:t>Formal Complaints</a:t>
            </a:r>
            <a:endParaRPr sz="3200"/>
          </a:p>
        </p:txBody>
      </p:sp>
      <p:pic>
        <p:nvPicPr>
          <p:cNvPr id="759" name="Google Shape;759;p14"/>
          <p:cNvPicPr preferRelativeResize="0"/>
          <p:nvPr/>
        </p:nvPicPr>
        <p:blipFill rotWithShape="1">
          <a:blip r:embed="rId4">
            <a:alphaModFix/>
          </a:blip>
          <a:srcRect/>
          <a:stretch/>
        </p:blipFill>
        <p:spPr>
          <a:xfrm>
            <a:off x="213372" y="740664"/>
            <a:ext cx="4491215" cy="4660379"/>
          </a:xfrm>
          <a:prstGeom prst="rect">
            <a:avLst/>
          </a:prstGeom>
          <a:noFill/>
          <a:ln>
            <a:noFill/>
          </a:ln>
        </p:spPr>
      </p:pic>
      <p:sp>
        <p:nvSpPr>
          <p:cNvPr id="760" name="Google Shape;760;p14"/>
          <p:cNvSpPr txBox="1"/>
          <p:nvPr/>
        </p:nvSpPr>
        <p:spPr>
          <a:xfrm>
            <a:off x="5073817" y="1978630"/>
            <a:ext cx="6322060" cy="3379470"/>
          </a:xfrm>
          <a:prstGeom prst="rect">
            <a:avLst/>
          </a:prstGeom>
          <a:noFill/>
          <a:ln>
            <a:noFill/>
          </a:ln>
        </p:spPr>
        <p:txBody>
          <a:bodyPr spcFirstLastPara="1" wrap="square" lIns="0" tIns="13325" rIns="0" bIns="0" anchor="t" anchorCtr="0">
            <a:spAutoFit/>
          </a:bodyPr>
          <a:lstStyle/>
          <a:p>
            <a:pPr marL="240029" marR="5080" lvl="0" indent="-227329" algn="l" rtl="0">
              <a:lnSpc>
                <a:spcPct val="100000"/>
              </a:lnSpc>
              <a:spcBef>
                <a:spcPts val="0"/>
              </a:spcBef>
              <a:spcAft>
                <a:spcPts val="0"/>
              </a:spcAft>
              <a:buSzPts val="2800"/>
              <a:buFont typeface="Arial"/>
              <a:buChar char="•"/>
            </a:pPr>
            <a:r>
              <a:rPr lang="en-US" sz="2000">
                <a:latin typeface="Arial"/>
                <a:ea typeface="Arial"/>
                <a:cs typeface="Arial"/>
                <a:sym typeface="Arial"/>
              </a:rPr>
              <a:t>Requests that the school investigate the allegations of 	sexual harassment.</a:t>
            </a:r>
            <a:endParaRPr sz="2000">
              <a:latin typeface="Arial"/>
              <a:ea typeface="Arial"/>
              <a:cs typeface="Arial"/>
              <a:sym typeface="Arial"/>
            </a:endParaRPr>
          </a:p>
          <a:p>
            <a:pPr marL="240029" marR="233045" lvl="0" indent="-227329" algn="l" rtl="0">
              <a:lnSpc>
                <a:spcPct val="100000"/>
              </a:lnSpc>
              <a:spcBef>
                <a:spcPts val="0"/>
              </a:spcBef>
              <a:spcAft>
                <a:spcPts val="0"/>
              </a:spcAft>
              <a:buSzPts val="2800"/>
              <a:buFont typeface="Arial"/>
              <a:buChar char="•"/>
            </a:pPr>
            <a:r>
              <a:rPr lang="en-US" sz="2000">
                <a:latin typeface="Arial"/>
                <a:ea typeface="Arial"/>
                <a:cs typeface="Arial"/>
                <a:sym typeface="Arial"/>
              </a:rPr>
              <a:t>Filed by the Complainant participating in or 	attempting to participate in the school’s education 	program or activity in person, by mail, email or other 	approved method.</a:t>
            </a:r>
            <a:endParaRPr sz="2000">
              <a:latin typeface="Arial"/>
              <a:ea typeface="Arial"/>
              <a:cs typeface="Arial"/>
              <a:sym typeface="Arial"/>
            </a:endParaRPr>
          </a:p>
          <a:p>
            <a:pPr marL="240029" lvl="0" indent="-227329" algn="l" rtl="0">
              <a:lnSpc>
                <a:spcPct val="100000"/>
              </a:lnSpc>
              <a:spcBef>
                <a:spcPts val="0"/>
              </a:spcBef>
              <a:spcAft>
                <a:spcPts val="0"/>
              </a:spcAft>
              <a:buSzPts val="2800"/>
              <a:buFont typeface="Arial"/>
              <a:buChar char="•"/>
            </a:pPr>
            <a:r>
              <a:rPr lang="en-US" sz="2000">
                <a:latin typeface="Arial"/>
                <a:ea typeface="Arial"/>
                <a:cs typeface="Arial"/>
                <a:sym typeface="Arial"/>
              </a:rPr>
              <a:t>Signed by Complainant or by the Title IX Coordinator.</a:t>
            </a:r>
            <a:endParaRPr sz="2000">
              <a:latin typeface="Arial"/>
              <a:ea typeface="Arial"/>
              <a:cs typeface="Arial"/>
              <a:sym typeface="Arial"/>
            </a:endParaRPr>
          </a:p>
          <a:p>
            <a:pPr marL="0" lvl="0" indent="0" algn="l" rtl="0">
              <a:lnSpc>
                <a:spcPct val="100000"/>
              </a:lnSpc>
              <a:spcBef>
                <a:spcPts val="95"/>
              </a:spcBef>
              <a:spcAft>
                <a:spcPts val="0"/>
              </a:spcAft>
              <a:buSzPts val="2000"/>
              <a:buFont typeface="Arial"/>
              <a:buNone/>
            </a:pPr>
            <a:endParaRPr sz="2000">
              <a:latin typeface="Arial"/>
              <a:ea typeface="Arial"/>
              <a:cs typeface="Arial"/>
              <a:sym typeface="Arial"/>
            </a:endParaRPr>
          </a:p>
          <a:p>
            <a:pPr marL="240029" marR="229234" lvl="0" indent="-227329" algn="l" rtl="0">
              <a:lnSpc>
                <a:spcPct val="100000"/>
              </a:lnSpc>
              <a:spcBef>
                <a:spcPts val="5"/>
              </a:spcBef>
              <a:spcAft>
                <a:spcPts val="0"/>
              </a:spcAft>
              <a:buSzPts val="2800"/>
              <a:buFont typeface="Arial"/>
              <a:buChar char="•"/>
            </a:pPr>
            <a:r>
              <a:rPr lang="en-US" sz="2000">
                <a:latin typeface="Arial"/>
                <a:ea typeface="Arial"/>
                <a:cs typeface="Arial"/>
                <a:sym typeface="Arial"/>
              </a:rPr>
              <a:t>PLEASE NOTE: Title IX Coordinator may file even if 	the Complainant is not associated in any way to 	protect other students.</a:t>
            </a:r>
            <a:endParaRPr sz="2000">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g2ecba0c605a_0_1746"/>
          <p:cNvPicPr preferRelativeResize="0"/>
          <p:nvPr/>
        </p:nvPicPr>
        <p:blipFill>
          <a:blip r:embed="rId3">
            <a:alphaModFix/>
          </a:blip>
          <a:stretch>
            <a:fillRect/>
          </a:stretch>
        </p:blipFill>
        <p:spPr>
          <a:xfrm>
            <a:off x="0" y="0"/>
            <a:ext cx="12279301" cy="6915175"/>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765" name="Google Shape;765;p15"/>
          <p:cNvSpPr txBox="1">
            <a:spLocks noGrp="1"/>
          </p:cNvSpPr>
          <p:nvPr>
            <p:ph type="title"/>
          </p:nvPr>
        </p:nvSpPr>
        <p:spPr>
          <a:xfrm>
            <a:off x="1408302" y="485082"/>
            <a:ext cx="9374505" cy="1183005"/>
          </a:xfrm>
          <a:prstGeom prst="rect">
            <a:avLst/>
          </a:prstGeom>
          <a:noFill/>
          <a:ln>
            <a:noFill/>
          </a:ln>
        </p:spPr>
        <p:txBody>
          <a:bodyPr spcFirstLastPara="1" wrap="square" lIns="0" tIns="81275" rIns="0" bIns="0" anchor="t" anchorCtr="0">
            <a:spAutoFit/>
          </a:bodyPr>
          <a:lstStyle/>
          <a:p>
            <a:pPr marL="2452370" marR="5080" lvl="0" indent="-2440305" algn="l" rtl="0">
              <a:lnSpc>
                <a:spcPct val="108000"/>
              </a:lnSpc>
              <a:spcBef>
                <a:spcPts val="0"/>
              </a:spcBef>
              <a:spcAft>
                <a:spcPts val="0"/>
              </a:spcAft>
              <a:buNone/>
            </a:pPr>
            <a:r>
              <a:rPr lang="en-US" sz="4000">
                <a:solidFill>
                  <a:srgbClr val="AC151B"/>
                </a:solidFill>
              </a:rPr>
              <a:t>Complaints that Allege more than one Respondent</a:t>
            </a:r>
            <a:endParaRPr sz="4000"/>
          </a:p>
        </p:txBody>
      </p:sp>
      <p:sp>
        <p:nvSpPr>
          <p:cNvPr id="766" name="Google Shape;766;p15"/>
          <p:cNvSpPr txBox="1"/>
          <p:nvPr/>
        </p:nvSpPr>
        <p:spPr>
          <a:xfrm>
            <a:off x="916939" y="1945922"/>
            <a:ext cx="6491605" cy="3374390"/>
          </a:xfrm>
          <a:prstGeom prst="rect">
            <a:avLst/>
          </a:prstGeom>
          <a:noFill/>
          <a:ln>
            <a:noFill/>
          </a:ln>
        </p:spPr>
        <p:txBody>
          <a:bodyPr spcFirstLastPara="1" wrap="square" lIns="0" tIns="26025" rIns="0" bIns="0" anchor="t" anchorCtr="0">
            <a:spAutoFit/>
          </a:bodyPr>
          <a:lstStyle/>
          <a:p>
            <a:pPr marL="240665" marR="5080" lvl="0" indent="-228600" algn="just" rtl="0">
              <a:lnSpc>
                <a:spcPct val="119615"/>
              </a:lnSpc>
              <a:spcBef>
                <a:spcPts val="0"/>
              </a:spcBef>
              <a:spcAft>
                <a:spcPts val="0"/>
              </a:spcAft>
              <a:buSzPts val="2600"/>
              <a:buFont typeface="Arial"/>
              <a:buChar char="•"/>
            </a:pPr>
            <a:r>
              <a:rPr lang="en-US" sz="2600" i="1">
                <a:latin typeface="Arial"/>
                <a:ea typeface="Arial"/>
                <a:cs typeface="Arial"/>
                <a:sym typeface="Arial"/>
              </a:rPr>
              <a:t>May </a:t>
            </a:r>
            <a:r>
              <a:rPr lang="en-US" sz="2600">
                <a:latin typeface="Arial"/>
                <a:ea typeface="Arial"/>
                <a:cs typeface="Arial"/>
                <a:sym typeface="Arial"/>
              </a:rPr>
              <a:t>consolidate formal complaints against more than one respondent, or by one party against the other party</a:t>
            </a:r>
            <a:endParaRPr sz="2600">
              <a:latin typeface="Arial"/>
              <a:ea typeface="Arial"/>
              <a:cs typeface="Arial"/>
              <a:sym typeface="Arial"/>
            </a:endParaRPr>
          </a:p>
          <a:p>
            <a:pPr marL="698500" marR="221615" lvl="1" indent="-228600" algn="just" rtl="0">
              <a:lnSpc>
                <a:spcPct val="119615"/>
              </a:lnSpc>
              <a:spcBef>
                <a:spcPts val="495"/>
              </a:spcBef>
              <a:spcAft>
                <a:spcPts val="0"/>
              </a:spcAft>
              <a:buSzPts val="2600"/>
              <a:buFont typeface="Arial"/>
              <a:buChar char="•"/>
            </a:pPr>
            <a:r>
              <a:rPr lang="en-US" sz="2600">
                <a:latin typeface="Arial"/>
                <a:ea typeface="Arial"/>
                <a:cs typeface="Arial"/>
                <a:sym typeface="Arial"/>
              </a:rPr>
              <a:t>Allegations arise out of the same facts or circumstances.</a:t>
            </a:r>
            <a:endParaRPr sz="2600">
              <a:latin typeface="Arial"/>
              <a:ea typeface="Arial"/>
              <a:cs typeface="Arial"/>
              <a:sym typeface="Arial"/>
            </a:endParaRPr>
          </a:p>
          <a:p>
            <a:pPr marL="241300" marR="772795" lvl="0" indent="-228600" algn="l" rtl="0">
              <a:lnSpc>
                <a:spcPct val="119615"/>
              </a:lnSpc>
              <a:spcBef>
                <a:spcPts val="985"/>
              </a:spcBef>
              <a:spcAft>
                <a:spcPts val="0"/>
              </a:spcAft>
              <a:buSzPts val="2600"/>
              <a:buFont typeface="Arial"/>
              <a:buChar char="•"/>
            </a:pPr>
            <a:r>
              <a:rPr lang="en-US" sz="2600">
                <a:latin typeface="Arial"/>
                <a:ea typeface="Arial"/>
                <a:cs typeface="Arial"/>
                <a:sym typeface="Arial"/>
              </a:rPr>
              <a:t>Complaints may be filed and sanction imposed </a:t>
            </a:r>
            <a:r>
              <a:rPr lang="en-US" sz="2600" i="1">
                <a:latin typeface="Arial"/>
                <a:ea typeface="Arial"/>
                <a:cs typeface="Arial"/>
                <a:sym typeface="Arial"/>
              </a:rPr>
              <a:t>only </a:t>
            </a:r>
            <a:r>
              <a:rPr lang="en-US" sz="2600">
                <a:latin typeface="Arial"/>
                <a:ea typeface="Arial"/>
                <a:cs typeface="Arial"/>
                <a:sym typeface="Arial"/>
              </a:rPr>
              <a:t>against individuals, not groups</a:t>
            </a:r>
            <a:endParaRPr sz="2600">
              <a:latin typeface="Arial"/>
              <a:ea typeface="Arial"/>
              <a:cs typeface="Arial"/>
              <a:sym typeface="Arial"/>
            </a:endParaRPr>
          </a:p>
        </p:txBody>
      </p:sp>
      <p:pic>
        <p:nvPicPr>
          <p:cNvPr id="767" name="Google Shape;767;p15"/>
          <p:cNvPicPr preferRelativeResize="0"/>
          <p:nvPr/>
        </p:nvPicPr>
        <p:blipFill rotWithShape="1">
          <a:blip r:embed="rId3">
            <a:alphaModFix/>
          </a:blip>
          <a:srcRect/>
          <a:stretch/>
        </p:blipFill>
        <p:spPr>
          <a:xfrm>
            <a:off x="8338250" y="2336121"/>
            <a:ext cx="2503037" cy="2373094"/>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p16"/>
          <p:cNvSpPr txBox="1">
            <a:spLocks noGrp="1"/>
          </p:cNvSpPr>
          <p:nvPr>
            <p:ph type="title"/>
          </p:nvPr>
        </p:nvSpPr>
        <p:spPr>
          <a:xfrm>
            <a:off x="778452" y="222101"/>
            <a:ext cx="10635094" cy="1096645"/>
          </a:xfrm>
          <a:prstGeom prst="rect">
            <a:avLst/>
          </a:prstGeom>
          <a:noFill/>
          <a:ln>
            <a:noFill/>
          </a:ln>
        </p:spPr>
        <p:txBody>
          <a:bodyPr spcFirstLastPara="1" wrap="square" lIns="0" tIns="401050" rIns="0" bIns="0" anchor="t" anchorCtr="0">
            <a:spAutoFit/>
          </a:bodyPr>
          <a:lstStyle/>
          <a:p>
            <a:pPr marL="873760" lvl="0" indent="0" algn="l" rtl="0">
              <a:lnSpc>
                <a:spcPct val="100000"/>
              </a:lnSpc>
              <a:spcBef>
                <a:spcPts val="0"/>
              </a:spcBef>
              <a:spcAft>
                <a:spcPts val="0"/>
              </a:spcAft>
              <a:buNone/>
            </a:pPr>
            <a:r>
              <a:rPr lang="en-US">
                <a:solidFill>
                  <a:srgbClr val="AC151B"/>
                </a:solidFill>
              </a:rPr>
              <a:t>Written Notice of Allegations</a:t>
            </a:r>
            <a:endParaRPr/>
          </a:p>
        </p:txBody>
      </p:sp>
      <p:sp>
        <p:nvSpPr>
          <p:cNvPr id="773" name="Google Shape;773;p16"/>
          <p:cNvSpPr txBox="1">
            <a:spLocks noGrp="1"/>
          </p:cNvSpPr>
          <p:nvPr>
            <p:ph type="body" idx="1"/>
          </p:nvPr>
        </p:nvSpPr>
        <p:spPr>
          <a:xfrm>
            <a:off x="916938" y="1395596"/>
            <a:ext cx="5356225" cy="4201160"/>
          </a:xfrm>
          <a:prstGeom prst="rect">
            <a:avLst/>
          </a:prstGeom>
          <a:noFill/>
          <a:ln>
            <a:noFill/>
          </a:ln>
        </p:spPr>
        <p:txBody>
          <a:bodyPr spcFirstLastPara="1" wrap="square" lIns="0" tIns="74925" rIns="0" bIns="0" anchor="t" anchorCtr="0">
            <a:spAutoFit/>
          </a:bodyPr>
          <a:lstStyle/>
          <a:p>
            <a:pPr marL="240665" lvl="0" indent="-227965" algn="l" rtl="0">
              <a:lnSpc>
                <a:spcPct val="100000"/>
              </a:lnSpc>
              <a:spcBef>
                <a:spcPts val="0"/>
              </a:spcBef>
              <a:spcAft>
                <a:spcPts val="0"/>
              </a:spcAft>
              <a:buClr>
                <a:schemeClr val="dk1"/>
              </a:buClr>
              <a:buSzPts val="2200"/>
              <a:buFont typeface="Arial"/>
              <a:buChar char="•"/>
            </a:pPr>
            <a:r>
              <a:rPr lang="en-US"/>
              <a:t>Notice of the grievance process.</a:t>
            </a:r>
            <a:endParaRPr/>
          </a:p>
          <a:p>
            <a:pPr marL="241300" marR="5080" lvl="0" indent="-228600" algn="l" rtl="0">
              <a:lnSpc>
                <a:spcPct val="110000"/>
              </a:lnSpc>
              <a:spcBef>
                <a:spcPts val="204"/>
              </a:spcBef>
              <a:spcAft>
                <a:spcPts val="0"/>
              </a:spcAft>
              <a:buClr>
                <a:schemeClr val="dk1"/>
              </a:buClr>
              <a:buSzPts val="2200"/>
              <a:buFont typeface="Arial"/>
              <a:buChar char="•"/>
            </a:pPr>
            <a:r>
              <a:rPr lang="en-US"/>
              <a:t>Notice of the allegations, including sufficient details and time to prepare a response </a:t>
            </a:r>
            <a:r>
              <a:rPr lang="en-US" i="1">
                <a:latin typeface="Arial"/>
                <a:ea typeface="Arial"/>
                <a:cs typeface="Arial"/>
                <a:sym typeface="Arial"/>
              </a:rPr>
              <a:t>before </a:t>
            </a:r>
            <a:r>
              <a:rPr lang="en-US"/>
              <a:t>the initial interview.</a:t>
            </a:r>
            <a:endParaRPr/>
          </a:p>
          <a:p>
            <a:pPr marL="241300" marR="582295" lvl="0" indent="-228600" algn="l" rtl="0">
              <a:lnSpc>
                <a:spcPct val="110000"/>
              </a:lnSpc>
              <a:spcBef>
                <a:spcPts val="190"/>
              </a:spcBef>
              <a:spcAft>
                <a:spcPts val="0"/>
              </a:spcAft>
              <a:buClr>
                <a:schemeClr val="dk1"/>
              </a:buClr>
              <a:buSzPts val="2200"/>
              <a:buFont typeface="Arial"/>
              <a:buChar char="•"/>
            </a:pPr>
            <a:r>
              <a:rPr lang="en-US"/>
              <a:t>Statement that the Respondent is presumed not responsible.</a:t>
            </a:r>
            <a:endParaRPr/>
          </a:p>
          <a:p>
            <a:pPr marL="240665" lvl="0" indent="-227965" algn="l" rtl="0">
              <a:lnSpc>
                <a:spcPct val="100000"/>
              </a:lnSpc>
              <a:spcBef>
                <a:spcPts val="495"/>
              </a:spcBef>
              <a:spcAft>
                <a:spcPts val="0"/>
              </a:spcAft>
              <a:buClr>
                <a:schemeClr val="dk1"/>
              </a:buClr>
              <a:buSzPts val="2200"/>
              <a:buFont typeface="Arial"/>
              <a:buChar char="•"/>
            </a:pPr>
            <a:r>
              <a:rPr lang="en-US"/>
              <a:t>Right to advisor of choice.</a:t>
            </a:r>
            <a:endParaRPr/>
          </a:p>
          <a:p>
            <a:pPr marL="240665" lvl="0" indent="-227965" algn="l" rtl="0">
              <a:lnSpc>
                <a:spcPct val="100000"/>
              </a:lnSpc>
              <a:spcBef>
                <a:spcPts val="490"/>
              </a:spcBef>
              <a:spcAft>
                <a:spcPts val="0"/>
              </a:spcAft>
              <a:buClr>
                <a:schemeClr val="dk1"/>
              </a:buClr>
              <a:buSzPts val="2200"/>
              <a:buFont typeface="Arial"/>
              <a:buChar char="•"/>
            </a:pPr>
            <a:r>
              <a:rPr lang="en-US"/>
              <a:t>Right to inspect and review evidence.</a:t>
            </a:r>
            <a:endParaRPr/>
          </a:p>
          <a:p>
            <a:pPr marL="241300" marR="90170" lvl="0" indent="-228600" algn="l" rtl="0">
              <a:lnSpc>
                <a:spcPct val="110000"/>
              </a:lnSpc>
              <a:spcBef>
                <a:spcPts val="195"/>
              </a:spcBef>
              <a:spcAft>
                <a:spcPts val="0"/>
              </a:spcAft>
              <a:buClr>
                <a:schemeClr val="dk1"/>
              </a:buClr>
              <a:buSzPts val="2200"/>
              <a:buFont typeface="Arial"/>
              <a:buChar char="•"/>
            </a:pPr>
            <a:r>
              <a:rPr lang="en-US"/>
              <a:t>Any prohibition of false statements or information.</a:t>
            </a:r>
            <a:endParaRPr/>
          </a:p>
        </p:txBody>
      </p:sp>
      <p:pic>
        <p:nvPicPr>
          <p:cNvPr id="774" name="Google Shape;774;p16"/>
          <p:cNvPicPr preferRelativeResize="0"/>
          <p:nvPr/>
        </p:nvPicPr>
        <p:blipFill rotWithShape="1">
          <a:blip r:embed="rId3">
            <a:alphaModFix/>
          </a:blip>
          <a:srcRect/>
          <a:stretch/>
        </p:blipFill>
        <p:spPr>
          <a:xfrm>
            <a:off x="7072569" y="2467356"/>
            <a:ext cx="3417014" cy="2412478"/>
          </a:xfrm>
          <a:prstGeom prst="rect">
            <a:avLst/>
          </a:prstGeom>
          <a:noFill/>
          <a:ln>
            <a:noFill/>
          </a:ln>
        </p:spPr>
      </p:pic>
      <p:sp>
        <p:nvSpPr>
          <p:cNvPr id="775" name="Google Shape;775;p16"/>
          <p:cNvSpPr txBox="1"/>
          <p:nvPr/>
        </p:nvSpPr>
        <p:spPr>
          <a:xfrm>
            <a:off x="6621780" y="1427988"/>
            <a:ext cx="4196080" cy="1039494"/>
          </a:xfrm>
          <a:prstGeom prst="rect">
            <a:avLst/>
          </a:prstGeom>
          <a:solidFill>
            <a:srgbClr val="D7D7D7"/>
          </a:solidFill>
          <a:ln>
            <a:noFill/>
          </a:ln>
        </p:spPr>
        <p:txBody>
          <a:bodyPr spcFirstLastPara="1" wrap="square" lIns="0" tIns="32375" rIns="0" bIns="0" anchor="t" anchorCtr="0">
            <a:spAutoFit/>
          </a:bodyPr>
          <a:lstStyle/>
          <a:p>
            <a:pPr marL="260350" marR="256540" lvl="0" indent="0" algn="ctr" rtl="0">
              <a:lnSpc>
                <a:spcPct val="108181"/>
              </a:lnSpc>
              <a:spcBef>
                <a:spcPts val="0"/>
              </a:spcBef>
              <a:spcAft>
                <a:spcPts val="0"/>
              </a:spcAft>
              <a:buNone/>
            </a:pPr>
            <a:r>
              <a:rPr lang="en-US" sz="2200">
                <a:latin typeface="Calibri"/>
                <a:ea typeface="Calibri"/>
                <a:cs typeface="Calibri"/>
                <a:sym typeface="Calibri"/>
              </a:rPr>
              <a:t>Provide updated notice with any later discovered additional allegations.</a:t>
            </a:r>
            <a:endParaRPr sz="2200">
              <a:latin typeface="Calibri"/>
              <a:ea typeface="Calibri"/>
              <a:cs typeface="Calibri"/>
              <a:sym typeface="Calibri"/>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p17"/>
          <p:cNvSpPr txBox="1">
            <a:spLocks noGrp="1"/>
          </p:cNvSpPr>
          <p:nvPr>
            <p:ph type="title"/>
          </p:nvPr>
        </p:nvSpPr>
        <p:spPr>
          <a:xfrm>
            <a:off x="581816" y="1843849"/>
            <a:ext cx="4511040" cy="9398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6000">
                <a:solidFill>
                  <a:srgbClr val="AC151B"/>
                </a:solidFill>
              </a:rPr>
              <a:t>Dismissals</a:t>
            </a:r>
            <a:endParaRPr sz="6000"/>
          </a:p>
        </p:txBody>
      </p:sp>
      <p:pic>
        <p:nvPicPr>
          <p:cNvPr id="781" name="Google Shape;781;p17"/>
          <p:cNvPicPr preferRelativeResize="0"/>
          <p:nvPr/>
        </p:nvPicPr>
        <p:blipFill rotWithShape="1">
          <a:blip r:embed="rId3">
            <a:alphaModFix/>
          </a:blip>
          <a:srcRect/>
          <a:stretch/>
        </p:blipFill>
        <p:spPr>
          <a:xfrm>
            <a:off x="1670225" y="2865120"/>
            <a:ext cx="2027154" cy="2703281"/>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Google Shape;786;p18"/>
          <p:cNvSpPr txBox="1">
            <a:spLocks noGrp="1"/>
          </p:cNvSpPr>
          <p:nvPr>
            <p:ph type="title"/>
          </p:nvPr>
        </p:nvSpPr>
        <p:spPr>
          <a:xfrm>
            <a:off x="838200" y="365759"/>
            <a:ext cx="10515600" cy="1324610"/>
          </a:xfrm>
          <a:prstGeom prst="rect">
            <a:avLst/>
          </a:prstGeom>
          <a:solidFill>
            <a:srgbClr val="000000"/>
          </a:solidFill>
          <a:ln>
            <a:noFill/>
          </a:ln>
        </p:spPr>
        <p:txBody>
          <a:bodyPr spcFirstLastPara="1" wrap="square" lIns="0" tIns="257175" rIns="0" bIns="0" anchor="t" anchorCtr="0">
            <a:spAutoFit/>
          </a:bodyPr>
          <a:lstStyle/>
          <a:p>
            <a:pPr marL="1042669" lvl="0" indent="0" algn="l" rtl="0">
              <a:lnSpc>
                <a:spcPct val="100000"/>
              </a:lnSpc>
              <a:spcBef>
                <a:spcPts val="0"/>
              </a:spcBef>
              <a:spcAft>
                <a:spcPts val="0"/>
              </a:spcAft>
              <a:buNone/>
            </a:pPr>
            <a:r>
              <a:rPr lang="en-US" b="1">
                <a:solidFill>
                  <a:srgbClr val="FFFFFF"/>
                </a:solidFill>
                <a:latin typeface="Calibri"/>
                <a:ea typeface="Calibri"/>
                <a:cs typeface="Calibri"/>
                <a:sym typeface="Calibri"/>
              </a:rPr>
              <a:t>Mandatory/Discretionary Dismissals</a:t>
            </a:r>
            <a:endParaRPr/>
          </a:p>
        </p:txBody>
      </p:sp>
      <p:grpSp>
        <p:nvGrpSpPr>
          <p:cNvPr id="787" name="Google Shape;787;p18"/>
          <p:cNvGrpSpPr/>
          <p:nvPr/>
        </p:nvGrpSpPr>
        <p:grpSpPr>
          <a:xfrm>
            <a:off x="92764" y="1690113"/>
            <a:ext cx="1777564" cy="1526073"/>
            <a:chOff x="92764" y="1690113"/>
            <a:chExt cx="1777564" cy="1526073"/>
          </a:xfrm>
        </p:grpSpPr>
        <p:sp>
          <p:nvSpPr>
            <p:cNvPr id="788" name="Google Shape;788;p18"/>
            <p:cNvSpPr/>
            <p:nvPr/>
          </p:nvSpPr>
          <p:spPr>
            <a:xfrm>
              <a:off x="92964" y="2200186"/>
              <a:ext cx="1777364" cy="1016000"/>
            </a:xfrm>
            <a:custGeom>
              <a:avLst/>
              <a:gdLst/>
              <a:ahLst/>
              <a:cxnLst/>
              <a:rect l="l" t="t" r="r" b="b"/>
              <a:pathLst>
                <a:path w="1777364" h="1016000" extrusionOk="0">
                  <a:moveTo>
                    <a:pt x="0" y="0"/>
                  </a:moveTo>
                  <a:lnTo>
                    <a:pt x="0" y="355447"/>
                  </a:lnTo>
                  <a:lnTo>
                    <a:pt x="2038" y="379911"/>
                  </a:lnTo>
                  <a:lnTo>
                    <a:pt x="18137" y="428203"/>
                  </a:lnTo>
                  <a:lnTo>
                    <a:pt x="49810" y="475417"/>
                  </a:lnTo>
                  <a:lnTo>
                    <a:pt x="96506" y="521277"/>
                  </a:lnTo>
                  <a:lnTo>
                    <a:pt x="157674" y="565506"/>
                  </a:lnTo>
                  <a:lnTo>
                    <a:pt x="193514" y="586922"/>
                  </a:lnTo>
                  <a:lnTo>
                    <a:pt x="232767" y="607826"/>
                  </a:lnTo>
                  <a:lnTo>
                    <a:pt x="275362" y="628184"/>
                  </a:lnTo>
                  <a:lnTo>
                    <a:pt x="321233" y="647961"/>
                  </a:lnTo>
                  <a:lnTo>
                    <a:pt x="370309" y="667122"/>
                  </a:lnTo>
                  <a:lnTo>
                    <a:pt x="422523" y="685633"/>
                  </a:lnTo>
                  <a:lnTo>
                    <a:pt x="477805" y="703459"/>
                  </a:lnTo>
                  <a:lnTo>
                    <a:pt x="536087" y="720565"/>
                  </a:lnTo>
                  <a:lnTo>
                    <a:pt x="597300" y="736918"/>
                  </a:lnTo>
                  <a:lnTo>
                    <a:pt x="661376" y="752481"/>
                  </a:lnTo>
                  <a:lnTo>
                    <a:pt x="728245" y="767221"/>
                  </a:lnTo>
                  <a:lnTo>
                    <a:pt x="797839" y="781103"/>
                  </a:lnTo>
                  <a:lnTo>
                    <a:pt x="870089" y="794092"/>
                  </a:lnTo>
                  <a:lnTo>
                    <a:pt x="870089" y="1015657"/>
                  </a:lnTo>
                  <a:lnTo>
                    <a:pt x="1776983" y="687793"/>
                  </a:lnTo>
                  <a:lnTo>
                    <a:pt x="870089" y="217081"/>
                  </a:lnTo>
                  <a:lnTo>
                    <a:pt x="870089" y="438645"/>
                  </a:lnTo>
                  <a:lnTo>
                    <a:pt x="797839" y="425657"/>
                  </a:lnTo>
                  <a:lnTo>
                    <a:pt x="728245" y="411776"/>
                  </a:lnTo>
                  <a:lnTo>
                    <a:pt x="661376" y="397037"/>
                  </a:lnTo>
                  <a:lnTo>
                    <a:pt x="597300" y="381475"/>
                  </a:lnTo>
                  <a:lnTo>
                    <a:pt x="536087" y="365123"/>
                  </a:lnTo>
                  <a:lnTo>
                    <a:pt x="477805" y="348017"/>
                  </a:lnTo>
                  <a:lnTo>
                    <a:pt x="422523" y="330191"/>
                  </a:lnTo>
                  <a:lnTo>
                    <a:pt x="370309" y="311680"/>
                  </a:lnTo>
                  <a:lnTo>
                    <a:pt x="321233" y="292519"/>
                  </a:lnTo>
                  <a:lnTo>
                    <a:pt x="275362" y="272742"/>
                  </a:lnTo>
                  <a:lnTo>
                    <a:pt x="232767" y="252383"/>
                  </a:lnTo>
                  <a:lnTo>
                    <a:pt x="193514" y="231479"/>
                  </a:lnTo>
                  <a:lnTo>
                    <a:pt x="157674" y="210062"/>
                  </a:lnTo>
                  <a:lnTo>
                    <a:pt x="125315" y="188169"/>
                  </a:lnTo>
                  <a:lnTo>
                    <a:pt x="71314" y="143088"/>
                  </a:lnTo>
                  <a:lnTo>
                    <a:pt x="32061" y="96515"/>
                  </a:lnTo>
                  <a:lnTo>
                    <a:pt x="8107" y="48727"/>
                  </a:lnTo>
                  <a:lnTo>
                    <a:pt x="2038" y="24463"/>
                  </a:lnTo>
                  <a:lnTo>
                    <a:pt x="0" y="0"/>
                  </a:lnTo>
                  <a:close/>
                </a:path>
              </a:pathLst>
            </a:custGeom>
            <a:solidFill>
              <a:srgbClr val="AC151B"/>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89" name="Google Shape;789;p18"/>
            <p:cNvSpPr/>
            <p:nvPr/>
          </p:nvSpPr>
          <p:spPr>
            <a:xfrm>
              <a:off x="92764" y="1690113"/>
              <a:ext cx="1777364" cy="688340"/>
            </a:xfrm>
            <a:custGeom>
              <a:avLst/>
              <a:gdLst/>
              <a:ahLst/>
              <a:cxnLst/>
              <a:rect l="l" t="t" r="r" b="b"/>
              <a:pathLst>
                <a:path w="1777364" h="688339" extrusionOk="0">
                  <a:moveTo>
                    <a:pt x="1777183" y="0"/>
                  </a:moveTo>
                  <a:lnTo>
                    <a:pt x="1724383" y="225"/>
                  </a:lnTo>
                  <a:lnTo>
                    <a:pt x="1671688" y="899"/>
                  </a:lnTo>
                  <a:lnTo>
                    <a:pt x="1619132" y="2021"/>
                  </a:lnTo>
                  <a:lnTo>
                    <a:pt x="1566749" y="3588"/>
                  </a:lnTo>
                  <a:lnTo>
                    <a:pt x="1514574" y="5599"/>
                  </a:lnTo>
                  <a:lnTo>
                    <a:pt x="1462641" y="8053"/>
                  </a:lnTo>
                  <a:lnTo>
                    <a:pt x="1410984" y="10947"/>
                  </a:lnTo>
                  <a:lnTo>
                    <a:pt x="1359637" y="14280"/>
                  </a:lnTo>
                  <a:lnTo>
                    <a:pt x="1308634" y="18050"/>
                  </a:lnTo>
                  <a:lnTo>
                    <a:pt x="1258009" y="22255"/>
                  </a:lnTo>
                  <a:lnTo>
                    <a:pt x="1207798" y="26894"/>
                  </a:lnTo>
                  <a:lnTo>
                    <a:pt x="1158033" y="31965"/>
                  </a:lnTo>
                  <a:lnTo>
                    <a:pt x="1086354" y="40117"/>
                  </a:lnTo>
                  <a:lnTo>
                    <a:pt x="1016589" y="49056"/>
                  </a:lnTo>
                  <a:lnTo>
                    <a:pt x="948779" y="58758"/>
                  </a:lnTo>
                  <a:lnTo>
                    <a:pt x="882961" y="69198"/>
                  </a:lnTo>
                  <a:lnTo>
                    <a:pt x="819177" y="80352"/>
                  </a:lnTo>
                  <a:lnTo>
                    <a:pt x="757464" y="92195"/>
                  </a:lnTo>
                  <a:lnTo>
                    <a:pt x="697862" y="104703"/>
                  </a:lnTo>
                  <a:lnTo>
                    <a:pt x="640411" y="117850"/>
                  </a:lnTo>
                  <a:lnTo>
                    <a:pt x="585149" y="131613"/>
                  </a:lnTo>
                  <a:lnTo>
                    <a:pt x="532116" y="145967"/>
                  </a:lnTo>
                  <a:lnTo>
                    <a:pt x="481352" y="160887"/>
                  </a:lnTo>
                  <a:lnTo>
                    <a:pt x="432894" y="176348"/>
                  </a:lnTo>
                  <a:lnTo>
                    <a:pt x="386784" y="192326"/>
                  </a:lnTo>
                  <a:lnTo>
                    <a:pt x="343059" y="208796"/>
                  </a:lnTo>
                  <a:lnTo>
                    <a:pt x="301760" y="225734"/>
                  </a:lnTo>
                  <a:lnTo>
                    <a:pt x="262925" y="243116"/>
                  </a:lnTo>
                  <a:lnTo>
                    <a:pt x="226594" y="260915"/>
                  </a:lnTo>
                  <a:lnTo>
                    <a:pt x="192806" y="279109"/>
                  </a:lnTo>
                  <a:lnTo>
                    <a:pt x="133016" y="316579"/>
                  </a:lnTo>
                  <a:lnTo>
                    <a:pt x="83870" y="355329"/>
                  </a:lnTo>
                  <a:lnTo>
                    <a:pt x="45681" y="395163"/>
                  </a:lnTo>
                  <a:lnTo>
                    <a:pt x="18763" y="435883"/>
                  </a:lnTo>
                  <a:lnTo>
                    <a:pt x="3431" y="477292"/>
                  </a:lnTo>
                  <a:lnTo>
                    <a:pt x="0" y="519195"/>
                  </a:lnTo>
                  <a:lnTo>
                    <a:pt x="2844" y="540269"/>
                  </a:lnTo>
                  <a:lnTo>
                    <a:pt x="17851" y="582541"/>
                  </a:lnTo>
                  <a:lnTo>
                    <a:pt x="45543" y="624814"/>
                  </a:lnTo>
                  <a:lnTo>
                    <a:pt x="86234" y="666890"/>
                  </a:lnTo>
                  <a:lnTo>
                    <a:pt x="111553" y="687793"/>
                  </a:lnTo>
                  <a:lnTo>
                    <a:pt x="135427" y="670340"/>
                  </a:lnTo>
                  <a:lnTo>
                    <a:pt x="161356" y="653247"/>
                  </a:lnTo>
                  <a:lnTo>
                    <a:pt x="219179" y="620176"/>
                  </a:lnTo>
                  <a:lnTo>
                    <a:pt x="284623" y="588660"/>
                  </a:lnTo>
                  <a:lnTo>
                    <a:pt x="320077" y="573511"/>
                  </a:lnTo>
                  <a:lnTo>
                    <a:pt x="357287" y="558780"/>
                  </a:lnTo>
                  <a:lnTo>
                    <a:pt x="396203" y="544479"/>
                  </a:lnTo>
                  <a:lnTo>
                    <a:pt x="436773" y="530615"/>
                  </a:lnTo>
                  <a:lnTo>
                    <a:pt x="478950" y="517201"/>
                  </a:lnTo>
                  <a:lnTo>
                    <a:pt x="522681" y="504246"/>
                  </a:lnTo>
                  <a:lnTo>
                    <a:pt x="567918" y="491759"/>
                  </a:lnTo>
                  <a:lnTo>
                    <a:pt x="614611" y="479750"/>
                  </a:lnTo>
                  <a:lnTo>
                    <a:pt x="662709" y="468230"/>
                  </a:lnTo>
                  <a:lnTo>
                    <a:pt x="712162" y="457209"/>
                  </a:lnTo>
                  <a:lnTo>
                    <a:pt x="762922" y="446697"/>
                  </a:lnTo>
                  <a:lnTo>
                    <a:pt x="814937" y="436702"/>
                  </a:lnTo>
                  <a:lnTo>
                    <a:pt x="868157" y="427237"/>
                  </a:lnTo>
                  <a:lnTo>
                    <a:pt x="922534" y="418310"/>
                  </a:lnTo>
                  <a:lnTo>
                    <a:pt x="978016" y="409931"/>
                  </a:lnTo>
                  <a:lnTo>
                    <a:pt x="1034554" y="402110"/>
                  </a:lnTo>
                  <a:lnTo>
                    <a:pt x="1092098" y="394858"/>
                  </a:lnTo>
                  <a:lnTo>
                    <a:pt x="1150598" y="388184"/>
                  </a:lnTo>
                  <a:lnTo>
                    <a:pt x="1210004" y="382099"/>
                  </a:lnTo>
                  <a:lnTo>
                    <a:pt x="1270266" y="376612"/>
                  </a:lnTo>
                  <a:lnTo>
                    <a:pt x="1331334" y="371733"/>
                  </a:lnTo>
                  <a:lnTo>
                    <a:pt x="1393158" y="367472"/>
                  </a:lnTo>
                  <a:lnTo>
                    <a:pt x="1455689" y="363839"/>
                  </a:lnTo>
                  <a:lnTo>
                    <a:pt x="1518875" y="360845"/>
                  </a:lnTo>
                  <a:lnTo>
                    <a:pt x="1582668" y="358498"/>
                  </a:lnTo>
                  <a:lnTo>
                    <a:pt x="1647017" y="356810"/>
                  </a:lnTo>
                  <a:lnTo>
                    <a:pt x="1711872" y="355789"/>
                  </a:lnTo>
                  <a:lnTo>
                    <a:pt x="1777183" y="355447"/>
                  </a:lnTo>
                  <a:lnTo>
                    <a:pt x="1777183" y="0"/>
                  </a:lnTo>
                  <a:close/>
                </a:path>
              </a:pathLst>
            </a:custGeom>
            <a:solidFill>
              <a:srgbClr val="891215"/>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90" name="Google Shape;790;p18"/>
            <p:cNvSpPr/>
            <p:nvPr/>
          </p:nvSpPr>
          <p:spPr>
            <a:xfrm>
              <a:off x="92964" y="1690116"/>
              <a:ext cx="1777364" cy="1525905"/>
            </a:xfrm>
            <a:custGeom>
              <a:avLst/>
              <a:gdLst/>
              <a:ahLst/>
              <a:cxnLst/>
              <a:rect l="l" t="t" r="r" b="b"/>
              <a:pathLst>
                <a:path w="1777364" h="1525905" extrusionOk="0">
                  <a:moveTo>
                    <a:pt x="0" y="510070"/>
                  </a:moveTo>
                  <a:lnTo>
                    <a:pt x="8107" y="558797"/>
                  </a:lnTo>
                  <a:lnTo>
                    <a:pt x="32061" y="606585"/>
                  </a:lnTo>
                  <a:lnTo>
                    <a:pt x="71314" y="653159"/>
                  </a:lnTo>
                  <a:lnTo>
                    <a:pt x="125315" y="698239"/>
                  </a:lnTo>
                  <a:lnTo>
                    <a:pt x="157674" y="720132"/>
                  </a:lnTo>
                  <a:lnTo>
                    <a:pt x="193514" y="741549"/>
                  </a:lnTo>
                  <a:lnTo>
                    <a:pt x="232767" y="762454"/>
                  </a:lnTo>
                  <a:lnTo>
                    <a:pt x="275362" y="782812"/>
                  </a:lnTo>
                  <a:lnTo>
                    <a:pt x="321233" y="802589"/>
                  </a:lnTo>
                  <a:lnTo>
                    <a:pt x="370309" y="821750"/>
                  </a:lnTo>
                  <a:lnTo>
                    <a:pt x="422523" y="840261"/>
                  </a:lnTo>
                  <a:lnTo>
                    <a:pt x="477805" y="858087"/>
                  </a:lnTo>
                  <a:lnTo>
                    <a:pt x="536087" y="875193"/>
                  </a:lnTo>
                  <a:lnTo>
                    <a:pt x="597300" y="891545"/>
                  </a:lnTo>
                  <a:lnTo>
                    <a:pt x="661376" y="907107"/>
                  </a:lnTo>
                  <a:lnTo>
                    <a:pt x="728245" y="921846"/>
                  </a:lnTo>
                  <a:lnTo>
                    <a:pt x="797839" y="935727"/>
                  </a:lnTo>
                  <a:lnTo>
                    <a:pt x="870089" y="948715"/>
                  </a:lnTo>
                  <a:lnTo>
                    <a:pt x="870089" y="727151"/>
                  </a:lnTo>
                  <a:lnTo>
                    <a:pt x="1776983" y="1197864"/>
                  </a:lnTo>
                  <a:lnTo>
                    <a:pt x="870089" y="1525727"/>
                  </a:lnTo>
                  <a:lnTo>
                    <a:pt x="870089" y="1304163"/>
                  </a:lnTo>
                  <a:lnTo>
                    <a:pt x="797839" y="1291173"/>
                  </a:lnTo>
                  <a:lnTo>
                    <a:pt x="728245" y="1277291"/>
                  </a:lnTo>
                  <a:lnTo>
                    <a:pt x="661376" y="1262551"/>
                  </a:lnTo>
                  <a:lnTo>
                    <a:pt x="597300" y="1246988"/>
                  </a:lnTo>
                  <a:lnTo>
                    <a:pt x="536087" y="1230635"/>
                  </a:lnTo>
                  <a:lnTo>
                    <a:pt x="477805" y="1213529"/>
                  </a:lnTo>
                  <a:lnTo>
                    <a:pt x="422523" y="1195703"/>
                  </a:lnTo>
                  <a:lnTo>
                    <a:pt x="370309" y="1177192"/>
                  </a:lnTo>
                  <a:lnTo>
                    <a:pt x="321233" y="1158031"/>
                  </a:lnTo>
                  <a:lnTo>
                    <a:pt x="275362" y="1138254"/>
                  </a:lnTo>
                  <a:lnTo>
                    <a:pt x="232767" y="1117896"/>
                  </a:lnTo>
                  <a:lnTo>
                    <a:pt x="193514" y="1096992"/>
                  </a:lnTo>
                  <a:lnTo>
                    <a:pt x="157674" y="1075576"/>
                  </a:lnTo>
                  <a:lnTo>
                    <a:pt x="125315" y="1053683"/>
                  </a:lnTo>
                  <a:lnTo>
                    <a:pt x="71314" y="1008604"/>
                  </a:lnTo>
                  <a:lnTo>
                    <a:pt x="32061" y="962032"/>
                  </a:lnTo>
                  <a:lnTo>
                    <a:pt x="8107" y="914244"/>
                  </a:lnTo>
                  <a:lnTo>
                    <a:pt x="0" y="865517"/>
                  </a:lnTo>
                  <a:lnTo>
                    <a:pt x="0" y="510070"/>
                  </a:lnTo>
                  <a:lnTo>
                    <a:pt x="5608" y="469246"/>
                  </a:lnTo>
                  <a:lnTo>
                    <a:pt x="22151" y="429306"/>
                  </a:lnTo>
                  <a:lnTo>
                    <a:pt x="49202" y="390372"/>
                  </a:lnTo>
                  <a:lnTo>
                    <a:pt x="86339" y="352564"/>
                  </a:lnTo>
                  <a:lnTo>
                    <a:pt x="133136" y="316005"/>
                  </a:lnTo>
                  <a:lnTo>
                    <a:pt x="189167" y="280818"/>
                  </a:lnTo>
                  <a:lnTo>
                    <a:pt x="254010" y="247123"/>
                  </a:lnTo>
                  <a:lnTo>
                    <a:pt x="289603" y="230873"/>
                  </a:lnTo>
                  <a:lnTo>
                    <a:pt x="327239" y="215043"/>
                  </a:lnTo>
                  <a:lnTo>
                    <a:pt x="366865" y="199646"/>
                  </a:lnTo>
                  <a:lnTo>
                    <a:pt x="408428" y="184699"/>
                  </a:lnTo>
                  <a:lnTo>
                    <a:pt x="451876" y="170217"/>
                  </a:lnTo>
                  <a:lnTo>
                    <a:pt x="497155" y="156214"/>
                  </a:lnTo>
                  <a:lnTo>
                    <a:pt x="544212" y="142707"/>
                  </a:lnTo>
                  <a:lnTo>
                    <a:pt x="592994" y="129710"/>
                  </a:lnTo>
                  <a:lnTo>
                    <a:pt x="643447" y="117238"/>
                  </a:lnTo>
                  <a:lnTo>
                    <a:pt x="695520" y="105307"/>
                  </a:lnTo>
                  <a:lnTo>
                    <a:pt x="749158" y="93933"/>
                  </a:lnTo>
                  <a:lnTo>
                    <a:pt x="804308" y="83130"/>
                  </a:lnTo>
                  <a:lnTo>
                    <a:pt x="860919" y="72913"/>
                  </a:lnTo>
                  <a:lnTo>
                    <a:pt x="918935" y="63298"/>
                  </a:lnTo>
                  <a:lnTo>
                    <a:pt x="978305" y="54300"/>
                  </a:lnTo>
                  <a:lnTo>
                    <a:pt x="1038975" y="45934"/>
                  </a:lnTo>
                  <a:lnTo>
                    <a:pt x="1100893" y="38216"/>
                  </a:lnTo>
                  <a:lnTo>
                    <a:pt x="1164004" y="31161"/>
                  </a:lnTo>
                  <a:lnTo>
                    <a:pt x="1228257" y="24783"/>
                  </a:lnTo>
                  <a:lnTo>
                    <a:pt x="1293597" y="19099"/>
                  </a:lnTo>
                  <a:lnTo>
                    <a:pt x="1359973" y="14123"/>
                  </a:lnTo>
                  <a:lnTo>
                    <a:pt x="1427330" y="9871"/>
                  </a:lnTo>
                  <a:lnTo>
                    <a:pt x="1495615" y="6358"/>
                  </a:lnTo>
                  <a:lnTo>
                    <a:pt x="1564777" y="3599"/>
                  </a:lnTo>
                  <a:lnTo>
                    <a:pt x="1634761" y="1609"/>
                  </a:lnTo>
                  <a:lnTo>
                    <a:pt x="1705514" y="405"/>
                  </a:lnTo>
                  <a:lnTo>
                    <a:pt x="1776983" y="0"/>
                  </a:lnTo>
                  <a:lnTo>
                    <a:pt x="1776983" y="355447"/>
                  </a:lnTo>
                  <a:lnTo>
                    <a:pt x="1711672" y="355789"/>
                  </a:lnTo>
                  <a:lnTo>
                    <a:pt x="1646817" y="356810"/>
                  </a:lnTo>
                  <a:lnTo>
                    <a:pt x="1582468" y="358498"/>
                  </a:lnTo>
                  <a:lnTo>
                    <a:pt x="1518675" y="360845"/>
                  </a:lnTo>
                  <a:lnTo>
                    <a:pt x="1455489" y="363839"/>
                  </a:lnTo>
                  <a:lnTo>
                    <a:pt x="1392959" y="367472"/>
                  </a:lnTo>
                  <a:lnTo>
                    <a:pt x="1331135" y="371733"/>
                  </a:lnTo>
                  <a:lnTo>
                    <a:pt x="1270067" y="376612"/>
                  </a:lnTo>
                  <a:lnTo>
                    <a:pt x="1209805" y="382099"/>
                  </a:lnTo>
                  <a:lnTo>
                    <a:pt x="1150399" y="388184"/>
                  </a:lnTo>
                  <a:lnTo>
                    <a:pt x="1091899" y="394858"/>
                  </a:lnTo>
                  <a:lnTo>
                    <a:pt x="1034355" y="402110"/>
                  </a:lnTo>
                  <a:lnTo>
                    <a:pt x="977816" y="409931"/>
                  </a:lnTo>
                  <a:lnTo>
                    <a:pt x="922334" y="418310"/>
                  </a:lnTo>
                  <a:lnTo>
                    <a:pt x="867958" y="427237"/>
                  </a:lnTo>
                  <a:lnTo>
                    <a:pt x="814737" y="436702"/>
                  </a:lnTo>
                  <a:lnTo>
                    <a:pt x="762722" y="446697"/>
                  </a:lnTo>
                  <a:lnTo>
                    <a:pt x="711962" y="457209"/>
                  </a:lnTo>
                  <a:lnTo>
                    <a:pt x="662509" y="468230"/>
                  </a:lnTo>
                  <a:lnTo>
                    <a:pt x="614411" y="479750"/>
                  </a:lnTo>
                  <a:lnTo>
                    <a:pt x="567718" y="491759"/>
                  </a:lnTo>
                  <a:lnTo>
                    <a:pt x="522481" y="504246"/>
                  </a:lnTo>
                  <a:lnTo>
                    <a:pt x="478750" y="517201"/>
                  </a:lnTo>
                  <a:lnTo>
                    <a:pt x="436574" y="530615"/>
                  </a:lnTo>
                  <a:lnTo>
                    <a:pt x="396003" y="544479"/>
                  </a:lnTo>
                  <a:lnTo>
                    <a:pt x="357088" y="558780"/>
                  </a:lnTo>
                  <a:lnTo>
                    <a:pt x="319878" y="573511"/>
                  </a:lnTo>
                  <a:lnTo>
                    <a:pt x="284423" y="588660"/>
                  </a:lnTo>
                  <a:lnTo>
                    <a:pt x="218979" y="620176"/>
                  </a:lnTo>
                  <a:lnTo>
                    <a:pt x="161156" y="653247"/>
                  </a:lnTo>
                  <a:lnTo>
                    <a:pt x="135227" y="670340"/>
                  </a:lnTo>
                  <a:lnTo>
                    <a:pt x="111353" y="687793"/>
                  </a:lnTo>
                </a:path>
              </a:pathLst>
            </a:custGeom>
            <a:noFill/>
            <a:ln w="12700" cap="flat" cmpd="sng">
              <a:solidFill>
                <a:srgbClr val="7C1013"/>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a:p>
          </p:txBody>
        </p:sp>
      </p:grpSp>
      <p:sp>
        <p:nvSpPr>
          <p:cNvPr id="791" name="Google Shape;791;p18"/>
          <p:cNvSpPr txBox="1"/>
          <p:nvPr/>
        </p:nvSpPr>
        <p:spPr>
          <a:xfrm>
            <a:off x="1948638" y="2067877"/>
            <a:ext cx="3729990" cy="3453765"/>
          </a:xfrm>
          <a:prstGeom prst="rect">
            <a:avLst/>
          </a:prstGeom>
          <a:noFill/>
          <a:ln>
            <a:noFill/>
          </a:ln>
        </p:spPr>
        <p:txBody>
          <a:bodyPr spcFirstLastPara="1" wrap="square" lIns="0" tIns="12050" rIns="0" bIns="0" anchor="t" anchorCtr="0">
            <a:spAutoFit/>
          </a:bodyPr>
          <a:lstStyle/>
          <a:p>
            <a:pPr marL="12700" lvl="0" indent="0" algn="l" rtl="0">
              <a:lnSpc>
                <a:spcPct val="100000"/>
              </a:lnSpc>
              <a:spcBef>
                <a:spcPts val="0"/>
              </a:spcBef>
              <a:spcAft>
                <a:spcPts val="0"/>
              </a:spcAft>
              <a:buNone/>
            </a:pPr>
            <a:r>
              <a:rPr lang="en-US" sz="2200" u="sng">
                <a:latin typeface="Arial"/>
                <a:ea typeface="Arial"/>
                <a:cs typeface="Arial"/>
                <a:sym typeface="Arial"/>
              </a:rPr>
              <a:t>Mandatory if</a:t>
            </a:r>
            <a:r>
              <a:rPr lang="en-US" sz="2200">
                <a:latin typeface="Arial"/>
                <a:ea typeface="Arial"/>
                <a:cs typeface="Arial"/>
                <a:sym typeface="Arial"/>
              </a:rPr>
              <a:t>:</a:t>
            </a:r>
            <a:endParaRPr sz="2200">
              <a:latin typeface="Arial"/>
              <a:ea typeface="Arial"/>
              <a:cs typeface="Arial"/>
              <a:sym typeface="Arial"/>
            </a:endParaRPr>
          </a:p>
          <a:p>
            <a:pPr marL="240029" marR="186055" lvl="0" indent="-227329" algn="l" rtl="0">
              <a:lnSpc>
                <a:spcPct val="100000"/>
              </a:lnSpc>
              <a:spcBef>
                <a:spcPts val="204"/>
              </a:spcBef>
              <a:spcAft>
                <a:spcPts val="0"/>
              </a:spcAft>
              <a:buSzPts val="2400"/>
              <a:buFont typeface="Arial"/>
              <a:buChar char="•"/>
            </a:pPr>
            <a:r>
              <a:rPr lang="en-US" sz="2200">
                <a:latin typeface="Arial"/>
                <a:ea typeface="Arial"/>
                <a:cs typeface="Arial"/>
                <a:sym typeface="Arial"/>
              </a:rPr>
              <a:t>Conduct alleged would not 	constitute sexual 	harassment even</a:t>
            </a:r>
            <a:endParaRPr sz="2200">
              <a:latin typeface="Arial"/>
              <a:ea typeface="Arial"/>
              <a:cs typeface="Arial"/>
              <a:sym typeface="Arial"/>
            </a:endParaRPr>
          </a:p>
          <a:p>
            <a:pPr marL="241300" lvl="0" indent="0" algn="l" rtl="0">
              <a:lnSpc>
                <a:spcPct val="120000"/>
              </a:lnSpc>
              <a:spcBef>
                <a:spcPts val="0"/>
              </a:spcBef>
              <a:spcAft>
                <a:spcPts val="0"/>
              </a:spcAft>
              <a:buNone/>
            </a:pPr>
            <a:r>
              <a:rPr lang="en-US" sz="2200">
                <a:latin typeface="Arial"/>
                <a:ea typeface="Arial"/>
                <a:cs typeface="Arial"/>
                <a:sym typeface="Arial"/>
              </a:rPr>
              <a:t>if proved;</a:t>
            </a:r>
            <a:endParaRPr sz="2200">
              <a:latin typeface="Arial"/>
              <a:ea typeface="Arial"/>
              <a:cs typeface="Arial"/>
              <a:sym typeface="Arial"/>
            </a:endParaRPr>
          </a:p>
          <a:p>
            <a:pPr marL="240029" marR="5080" lvl="0" indent="-227329" algn="l" rtl="0">
              <a:lnSpc>
                <a:spcPct val="100000"/>
              </a:lnSpc>
              <a:spcBef>
                <a:spcPts val="204"/>
              </a:spcBef>
              <a:spcAft>
                <a:spcPts val="0"/>
              </a:spcAft>
              <a:buSzPts val="2400"/>
              <a:buFont typeface="Arial"/>
              <a:buChar char="•"/>
            </a:pPr>
            <a:r>
              <a:rPr lang="en-US" sz="2200">
                <a:latin typeface="Arial"/>
                <a:ea typeface="Arial"/>
                <a:cs typeface="Arial"/>
                <a:sym typeface="Arial"/>
              </a:rPr>
              <a:t>Conduct alleged did not 	occur in the IHE’s education 	program or activity; or</a:t>
            </a:r>
            <a:endParaRPr sz="2200">
              <a:latin typeface="Arial"/>
              <a:ea typeface="Arial"/>
              <a:cs typeface="Arial"/>
              <a:sym typeface="Arial"/>
            </a:endParaRPr>
          </a:p>
          <a:p>
            <a:pPr marL="240029" marR="542925" lvl="0" indent="-227329" algn="l" rtl="0">
              <a:lnSpc>
                <a:spcPct val="100000"/>
              </a:lnSpc>
              <a:spcBef>
                <a:spcPts val="190"/>
              </a:spcBef>
              <a:spcAft>
                <a:spcPts val="0"/>
              </a:spcAft>
              <a:buSzPts val="2400"/>
              <a:buFont typeface="Arial"/>
              <a:buChar char="•"/>
            </a:pPr>
            <a:r>
              <a:rPr lang="en-US" sz="2200">
                <a:latin typeface="Arial"/>
                <a:ea typeface="Arial"/>
                <a:cs typeface="Arial"/>
                <a:sym typeface="Arial"/>
              </a:rPr>
              <a:t>Conduct alleged did not 	occur in the U.S.</a:t>
            </a:r>
            <a:endParaRPr sz="2200">
              <a:latin typeface="Arial"/>
              <a:ea typeface="Arial"/>
              <a:cs typeface="Arial"/>
              <a:sym typeface="Arial"/>
            </a:endParaRPr>
          </a:p>
        </p:txBody>
      </p:sp>
      <p:grpSp>
        <p:nvGrpSpPr>
          <p:cNvPr id="792" name="Google Shape;792;p18"/>
          <p:cNvGrpSpPr/>
          <p:nvPr/>
        </p:nvGrpSpPr>
        <p:grpSpPr>
          <a:xfrm>
            <a:off x="5845564" y="1690114"/>
            <a:ext cx="1930400" cy="1537503"/>
            <a:chOff x="5845564" y="1690114"/>
            <a:chExt cx="1930400" cy="1537503"/>
          </a:xfrm>
        </p:grpSpPr>
        <p:sp>
          <p:nvSpPr>
            <p:cNvPr id="793" name="Google Shape;793;p18"/>
            <p:cNvSpPr/>
            <p:nvPr/>
          </p:nvSpPr>
          <p:spPr>
            <a:xfrm>
              <a:off x="5846064" y="2200187"/>
              <a:ext cx="1929764" cy="1027430"/>
            </a:xfrm>
            <a:custGeom>
              <a:avLst/>
              <a:gdLst/>
              <a:ahLst/>
              <a:cxnLst/>
              <a:rect l="l" t="t" r="r" b="b"/>
              <a:pathLst>
                <a:path w="1929765" h="1027430" extrusionOk="0">
                  <a:moveTo>
                    <a:pt x="0" y="0"/>
                  </a:moveTo>
                  <a:lnTo>
                    <a:pt x="0" y="355447"/>
                  </a:lnTo>
                  <a:lnTo>
                    <a:pt x="1877" y="377987"/>
                  </a:lnTo>
                  <a:lnTo>
                    <a:pt x="16714" y="422517"/>
                  </a:lnTo>
                  <a:lnTo>
                    <a:pt x="45926" y="466140"/>
                  </a:lnTo>
                  <a:lnTo>
                    <a:pt x="89030" y="508641"/>
                  </a:lnTo>
                  <a:lnTo>
                    <a:pt x="145544" y="549809"/>
                  </a:lnTo>
                  <a:lnTo>
                    <a:pt x="178678" y="569827"/>
                  </a:lnTo>
                  <a:lnTo>
                    <a:pt x="214984" y="589431"/>
                  </a:lnTo>
                  <a:lnTo>
                    <a:pt x="254401" y="608596"/>
                  </a:lnTo>
                  <a:lnTo>
                    <a:pt x="296869" y="627295"/>
                  </a:lnTo>
                  <a:lnTo>
                    <a:pt x="342328" y="645501"/>
                  </a:lnTo>
                  <a:lnTo>
                    <a:pt x="390716" y="663188"/>
                  </a:lnTo>
                  <a:lnTo>
                    <a:pt x="441975" y="680328"/>
                  </a:lnTo>
                  <a:lnTo>
                    <a:pt x="496042" y="696897"/>
                  </a:lnTo>
                  <a:lnTo>
                    <a:pt x="552860" y="712866"/>
                  </a:lnTo>
                  <a:lnTo>
                    <a:pt x="612365" y="728210"/>
                  </a:lnTo>
                  <a:lnTo>
                    <a:pt x="674500" y="742902"/>
                  </a:lnTo>
                  <a:lnTo>
                    <a:pt x="739203" y="756915"/>
                  </a:lnTo>
                  <a:lnTo>
                    <a:pt x="806413" y="770223"/>
                  </a:lnTo>
                  <a:lnTo>
                    <a:pt x="876071" y="782799"/>
                  </a:lnTo>
                  <a:lnTo>
                    <a:pt x="948117" y="794617"/>
                  </a:lnTo>
                  <a:lnTo>
                    <a:pt x="1022489" y="805649"/>
                  </a:lnTo>
                  <a:lnTo>
                    <a:pt x="1022489" y="1027214"/>
                  </a:lnTo>
                  <a:lnTo>
                    <a:pt x="1929383" y="687793"/>
                  </a:lnTo>
                  <a:lnTo>
                    <a:pt x="1022489" y="228638"/>
                  </a:lnTo>
                  <a:lnTo>
                    <a:pt x="1022489" y="450215"/>
                  </a:lnTo>
                  <a:lnTo>
                    <a:pt x="948117" y="439180"/>
                  </a:lnTo>
                  <a:lnTo>
                    <a:pt x="876071" y="427361"/>
                  </a:lnTo>
                  <a:lnTo>
                    <a:pt x="806413" y="414784"/>
                  </a:lnTo>
                  <a:lnTo>
                    <a:pt x="739203" y="401476"/>
                  </a:lnTo>
                  <a:lnTo>
                    <a:pt x="674500" y="387462"/>
                  </a:lnTo>
                  <a:lnTo>
                    <a:pt x="612365" y="372770"/>
                  </a:lnTo>
                  <a:lnTo>
                    <a:pt x="552860" y="357426"/>
                  </a:lnTo>
                  <a:lnTo>
                    <a:pt x="496042" y="341456"/>
                  </a:lnTo>
                  <a:lnTo>
                    <a:pt x="441975" y="324887"/>
                  </a:lnTo>
                  <a:lnTo>
                    <a:pt x="390716" y="307746"/>
                  </a:lnTo>
                  <a:lnTo>
                    <a:pt x="342328" y="290060"/>
                  </a:lnTo>
                  <a:lnTo>
                    <a:pt x="296869" y="271854"/>
                  </a:lnTo>
                  <a:lnTo>
                    <a:pt x="254401" y="253155"/>
                  </a:lnTo>
                  <a:lnTo>
                    <a:pt x="214984" y="233990"/>
                  </a:lnTo>
                  <a:lnTo>
                    <a:pt x="178678" y="214385"/>
                  </a:lnTo>
                  <a:lnTo>
                    <a:pt x="145544" y="194368"/>
                  </a:lnTo>
                  <a:lnTo>
                    <a:pt x="89030" y="153199"/>
                  </a:lnTo>
                  <a:lnTo>
                    <a:pt x="45926" y="110697"/>
                  </a:lnTo>
                  <a:lnTo>
                    <a:pt x="16714" y="67073"/>
                  </a:lnTo>
                  <a:lnTo>
                    <a:pt x="1877" y="22540"/>
                  </a:lnTo>
                  <a:lnTo>
                    <a:pt x="0" y="0"/>
                  </a:lnTo>
                  <a:close/>
                </a:path>
              </a:pathLst>
            </a:custGeom>
            <a:solidFill>
              <a:srgbClr val="AC151B"/>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94" name="Google Shape;794;p18"/>
            <p:cNvSpPr/>
            <p:nvPr/>
          </p:nvSpPr>
          <p:spPr>
            <a:xfrm>
              <a:off x="5845564" y="1690114"/>
              <a:ext cx="1930400" cy="688340"/>
            </a:xfrm>
            <a:custGeom>
              <a:avLst/>
              <a:gdLst/>
              <a:ahLst/>
              <a:cxnLst/>
              <a:rect l="l" t="t" r="r" b="b"/>
              <a:pathLst>
                <a:path w="1930400" h="688339" extrusionOk="0">
                  <a:moveTo>
                    <a:pt x="1929883" y="0"/>
                  </a:moveTo>
                  <a:lnTo>
                    <a:pt x="1876962" y="191"/>
                  </a:lnTo>
                  <a:lnTo>
                    <a:pt x="1824135" y="766"/>
                  </a:lnTo>
                  <a:lnTo>
                    <a:pt x="1771432" y="1722"/>
                  </a:lnTo>
                  <a:lnTo>
                    <a:pt x="1718882" y="3058"/>
                  </a:lnTo>
                  <a:lnTo>
                    <a:pt x="1666514" y="4773"/>
                  </a:lnTo>
                  <a:lnTo>
                    <a:pt x="1614357" y="6866"/>
                  </a:lnTo>
                  <a:lnTo>
                    <a:pt x="1562442" y="9334"/>
                  </a:lnTo>
                  <a:lnTo>
                    <a:pt x="1510795" y="12177"/>
                  </a:lnTo>
                  <a:lnTo>
                    <a:pt x="1459448" y="15393"/>
                  </a:lnTo>
                  <a:lnTo>
                    <a:pt x="1408429" y="18982"/>
                  </a:lnTo>
                  <a:lnTo>
                    <a:pt x="1357768" y="22941"/>
                  </a:lnTo>
                  <a:lnTo>
                    <a:pt x="1307493" y="27269"/>
                  </a:lnTo>
                  <a:lnTo>
                    <a:pt x="1257634" y="31965"/>
                  </a:lnTo>
                  <a:lnTo>
                    <a:pt x="1183649" y="39690"/>
                  </a:lnTo>
                  <a:lnTo>
                    <a:pt x="1111538" y="48127"/>
                  </a:lnTo>
                  <a:lnTo>
                    <a:pt x="1041338" y="57255"/>
                  </a:lnTo>
                  <a:lnTo>
                    <a:pt x="973086" y="67052"/>
                  </a:lnTo>
                  <a:lnTo>
                    <a:pt x="906818" y="77498"/>
                  </a:lnTo>
                  <a:lnTo>
                    <a:pt x="842570" y="88571"/>
                  </a:lnTo>
                  <a:lnTo>
                    <a:pt x="780380" y="100251"/>
                  </a:lnTo>
                  <a:lnTo>
                    <a:pt x="720283" y="112516"/>
                  </a:lnTo>
                  <a:lnTo>
                    <a:pt x="662317" y="125345"/>
                  </a:lnTo>
                  <a:lnTo>
                    <a:pt x="606517" y="138718"/>
                  </a:lnTo>
                  <a:lnTo>
                    <a:pt x="552921" y="152612"/>
                  </a:lnTo>
                  <a:lnTo>
                    <a:pt x="501565" y="167007"/>
                  </a:lnTo>
                  <a:lnTo>
                    <a:pt x="452486" y="181883"/>
                  </a:lnTo>
                  <a:lnTo>
                    <a:pt x="405719" y="197216"/>
                  </a:lnTo>
                  <a:lnTo>
                    <a:pt x="361302" y="212988"/>
                  </a:lnTo>
                  <a:lnTo>
                    <a:pt x="319271" y="229176"/>
                  </a:lnTo>
                  <a:lnTo>
                    <a:pt x="279663" y="245760"/>
                  </a:lnTo>
                  <a:lnTo>
                    <a:pt x="242514" y="262717"/>
                  </a:lnTo>
                  <a:lnTo>
                    <a:pt x="207861" y="280028"/>
                  </a:lnTo>
                  <a:lnTo>
                    <a:pt x="146188" y="315626"/>
                  </a:lnTo>
                  <a:lnTo>
                    <a:pt x="94937" y="352383"/>
                  </a:lnTo>
                  <a:lnTo>
                    <a:pt x="54401" y="390131"/>
                  </a:lnTo>
                  <a:lnTo>
                    <a:pt x="24871" y="428702"/>
                  </a:lnTo>
                  <a:lnTo>
                    <a:pt x="6639" y="467925"/>
                  </a:lnTo>
                  <a:lnTo>
                    <a:pt x="0" y="507634"/>
                  </a:lnTo>
                  <a:lnTo>
                    <a:pt x="1118" y="527617"/>
                  </a:lnTo>
                  <a:lnTo>
                    <a:pt x="12413" y="567736"/>
                  </a:lnTo>
                  <a:lnTo>
                    <a:pt x="36031" y="607917"/>
                  </a:lnTo>
                  <a:lnTo>
                    <a:pt x="72264" y="647993"/>
                  </a:lnTo>
                  <a:lnTo>
                    <a:pt x="121403" y="687793"/>
                  </a:lnTo>
                  <a:lnTo>
                    <a:pt x="145140" y="671742"/>
                  </a:lnTo>
                  <a:lnTo>
                    <a:pt x="170764" y="655994"/>
                  </a:lnTo>
                  <a:lnTo>
                    <a:pt x="227508" y="625435"/>
                  </a:lnTo>
                  <a:lnTo>
                    <a:pt x="291297" y="596179"/>
                  </a:lnTo>
                  <a:lnTo>
                    <a:pt x="361796" y="568287"/>
                  </a:lnTo>
                  <a:lnTo>
                    <a:pt x="399456" y="554872"/>
                  </a:lnTo>
                  <a:lnTo>
                    <a:pt x="438667" y="541822"/>
                  </a:lnTo>
                  <a:lnTo>
                    <a:pt x="479387" y="529143"/>
                  </a:lnTo>
                  <a:lnTo>
                    <a:pt x="521574" y="516845"/>
                  </a:lnTo>
                  <a:lnTo>
                    <a:pt x="565186" y="504934"/>
                  </a:lnTo>
                  <a:lnTo>
                    <a:pt x="610180" y="493418"/>
                  </a:lnTo>
                  <a:lnTo>
                    <a:pt x="656515" y="482306"/>
                  </a:lnTo>
                  <a:lnTo>
                    <a:pt x="704149" y="471604"/>
                  </a:lnTo>
                  <a:lnTo>
                    <a:pt x="753039" y="461320"/>
                  </a:lnTo>
                  <a:lnTo>
                    <a:pt x="803143" y="451463"/>
                  </a:lnTo>
                  <a:lnTo>
                    <a:pt x="854420" y="442040"/>
                  </a:lnTo>
                  <a:lnTo>
                    <a:pt x="906827" y="433058"/>
                  </a:lnTo>
                  <a:lnTo>
                    <a:pt x="960322" y="424526"/>
                  </a:lnTo>
                  <a:lnTo>
                    <a:pt x="1014863" y="416451"/>
                  </a:lnTo>
                  <a:lnTo>
                    <a:pt x="1070408" y="408841"/>
                  </a:lnTo>
                  <a:lnTo>
                    <a:pt x="1126915" y="401704"/>
                  </a:lnTo>
                  <a:lnTo>
                    <a:pt x="1184341" y="395047"/>
                  </a:lnTo>
                  <a:lnTo>
                    <a:pt x="1242646" y="388878"/>
                  </a:lnTo>
                  <a:lnTo>
                    <a:pt x="1301786" y="383205"/>
                  </a:lnTo>
                  <a:lnTo>
                    <a:pt x="1361719" y="378035"/>
                  </a:lnTo>
                  <a:lnTo>
                    <a:pt x="1422404" y="373377"/>
                  </a:lnTo>
                  <a:lnTo>
                    <a:pt x="1483798" y="369238"/>
                  </a:lnTo>
                  <a:lnTo>
                    <a:pt x="1545859" y="365625"/>
                  </a:lnTo>
                  <a:lnTo>
                    <a:pt x="1608546" y="362548"/>
                  </a:lnTo>
                  <a:lnTo>
                    <a:pt x="1671816" y="360012"/>
                  </a:lnTo>
                  <a:lnTo>
                    <a:pt x="1735626" y="358026"/>
                  </a:lnTo>
                  <a:lnTo>
                    <a:pt x="1799936" y="356599"/>
                  </a:lnTo>
                  <a:lnTo>
                    <a:pt x="1864702" y="355736"/>
                  </a:lnTo>
                  <a:lnTo>
                    <a:pt x="1929883" y="355447"/>
                  </a:lnTo>
                  <a:lnTo>
                    <a:pt x="1929883" y="0"/>
                  </a:lnTo>
                  <a:close/>
                </a:path>
              </a:pathLst>
            </a:custGeom>
            <a:solidFill>
              <a:srgbClr val="891215"/>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95" name="Google Shape;795;p18"/>
            <p:cNvSpPr/>
            <p:nvPr/>
          </p:nvSpPr>
          <p:spPr>
            <a:xfrm>
              <a:off x="5846064" y="1690117"/>
              <a:ext cx="1929764" cy="1537335"/>
            </a:xfrm>
            <a:custGeom>
              <a:avLst/>
              <a:gdLst/>
              <a:ahLst/>
              <a:cxnLst/>
              <a:rect l="l" t="t" r="r" b="b"/>
              <a:pathLst>
                <a:path w="1929765" h="1537335" extrusionOk="0">
                  <a:moveTo>
                    <a:pt x="0" y="510070"/>
                  </a:moveTo>
                  <a:lnTo>
                    <a:pt x="7468" y="554977"/>
                  </a:lnTo>
                  <a:lnTo>
                    <a:pt x="29553" y="599082"/>
                  </a:lnTo>
                  <a:lnTo>
                    <a:pt x="65772" y="642172"/>
                  </a:lnTo>
                  <a:lnTo>
                    <a:pt x="115641" y="684033"/>
                  </a:lnTo>
                  <a:lnTo>
                    <a:pt x="178678" y="724455"/>
                  </a:lnTo>
                  <a:lnTo>
                    <a:pt x="214984" y="744060"/>
                  </a:lnTo>
                  <a:lnTo>
                    <a:pt x="254401" y="763225"/>
                  </a:lnTo>
                  <a:lnTo>
                    <a:pt x="296869" y="781924"/>
                  </a:lnTo>
                  <a:lnTo>
                    <a:pt x="342328" y="800130"/>
                  </a:lnTo>
                  <a:lnTo>
                    <a:pt x="390716" y="817816"/>
                  </a:lnTo>
                  <a:lnTo>
                    <a:pt x="441975" y="834957"/>
                  </a:lnTo>
                  <a:lnTo>
                    <a:pt x="496042" y="851526"/>
                  </a:lnTo>
                  <a:lnTo>
                    <a:pt x="552860" y="867496"/>
                  </a:lnTo>
                  <a:lnTo>
                    <a:pt x="612365" y="882840"/>
                  </a:lnTo>
                  <a:lnTo>
                    <a:pt x="674500" y="897532"/>
                  </a:lnTo>
                  <a:lnTo>
                    <a:pt x="739203" y="911546"/>
                  </a:lnTo>
                  <a:lnTo>
                    <a:pt x="806413" y="924855"/>
                  </a:lnTo>
                  <a:lnTo>
                    <a:pt x="876071" y="937432"/>
                  </a:lnTo>
                  <a:lnTo>
                    <a:pt x="948117" y="949250"/>
                  </a:lnTo>
                  <a:lnTo>
                    <a:pt x="1022489" y="960285"/>
                  </a:lnTo>
                  <a:lnTo>
                    <a:pt x="1022489" y="738708"/>
                  </a:lnTo>
                  <a:lnTo>
                    <a:pt x="1929383" y="1197864"/>
                  </a:lnTo>
                  <a:lnTo>
                    <a:pt x="1022489" y="1537284"/>
                  </a:lnTo>
                  <a:lnTo>
                    <a:pt x="1022489" y="1315720"/>
                  </a:lnTo>
                  <a:lnTo>
                    <a:pt x="948117" y="1304687"/>
                  </a:lnTo>
                  <a:lnTo>
                    <a:pt x="876071" y="1292869"/>
                  </a:lnTo>
                  <a:lnTo>
                    <a:pt x="806413" y="1280293"/>
                  </a:lnTo>
                  <a:lnTo>
                    <a:pt x="739203" y="1266985"/>
                  </a:lnTo>
                  <a:lnTo>
                    <a:pt x="674500" y="1252972"/>
                  </a:lnTo>
                  <a:lnTo>
                    <a:pt x="612365" y="1238280"/>
                  </a:lnTo>
                  <a:lnTo>
                    <a:pt x="552860" y="1222936"/>
                  </a:lnTo>
                  <a:lnTo>
                    <a:pt x="496042" y="1206967"/>
                  </a:lnTo>
                  <a:lnTo>
                    <a:pt x="441975" y="1190398"/>
                  </a:lnTo>
                  <a:lnTo>
                    <a:pt x="390716" y="1173258"/>
                  </a:lnTo>
                  <a:lnTo>
                    <a:pt x="342328" y="1155571"/>
                  </a:lnTo>
                  <a:lnTo>
                    <a:pt x="296869" y="1137365"/>
                  </a:lnTo>
                  <a:lnTo>
                    <a:pt x="254401" y="1118666"/>
                  </a:lnTo>
                  <a:lnTo>
                    <a:pt x="214984" y="1099501"/>
                  </a:lnTo>
                  <a:lnTo>
                    <a:pt x="178678" y="1079897"/>
                  </a:lnTo>
                  <a:lnTo>
                    <a:pt x="145544" y="1059879"/>
                  </a:lnTo>
                  <a:lnTo>
                    <a:pt x="89030" y="1018711"/>
                  </a:lnTo>
                  <a:lnTo>
                    <a:pt x="45926" y="976210"/>
                  </a:lnTo>
                  <a:lnTo>
                    <a:pt x="16714" y="932587"/>
                  </a:lnTo>
                  <a:lnTo>
                    <a:pt x="1877" y="888057"/>
                  </a:lnTo>
                  <a:lnTo>
                    <a:pt x="0" y="865517"/>
                  </a:lnTo>
                  <a:lnTo>
                    <a:pt x="0" y="510070"/>
                  </a:lnTo>
                  <a:lnTo>
                    <a:pt x="5292" y="472003"/>
                  </a:lnTo>
                  <a:lnTo>
                    <a:pt x="20919" y="434696"/>
                  </a:lnTo>
                  <a:lnTo>
                    <a:pt x="46509" y="398248"/>
                  </a:lnTo>
                  <a:lnTo>
                    <a:pt x="81688" y="362757"/>
                  </a:lnTo>
                  <a:lnTo>
                    <a:pt x="126083" y="328321"/>
                  </a:lnTo>
                  <a:lnTo>
                    <a:pt x="179322" y="295039"/>
                  </a:lnTo>
                  <a:lnTo>
                    <a:pt x="241030" y="263011"/>
                  </a:lnTo>
                  <a:lnTo>
                    <a:pt x="310836" y="232333"/>
                  </a:lnTo>
                  <a:lnTo>
                    <a:pt x="348658" y="217532"/>
                  </a:lnTo>
                  <a:lnTo>
                    <a:pt x="388365" y="203106"/>
                  </a:lnTo>
                  <a:lnTo>
                    <a:pt x="429910" y="189068"/>
                  </a:lnTo>
                  <a:lnTo>
                    <a:pt x="473245" y="175428"/>
                  </a:lnTo>
                  <a:lnTo>
                    <a:pt x="518325" y="162201"/>
                  </a:lnTo>
                  <a:lnTo>
                    <a:pt x="565103" y="149398"/>
                  </a:lnTo>
                  <a:lnTo>
                    <a:pt x="613533" y="137031"/>
                  </a:lnTo>
                  <a:lnTo>
                    <a:pt x="663566" y="125113"/>
                  </a:lnTo>
                  <a:lnTo>
                    <a:pt x="715158" y="113656"/>
                  </a:lnTo>
                  <a:lnTo>
                    <a:pt x="768261" y="102673"/>
                  </a:lnTo>
                  <a:lnTo>
                    <a:pt x="822829" y="92176"/>
                  </a:lnTo>
                  <a:lnTo>
                    <a:pt x="878814" y="82176"/>
                  </a:lnTo>
                  <a:lnTo>
                    <a:pt x="936171" y="72688"/>
                  </a:lnTo>
                  <a:lnTo>
                    <a:pt x="994853" y="63722"/>
                  </a:lnTo>
                  <a:lnTo>
                    <a:pt x="1054813" y="55291"/>
                  </a:lnTo>
                  <a:lnTo>
                    <a:pt x="1116004" y="47408"/>
                  </a:lnTo>
                  <a:lnTo>
                    <a:pt x="1178381" y="40084"/>
                  </a:lnTo>
                  <a:lnTo>
                    <a:pt x="1241895" y="33333"/>
                  </a:lnTo>
                  <a:lnTo>
                    <a:pt x="1306501" y="27166"/>
                  </a:lnTo>
                  <a:lnTo>
                    <a:pt x="1372152" y="21596"/>
                  </a:lnTo>
                  <a:lnTo>
                    <a:pt x="1438802" y="16635"/>
                  </a:lnTo>
                  <a:lnTo>
                    <a:pt x="1506403" y="12295"/>
                  </a:lnTo>
                  <a:lnTo>
                    <a:pt x="1574909" y="8590"/>
                  </a:lnTo>
                  <a:lnTo>
                    <a:pt x="1644274" y="5530"/>
                  </a:lnTo>
                  <a:lnTo>
                    <a:pt x="1714450" y="3129"/>
                  </a:lnTo>
                  <a:lnTo>
                    <a:pt x="1785391" y="1399"/>
                  </a:lnTo>
                  <a:lnTo>
                    <a:pt x="1857052" y="351"/>
                  </a:lnTo>
                  <a:lnTo>
                    <a:pt x="1929383" y="0"/>
                  </a:lnTo>
                  <a:lnTo>
                    <a:pt x="1929383" y="355447"/>
                  </a:lnTo>
                  <a:lnTo>
                    <a:pt x="1864202" y="355736"/>
                  </a:lnTo>
                  <a:lnTo>
                    <a:pt x="1799436" y="356599"/>
                  </a:lnTo>
                  <a:lnTo>
                    <a:pt x="1735126" y="358026"/>
                  </a:lnTo>
                  <a:lnTo>
                    <a:pt x="1671316" y="360012"/>
                  </a:lnTo>
                  <a:lnTo>
                    <a:pt x="1608046" y="362548"/>
                  </a:lnTo>
                  <a:lnTo>
                    <a:pt x="1545360" y="365625"/>
                  </a:lnTo>
                  <a:lnTo>
                    <a:pt x="1483298" y="369238"/>
                  </a:lnTo>
                  <a:lnTo>
                    <a:pt x="1421904" y="373377"/>
                  </a:lnTo>
                  <a:lnTo>
                    <a:pt x="1361219" y="378035"/>
                  </a:lnTo>
                  <a:lnTo>
                    <a:pt x="1301286" y="383205"/>
                  </a:lnTo>
                  <a:lnTo>
                    <a:pt x="1242146" y="388878"/>
                  </a:lnTo>
                  <a:lnTo>
                    <a:pt x="1183842" y="395047"/>
                  </a:lnTo>
                  <a:lnTo>
                    <a:pt x="1126415" y="401704"/>
                  </a:lnTo>
                  <a:lnTo>
                    <a:pt x="1069908" y="408841"/>
                  </a:lnTo>
                  <a:lnTo>
                    <a:pt x="1014363" y="416451"/>
                  </a:lnTo>
                  <a:lnTo>
                    <a:pt x="959822" y="424526"/>
                  </a:lnTo>
                  <a:lnTo>
                    <a:pt x="906327" y="433058"/>
                  </a:lnTo>
                  <a:lnTo>
                    <a:pt x="853920" y="442040"/>
                  </a:lnTo>
                  <a:lnTo>
                    <a:pt x="802643" y="451463"/>
                  </a:lnTo>
                  <a:lnTo>
                    <a:pt x="752539" y="461320"/>
                  </a:lnTo>
                  <a:lnTo>
                    <a:pt x="703649" y="471604"/>
                  </a:lnTo>
                  <a:lnTo>
                    <a:pt x="656015" y="482306"/>
                  </a:lnTo>
                  <a:lnTo>
                    <a:pt x="609680" y="493418"/>
                  </a:lnTo>
                  <a:lnTo>
                    <a:pt x="564686" y="504934"/>
                  </a:lnTo>
                  <a:lnTo>
                    <a:pt x="521074" y="516845"/>
                  </a:lnTo>
                  <a:lnTo>
                    <a:pt x="478887" y="529143"/>
                  </a:lnTo>
                  <a:lnTo>
                    <a:pt x="438167" y="541822"/>
                  </a:lnTo>
                  <a:lnTo>
                    <a:pt x="398956" y="554872"/>
                  </a:lnTo>
                  <a:lnTo>
                    <a:pt x="361296" y="568287"/>
                  </a:lnTo>
                  <a:lnTo>
                    <a:pt x="325229" y="582058"/>
                  </a:lnTo>
                  <a:lnTo>
                    <a:pt x="258043" y="610640"/>
                  </a:lnTo>
                  <a:lnTo>
                    <a:pt x="197734" y="640555"/>
                  </a:lnTo>
                  <a:lnTo>
                    <a:pt x="144640" y="671742"/>
                  </a:lnTo>
                  <a:lnTo>
                    <a:pt x="120904" y="687793"/>
                  </a:lnTo>
                </a:path>
              </a:pathLst>
            </a:custGeom>
            <a:noFill/>
            <a:ln w="12700" cap="flat" cmpd="sng">
              <a:solidFill>
                <a:srgbClr val="7C1013"/>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a:p>
          </p:txBody>
        </p:sp>
      </p:grpSp>
      <p:sp>
        <p:nvSpPr>
          <p:cNvPr id="796" name="Google Shape;796;p18"/>
          <p:cNvSpPr txBox="1"/>
          <p:nvPr/>
        </p:nvSpPr>
        <p:spPr>
          <a:xfrm>
            <a:off x="7853708" y="2074034"/>
            <a:ext cx="4106545" cy="3453765"/>
          </a:xfrm>
          <a:prstGeom prst="rect">
            <a:avLst/>
          </a:prstGeom>
          <a:noFill/>
          <a:ln>
            <a:noFill/>
          </a:ln>
        </p:spPr>
        <p:txBody>
          <a:bodyPr spcFirstLastPara="1" wrap="square" lIns="0" tIns="12050" rIns="0" bIns="0" anchor="t" anchorCtr="0">
            <a:spAutoFit/>
          </a:bodyPr>
          <a:lstStyle/>
          <a:p>
            <a:pPr marL="12700" lvl="0" indent="0" algn="just" rtl="0">
              <a:lnSpc>
                <a:spcPct val="100000"/>
              </a:lnSpc>
              <a:spcBef>
                <a:spcPts val="0"/>
              </a:spcBef>
              <a:spcAft>
                <a:spcPts val="0"/>
              </a:spcAft>
              <a:buNone/>
            </a:pPr>
            <a:r>
              <a:rPr lang="en-US" sz="2200" u="sng">
                <a:latin typeface="Arial"/>
                <a:ea typeface="Arial"/>
                <a:cs typeface="Arial"/>
                <a:sym typeface="Arial"/>
              </a:rPr>
              <a:t>Discretionary If</a:t>
            </a:r>
            <a:r>
              <a:rPr lang="en-US" sz="2200">
                <a:latin typeface="Arial"/>
                <a:ea typeface="Arial"/>
                <a:cs typeface="Arial"/>
                <a:sym typeface="Arial"/>
              </a:rPr>
              <a:t>:</a:t>
            </a:r>
            <a:endParaRPr sz="2200">
              <a:latin typeface="Arial"/>
              <a:ea typeface="Arial"/>
              <a:cs typeface="Arial"/>
              <a:sym typeface="Arial"/>
            </a:endParaRPr>
          </a:p>
          <a:p>
            <a:pPr marL="240029" marR="205740" lvl="0" indent="-227329" algn="just" rtl="0">
              <a:lnSpc>
                <a:spcPct val="100000"/>
              </a:lnSpc>
              <a:spcBef>
                <a:spcPts val="204"/>
              </a:spcBef>
              <a:spcAft>
                <a:spcPts val="0"/>
              </a:spcAft>
              <a:buSzPts val="2400"/>
              <a:buFont typeface="Arial"/>
              <a:buChar char="•"/>
            </a:pPr>
            <a:r>
              <a:rPr lang="en-US" sz="2200">
                <a:latin typeface="Arial"/>
                <a:ea typeface="Arial"/>
                <a:cs typeface="Arial"/>
                <a:sym typeface="Arial"/>
              </a:rPr>
              <a:t>Complainant notifies the Title 	IX Coordinator in writing of a 	wish to withdraw complaint or 	any allegations in it;</a:t>
            </a:r>
            <a:endParaRPr sz="2200">
              <a:latin typeface="Arial"/>
              <a:ea typeface="Arial"/>
              <a:cs typeface="Arial"/>
              <a:sym typeface="Arial"/>
            </a:endParaRPr>
          </a:p>
          <a:p>
            <a:pPr marL="240029" marR="826135" lvl="0" indent="-227329" algn="just" rtl="0">
              <a:lnSpc>
                <a:spcPct val="100000"/>
              </a:lnSpc>
              <a:spcBef>
                <a:spcPts val="200"/>
              </a:spcBef>
              <a:spcAft>
                <a:spcPts val="0"/>
              </a:spcAft>
              <a:buSzPts val="2400"/>
              <a:buFont typeface="Arial"/>
              <a:buChar char="•"/>
            </a:pPr>
            <a:r>
              <a:rPr lang="en-US" sz="2200">
                <a:latin typeface="Arial"/>
                <a:ea typeface="Arial"/>
                <a:cs typeface="Arial"/>
                <a:sym typeface="Arial"/>
              </a:rPr>
              <a:t>Respondent is no longer 	enrolled or employed; or</a:t>
            </a:r>
            <a:endParaRPr sz="2200">
              <a:latin typeface="Arial"/>
              <a:ea typeface="Arial"/>
              <a:cs typeface="Arial"/>
              <a:sym typeface="Arial"/>
            </a:endParaRPr>
          </a:p>
          <a:p>
            <a:pPr marL="240029" marR="5080" lvl="0" indent="-227329" algn="just" rtl="0">
              <a:lnSpc>
                <a:spcPct val="100000"/>
              </a:lnSpc>
              <a:spcBef>
                <a:spcPts val="195"/>
              </a:spcBef>
              <a:spcAft>
                <a:spcPts val="0"/>
              </a:spcAft>
              <a:buSzPts val="2400"/>
              <a:buFont typeface="Arial"/>
              <a:buChar char="•"/>
            </a:pPr>
            <a:r>
              <a:rPr lang="en-US" sz="2200">
                <a:latin typeface="Arial"/>
                <a:ea typeface="Arial"/>
                <a:cs typeface="Arial"/>
                <a:sym typeface="Arial"/>
              </a:rPr>
              <a:t>Specific circumstances prevent 	sufficient gathering of evidence 	to reach a determination.</a:t>
            </a:r>
            <a:endParaRPr sz="2200">
              <a:latin typeface="Arial"/>
              <a:ea typeface="Arial"/>
              <a:cs typeface="Arial"/>
              <a:sym typeface="Arial"/>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1" name="Google Shape;801;p19"/>
          <p:cNvSpPr txBox="1">
            <a:spLocks noGrp="1"/>
          </p:cNvSpPr>
          <p:nvPr>
            <p:ph type="title"/>
          </p:nvPr>
        </p:nvSpPr>
        <p:spPr>
          <a:xfrm>
            <a:off x="778452" y="222101"/>
            <a:ext cx="10635094" cy="1096645"/>
          </a:xfrm>
          <a:prstGeom prst="rect">
            <a:avLst/>
          </a:prstGeom>
          <a:noFill/>
          <a:ln>
            <a:noFill/>
          </a:ln>
        </p:spPr>
        <p:txBody>
          <a:bodyPr spcFirstLastPara="1" wrap="square" lIns="0" tIns="401050" rIns="0" bIns="0" anchor="t" anchorCtr="0">
            <a:spAutoFit/>
          </a:bodyPr>
          <a:lstStyle/>
          <a:p>
            <a:pPr marL="2607945" lvl="0" indent="0" algn="l" rtl="0">
              <a:lnSpc>
                <a:spcPct val="100000"/>
              </a:lnSpc>
              <a:spcBef>
                <a:spcPts val="0"/>
              </a:spcBef>
              <a:spcAft>
                <a:spcPts val="0"/>
              </a:spcAft>
              <a:buNone/>
            </a:pPr>
            <a:r>
              <a:rPr lang="en-US">
                <a:solidFill>
                  <a:srgbClr val="AC151B"/>
                </a:solidFill>
              </a:rPr>
              <a:t>Dismissal Results</a:t>
            </a:r>
            <a:endParaRPr/>
          </a:p>
        </p:txBody>
      </p:sp>
      <p:sp>
        <p:nvSpPr>
          <p:cNvPr id="802" name="Google Shape;802;p19"/>
          <p:cNvSpPr txBox="1"/>
          <p:nvPr/>
        </p:nvSpPr>
        <p:spPr>
          <a:xfrm>
            <a:off x="6004059" y="1942688"/>
            <a:ext cx="5240020" cy="3180715"/>
          </a:xfrm>
          <a:prstGeom prst="rect">
            <a:avLst/>
          </a:prstGeom>
          <a:noFill/>
          <a:ln>
            <a:noFill/>
          </a:ln>
        </p:spPr>
        <p:txBody>
          <a:bodyPr spcFirstLastPara="1" wrap="square" lIns="0" tIns="13325" rIns="0" bIns="0" anchor="t" anchorCtr="0">
            <a:spAutoFit/>
          </a:bodyPr>
          <a:lstStyle/>
          <a:p>
            <a:pPr marL="12700" marR="252729" lvl="0" indent="0" algn="l" rtl="0">
              <a:lnSpc>
                <a:spcPct val="100000"/>
              </a:lnSpc>
              <a:spcBef>
                <a:spcPts val="0"/>
              </a:spcBef>
              <a:spcAft>
                <a:spcPts val="0"/>
              </a:spcAft>
              <a:buNone/>
            </a:pPr>
            <a:r>
              <a:rPr lang="en-US" sz="2600">
                <a:latin typeface="Arial"/>
                <a:ea typeface="Arial"/>
                <a:cs typeface="Arial"/>
                <a:sym typeface="Arial"/>
              </a:rPr>
              <a:t>If a formal complaint is dismissed, school must:</a:t>
            </a:r>
            <a:endParaRPr sz="2600">
              <a:latin typeface="Arial"/>
              <a:ea typeface="Arial"/>
              <a:cs typeface="Arial"/>
              <a:sym typeface="Arial"/>
            </a:endParaRPr>
          </a:p>
          <a:p>
            <a:pPr marL="240029" marR="5080" lvl="0" indent="-227329" algn="l" rtl="0">
              <a:lnSpc>
                <a:spcPct val="100000"/>
              </a:lnSpc>
              <a:spcBef>
                <a:spcPts val="994"/>
              </a:spcBef>
              <a:spcAft>
                <a:spcPts val="0"/>
              </a:spcAft>
              <a:buSzPts val="2800"/>
              <a:buFont typeface="Arial"/>
              <a:buChar char="•"/>
            </a:pPr>
            <a:r>
              <a:rPr lang="en-US" sz="2600">
                <a:latin typeface="Arial"/>
                <a:ea typeface="Arial"/>
                <a:cs typeface="Arial"/>
                <a:sym typeface="Arial"/>
              </a:rPr>
              <a:t>Provide written notice of dismissal 	and reasons to both parties.</a:t>
            </a:r>
            <a:endParaRPr sz="2600">
              <a:latin typeface="Arial"/>
              <a:ea typeface="Arial"/>
              <a:cs typeface="Arial"/>
              <a:sym typeface="Arial"/>
            </a:endParaRPr>
          </a:p>
          <a:p>
            <a:pPr marL="240029" lvl="0" indent="-227329" algn="l" rtl="0">
              <a:lnSpc>
                <a:spcPct val="100000"/>
              </a:lnSpc>
              <a:spcBef>
                <a:spcPts val="994"/>
              </a:spcBef>
              <a:spcAft>
                <a:spcPts val="0"/>
              </a:spcAft>
              <a:buSzPts val="2800"/>
              <a:buFont typeface="Arial"/>
              <a:buChar char="•"/>
            </a:pPr>
            <a:r>
              <a:rPr lang="en-US" sz="2600">
                <a:latin typeface="Arial"/>
                <a:ea typeface="Arial"/>
                <a:cs typeface="Arial"/>
                <a:sym typeface="Arial"/>
              </a:rPr>
              <a:t>Provide an appeal process.</a:t>
            </a:r>
            <a:endParaRPr sz="2600">
              <a:latin typeface="Arial"/>
              <a:ea typeface="Arial"/>
              <a:cs typeface="Arial"/>
              <a:sym typeface="Arial"/>
            </a:endParaRPr>
          </a:p>
          <a:p>
            <a:pPr marL="240029" marR="132715" lvl="0" indent="-227329" algn="l" rtl="0">
              <a:lnSpc>
                <a:spcPct val="100000"/>
              </a:lnSpc>
              <a:spcBef>
                <a:spcPts val="1010"/>
              </a:spcBef>
              <a:spcAft>
                <a:spcPts val="0"/>
              </a:spcAft>
              <a:buSzPts val="2800"/>
              <a:buFont typeface="Arial"/>
              <a:buChar char="•"/>
            </a:pPr>
            <a:r>
              <a:rPr lang="en-US" sz="2600">
                <a:latin typeface="Arial"/>
                <a:ea typeface="Arial"/>
                <a:cs typeface="Arial"/>
                <a:sym typeface="Arial"/>
              </a:rPr>
              <a:t>The matter </a:t>
            </a:r>
            <a:r>
              <a:rPr lang="en-US" sz="2600" i="1">
                <a:latin typeface="Arial"/>
                <a:ea typeface="Arial"/>
                <a:cs typeface="Arial"/>
                <a:sym typeface="Arial"/>
              </a:rPr>
              <a:t>may </a:t>
            </a:r>
            <a:r>
              <a:rPr lang="en-US" sz="2600">
                <a:latin typeface="Arial"/>
                <a:ea typeface="Arial"/>
                <a:cs typeface="Arial"/>
                <a:sym typeface="Arial"/>
              </a:rPr>
              <a:t>proceed under 	another provision, policy or code.</a:t>
            </a:r>
            <a:endParaRPr sz="2600">
              <a:latin typeface="Arial"/>
              <a:ea typeface="Arial"/>
              <a:cs typeface="Arial"/>
              <a:sym typeface="Arial"/>
            </a:endParaRPr>
          </a:p>
        </p:txBody>
      </p:sp>
      <p:pic>
        <p:nvPicPr>
          <p:cNvPr id="803" name="Google Shape;803;p19"/>
          <p:cNvPicPr preferRelativeResize="0"/>
          <p:nvPr/>
        </p:nvPicPr>
        <p:blipFill rotWithShape="1">
          <a:blip r:embed="rId3">
            <a:alphaModFix/>
          </a:blip>
          <a:srcRect/>
          <a:stretch/>
        </p:blipFill>
        <p:spPr>
          <a:xfrm>
            <a:off x="838200" y="1588008"/>
            <a:ext cx="4730495" cy="4015739"/>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sp>
        <p:nvSpPr>
          <p:cNvPr id="808" name="Google Shape;808;p20"/>
          <p:cNvSpPr txBox="1">
            <a:spLocks noGrp="1"/>
          </p:cNvSpPr>
          <p:nvPr>
            <p:ph type="title"/>
          </p:nvPr>
        </p:nvSpPr>
        <p:spPr>
          <a:xfrm>
            <a:off x="910589" y="1967165"/>
            <a:ext cx="4528820" cy="1762760"/>
          </a:xfrm>
          <a:prstGeom prst="rect">
            <a:avLst/>
          </a:prstGeom>
          <a:noFill/>
          <a:ln>
            <a:noFill/>
          </a:ln>
        </p:spPr>
        <p:txBody>
          <a:bodyPr spcFirstLastPara="1" wrap="square" lIns="0" tIns="116200" rIns="0" bIns="0" anchor="t" anchorCtr="0">
            <a:spAutoFit/>
          </a:bodyPr>
          <a:lstStyle/>
          <a:p>
            <a:pPr marL="12700" marR="5080" lvl="0" indent="0" algn="l" rtl="0">
              <a:lnSpc>
                <a:spcPct val="108000"/>
              </a:lnSpc>
              <a:spcBef>
                <a:spcPts val="0"/>
              </a:spcBef>
              <a:spcAft>
                <a:spcPts val="0"/>
              </a:spcAft>
              <a:buNone/>
            </a:pPr>
            <a:r>
              <a:rPr lang="en-US" sz="6000">
                <a:solidFill>
                  <a:srgbClr val="AC151B"/>
                </a:solidFill>
              </a:rPr>
              <a:t>Supportive Measures</a:t>
            </a:r>
            <a:endParaRPr sz="600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Google Shape;813;p21"/>
          <p:cNvSpPr txBox="1">
            <a:spLocks noGrp="1"/>
          </p:cNvSpPr>
          <p:nvPr>
            <p:ph type="title"/>
          </p:nvPr>
        </p:nvSpPr>
        <p:spPr>
          <a:xfrm>
            <a:off x="778452" y="222101"/>
            <a:ext cx="10635094" cy="1096645"/>
          </a:xfrm>
          <a:prstGeom prst="rect">
            <a:avLst/>
          </a:prstGeom>
          <a:noFill/>
          <a:ln>
            <a:noFill/>
          </a:ln>
        </p:spPr>
        <p:txBody>
          <a:bodyPr spcFirstLastPara="1" wrap="square" lIns="0" tIns="401050" rIns="0" bIns="0" anchor="t" anchorCtr="0">
            <a:spAutoFit/>
          </a:bodyPr>
          <a:lstStyle/>
          <a:p>
            <a:pPr marL="151130" lvl="0" indent="0" algn="l" rtl="0">
              <a:lnSpc>
                <a:spcPct val="100000"/>
              </a:lnSpc>
              <a:spcBef>
                <a:spcPts val="0"/>
              </a:spcBef>
              <a:spcAft>
                <a:spcPts val="0"/>
              </a:spcAft>
              <a:buNone/>
            </a:pPr>
            <a:r>
              <a:rPr lang="en-US">
                <a:solidFill>
                  <a:srgbClr val="AC151B"/>
                </a:solidFill>
              </a:rPr>
              <a:t>Response to a Report</a:t>
            </a:r>
            <a:endParaRPr/>
          </a:p>
        </p:txBody>
      </p:sp>
      <p:sp>
        <p:nvSpPr>
          <p:cNvPr id="814" name="Google Shape;814;p21"/>
          <p:cNvSpPr txBox="1"/>
          <p:nvPr/>
        </p:nvSpPr>
        <p:spPr>
          <a:xfrm>
            <a:off x="916939" y="1453456"/>
            <a:ext cx="6424295" cy="4064635"/>
          </a:xfrm>
          <a:prstGeom prst="rect">
            <a:avLst/>
          </a:prstGeom>
          <a:noFill/>
          <a:ln>
            <a:noFill/>
          </a:ln>
        </p:spPr>
        <p:txBody>
          <a:bodyPr spcFirstLastPara="1" wrap="square" lIns="0" tIns="57775" rIns="0" bIns="0" anchor="t" anchorCtr="0">
            <a:spAutoFit/>
          </a:bodyPr>
          <a:lstStyle/>
          <a:p>
            <a:pPr marL="239395" marR="5080" lvl="0" indent="-227329" algn="l" rtl="0">
              <a:lnSpc>
                <a:spcPct val="108076"/>
              </a:lnSpc>
              <a:spcBef>
                <a:spcPts val="0"/>
              </a:spcBef>
              <a:spcAft>
                <a:spcPts val="0"/>
              </a:spcAft>
              <a:buSzPts val="2400"/>
              <a:buFont typeface="Arial"/>
              <a:buChar char="•"/>
            </a:pPr>
            <a:r>
              <a:rPr lang="en-US" sz="2600">
                <a:latin typeface="Arial"/>
                <a:ea typeface="Arial"/>
                <a:cs typeface="Arial"/>
                <a:sym typeface="Arial"/>
              </a:rPr>
              <a:t>Offer </a:t>
            </a:r>
            <a:r>
              <a:rPr lang="en-US" sz="2600" i="1">
                <a:latin typeface="Arial"/>
                <a:ea typeface="Arial"/>
                <a:cs typeface="Arial"/>
                <a:sym typeface="Arial"/>
              </a:rPr>
              <a:t>supportive measures </a:t>
            </a:r>
            <a:r>
              <a:rPr lang="en-US" sz="2600">
                <a:latin typeface="Arial"/>
                <a:ea typeface="Arial"/>
                <a:cs typeface="Arial"/>
                <a:sym typeface="Arial"/>
              </a:rPr>
              <a:t>promptly to the 	Complainant.</a:t>
            </a:r>
            <a:endParaRPr sz="2600">
              <a:latin typeface="Arial"/>
              <a:ea typeface="Arial"/>
              <a:cs typeface="Arial"/>
              <a:sym typeface="Arial"/>
            </a:endParaRPr>
          </a:p>
          <a:p>
            <a:pPr marL="240029" marR="749935" lvl="0" indent="-227329" algn="l" rtl="0">
              <a:lnSpc>
                <a:spcPct val="108076"/>
              </a:lnSpc>
              <a:spcBef>
                <a:spcPts val="185"/>
              </a:spcBef>
              <a:spcAft>
                <a:spcPts val="0"/>
              </a:spcAft>
              <a:buSzPts val="2400"/>
              <a:buFont typeface="Arial"/>
              <a:buChar char="•"/>
            </a:pPr>
            <a:r>
              <a:rPr lang="en-US" sz="2600">
                <a:latin typeface="Arial"/>
                <a:ea typeface="Arial"/>
                <a:cs typeface="Arial"/>
                <a:sym typeface="Arial"/>
              </a:rPr>
              <a:t>Explain the process for filing a formal 	complaint.</a:t>
            </a:r>
            <a:endParaRPr sz="2600">
              <a:latin typeface="Arial"/>
              <a:ea typeface="Arial"/>
              <a:cs typeface="Arial"/>
              <a:sym typeface="Arial"/>
            </a:endParaRPr>
          </a:p>
          <a:p>
            <a:pPr marL="240029" marR="207009" lvl="0" indent="-227329" algn="l" rtl="0">
              <a:lnSpc>
                <a:spcPct val="108076"/>
              </a:lnSpc>
              <a:spcBef>
                <a:spcPts val="200"/>
              </a:spcBef>
              <a:spcAft>
                <a:spcPts val="0"/>
              </a:spcAft>
              <a:buSzPts val="2400"/>
              <a:buFont typeface="Arial"/>
              <a:buChar char="•"/>
            </a:pPr>
            <a:r>
              <a:rPr lang="en-US" sz="2600">
                <a:latin typeface="Arial"/>
                <a:ea typeface="Arial"/>
                <a:cs typeface="Arial"/>
                <a:sym typeface="Arial"/>
              </a:rPr>
              <a:t>Consider the Complainant’s wishes as to 	supportive measures.</a:t>
            </a:r>
            <a:endParaRPr sz="2600">
              <a:latin typeface="Arial"/>
              <a:ea typeface="Arial"/>
              <a:cs typeface="Arial"/>
              <a:sym typeface="Arial"/>
            </a:endParaRPr>
          </a:p>
          <a:p>
            <a:pPr marL="239395" marR="32384" lvl="0" indent="-227329" algn="l" rtl="0">
              <a:lnSpc>
                <a:spcPct val="108076"/>
              </a:lnSpc>
              <a:spcBef>
                <a:spcPts val="200"/>
              </a:spcBef>
              <a:spcAft>
                <a:spcPts val="0"/>
              </a:spcAft>
              <a:buSzPts val="2400"/>
              <a:buFont typeface="Arial"/>
              <a:buChar char="•"/>
            </a:pPr>
            <a:r>
              <a:rPr lang="en-US" sz="2600">
                <a:latin typeface="Arial"/>
                <a:ea typeface="Arial"/>
                <a:cs typeface="Arial"/>
                <a:sym typeface="Arial"/>
              </a:rPr>
              <a:t>Follow a grievance process that complies 	with the regulations </a:t>
            </a:r>
            <a:r>
              <a:rPr lang="en-US" sz="2600" i="1">
                <a:latin typeface="Arial"/>
                <a:ea typeface="Arial"/>
                <a:cs typeface="Arial"/>
                <a:sym typeface="Arial"/>
              </a:rPr>
              <a:t>before </a:t>
            </a:r>
            <a:r>
              <a:rPr lang="en-US" sz="2600">
                <a:latin typeface="Arial"/>
                <a:ea typeface="Arial"/>
                <a:cs typeface="Arial"/>
                <a:sym typeface="Arial"/>
              </a:rPr>
              <a:t>imposing any 	disciplinary sanctions or other actions that 	are not supportive measures against the 	Respondent.</a:t>
            </a:r>
            <a:endParaRPr sz="2600">
              <a:latin typeface="Arial"/>
              <a:ea typeface="Arial"/>
              <a:cs typeface="Arial"/>
              <a:sym typeface="Arial"/>
            </a:endParaRPr>
          </a:p>
        </p:txBody>
      </p:sp>
      <p:grpSp>
        <p:nvGrpSpPr>
          <p:cNvPr id="815" name="Google Shape;815;p21"/>
          <p:cNvGrpSpPr/>
          <p:nvPr/>
        </p:nvGrpSpPr>
        <p:grpSpPr>
          <a:xfrm>
            <a:off x="3794759" y="731520"/>
            <a:ext cx="8135111" cy="4779263"/>
            <a:chOff x="3794759" y="731520"/>
            <a:chExt cx="8135111" cy="4779263"/>
          </a:xfrm>
        </p:grpSpPr>
        <p:pic>
          <p:nvPicPr>
            <p:cNvPr id="816" name="Google Shape;816;p21"/>
            <p:cNvPicPr preferRelativeResize="0"/>
            <p:nvPr/>
          </p:nvPicPr>
          <p:blipFill rotWithShape="1">
            <a:blip r:embed="rId3">
              <a:alphaModFix/>
            </a:blip>
            <a:srcRect/>
            <a:stretch/>
          </p:blipFill>
          <p:spPr>
            <a:xfrm>
              <a:off x="8316467" y="3005328"/>
              <a:ext cx="3613403" cy="2505455"/>
            </a:xfrm>
            <a:prstGeom prst="rect">
              <a:avLst/>
            </a:prstGeom>
            <a:noFill/>
            <a:ln>
              <a:noFill/>
            </a:ln>
          </p:spPr>
        </p:pic>
        <p:pic>
          <p:nvPicPr>
            <p:cNvPr id="817" name="Google Shape;817;p21"/>
            <p:cNvPicPr preferRelativeResize="0"/>
            <p:nvPr/>
          </p:nvPicPr>
          <p:blipFill rotWithShape="1">
            <a:blip r:embed="rId4">
              <a:alphaModFix/>
            </a:blip>
            <a:srcRect/>
            <a:stretch/>
          </p:blipFill>
          <p:spPr>
            <a:xfrm>
              <a:off x="8462771" y="3134867"/>
              <a:ext cx="3320796" cy="2211324"/>
            </a:xfrm>
            <a:prstGeom prst="rect">
              <a:avLst/>
            </a:prstGeom>
            <a:noFill/>
            <a:ln>
              <a:noFill/>
            </a:ln>
          </p:spPr>
        </p:pic>
        <p:sp>
          <p:nvSpPr>
            <p:cNvPr id="818" name="Google Shape;818;p21"/>
            <p:cNvSpPr/>
            <p:nvPr/>
          </p:nvSpPr>
          <p:spPr>
            <a:xfrm>
              <a:off x="8418321" y="3090417"/>
              <a:ext cx="3409950" cy="2300605"/>
            </a:xfrm>
            <a:custGeom>
              <a:avLst/>
              <a:gdLst/>
              <a:ahLst/>
              <a:cxnLst/>
              <a:rect l="l" t="t" r="r" b="b"/>
              <a:pathLst>
                <a:path w="3409950" h="2300604" extrusionOk="0">
                  <a:moveTo>
                    <a:pt x="0" y="0"/>
                  </a:moveTo>
                  <a:lnTo>
                    <a:pt x="3409696" y="0"/>
                  </a:lnTo>
                  <a:lnTo>
                    <a:pt x="3409696" y="2300224"/>
                  </a:lnTo>
                  <a:lnTo>
                    <a:pt x="0" y="2300224"/>
                  </a:lnTo>
                  <a:lnTo>
                    <a:pt x="0" y="0"/>
                  </a:lnTo>
                  <a:close/>
                </a:path>
              </a:pathLst>
            </a:custGeom>
            <a:noFill/>
            <a:ln w="889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a:p>
          </p:txBody>
        </p:sp>
        <p:pic>
          <p:nvPicPr>
            <p:cNvPr id="819" name="Google Shape;819;p21"/>
            <p:cNvPicPr preferRelativeResize="0"/>
            <p:nvPr/>
          </p:nvPicPr>
          <p:blipFill rotWithShape="1">
            <a:blip r:embed="rId5">
              <a:alphaModFix/>
            </a:blip>
            <a:srcRect/>
            <a:stretch/>
          </p:blipFill>
          <p:spPr>
            <a:xfrm>
              <a:off x="8369807" y="731520"/>
              <a:ext cx="3505187" cy="2403347"/>
            </a:xfrm>
            <a:prstGeom prst="rect">
              <a:avLst/>
            </a:prstGeom>
            <a:noFill/>
            <a:ln>
              <a:noFill/>
            </a:ln>
          </p:spPr>
        </p:pic>
        <p:sp>
          <p:nvSpPr>
            <p:cNvPr id="820" name="Google Shape;820;p21"/>
            <p:cNvSpPr/>
            <p:nvPr/>
          </p:nvSpPr>
          <p:spPr>
            <a:xfrm>
              <a:off x="3794759" y="1815083"/>
              <a:ext cx="4602480" cy="485140"/>
            </a:xfrm>
            <a:custGeom>
              <a:avLst/>
              <a:gdLst/>
              <a:ahLst/>
              <a:cxnLst/>
              <a:rect l="l" t="t" r="r" b="b"/>
              <a:pathLst>
                <a:path w="4602480" h="485139" extrusionOk="0">
                  <a:moveTo>
                    <a:pt x="4360164" y="0"/>
                  </a:moveTo>
                  <a:lnTo>
                    <a:pt x="4360164" y="121158"/>
                  </a:lnTo>
                  <a:lnTo>
                    <a:pt x="0" y="121158"/>
                  </a:lnTo>
                  <a:lnTo>
                    <a:pt x="0" y="363474"/>
                  </a:lnTo>
                  <a:lnTo>
                    <a:pt x="4360164" y="363474"/>
                  </a:lnTo>
                  <a:lnTo>
                    <a:pt x="4360164" y="484632"/>
                  </a:lnTo>
                  <a:lnTo>
                    <a:pt x="4602480" y="242316"/>
                  </a:lnTo>
                  <a:lnTo>
                    <a:pt x="4360164" y="0"/>
                  </a:lnTo>
                  <a:close/>
                </a:path>
              </a:pathLst>
            </a:custGeom>
            <a:solidFill>
              <a:srgbClr val="E9555B"/>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821" name="Google Shape;821;p21"/>
            <p:cNvSpPr/>
            <p:nvPr/>
          </p:nvSpPr>
          <p:spPr>
            <a:xfrm>
              <a:off x="3794759" y="1815083"/>
              <a:ext cx="4602480" cy="485140"/>
            </a:xfrm>
            <a:custGeom>
              <a:avLst/>
              <a:gdLst/>
              <a:ahLst/>
              <a:cxnLst/>
              <a:rect l="l" t="t" r="r" b="b"/>
              <a:pathLst>
                <a:path w="4602480" h="485139" extrusionOk="0">
                  <a:moveTo>
                    <a:pt x="0" y="121158"/>
                  </a:moveTo>
                  <a:lnTo>
                    <a:pt x="4360164" y="121158"/>
                  </a:lnTo>
                  <a:lnTo>
                    <a:pt x="4360164" y="0"/>
                  </a:lnTo>
                  <a:lnTo>
                    <a:pt x="4602480" y="242316"/>
                  </a:lnTo>
                  <a:lnTo>
                    <a:pt x="4360164" y="484632"/>
                  </a:lnTo>
                  <a:lnTo>
                    <a:pt x="4360164" y="363474"/>
                  </a:lnTo>
                  <a:lnTo>
                    <a:pt x="0" y="363474"/>
                  </a:lnTo>
                  <a:lnTo>
                    <a:pt x="0" y="121158"/>
                  </a:lnTo>
                  <a:close/>
                </a:path>
              </a:pathLst>
            </a:custGeom>
            <a:noFill/>
            <a:ln w="12700" cap="flat" cmpd="sng">
              <a:solidFill>
                <a:srgbClr val="7C1013"/>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822" name="Google Shape;822;p21"/>
            <p:cNvSpPr/>
            <p:nvPr/>
          </p:nvSpPr>
          <p:spPr>
            <a:xfrm>
              <a:off x="4893563" y="3281173"/>
              <a:ext cx="3453765" cy="485140"/>
            </a:xfrm>
            <a:custGeom>
              <a:avLst/>
              <a:gdLst/>
              <a:ahLst/>
              <a:cxnLst/>
              <a:rect l="l" t="t" r="r" b="b"/>
              <a:pathLst>
                <a:path w="3453765" h="485139" extrusionOk="0">
                  <a:moveTo>
                    <a:pt x="3211068" y="0"/>
                  </a:moveTo>
                  <a:lnTo>
                    <a:pt x="3211068" y="121158"/>
                  </a:lnTo>
                  <a:lnTo>
                    <a:pt x="0" y="121158"/>
                  </a:lnTo>
                  <a:lnTo>
                    <a:pt x="0" y="363474"/>
                  </a:lnTo>
                  <a:lnTo>
                    <a:pt x="3211068" y="363474"/>
                  </a:lnTo>
                  <a:lnTo>
                    <a:pt x="3211068" y="484632"/>
                  </a:lnTo>
                  <a:lnTo>
                    <a:pt x="3453384" y="242316"/>
                  </a:lnTo>
                  <a:lnTo>
                    <a:pt x="3211068" y="0"/>
                  </a:lnTo>
                  <a:close/>
                </a:path>
              </a:pathLst>
            </a:custGeom>
            <a:solidFill>
              <a:srgbClr val="F08B8F"/>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823" name="Google Shape;823;p21"/>
            <p:cNvSpPr/>
            <p:nvPr/>
          </p:nvSpPr>
          <p:spPr>
            <a:xfrm>
              <a:off x="4893563" y="3281173"/>
              <a:ext cx="3453765" cy="485140"/>
            </a:xfrm>
            <a:custGeom>
              <a:avLst/>
              <a:gdLst/>
              <a:ahLst/>
              <a:cxnLst/>
              <a:rect l="l" t="t" r="r" b="b"/>
              <a:pathLst>
                <a:path w="3453765" h="485139" extrusionOk="0">
                  <a:moveTo>
                    <a:pt x="0" y="121158"/>
                  </a:moveTo>
                  <a:lnTo>
                    <a:pt x="3211068" y="121158"/>
                  </a:lnTo>
                  <a:lnTo>
                    <a:pt x="3211068" y="0"/>
                  </a:lnTo>
                  <a:lnTo>
                    <a:pt x="3453384" y="242316"/>
                  </a:lnTo>
                  <a:lnTo>
                    <a:pt x="3211068" y="484632"/>
                  </a:lnTo>
                  <a:lnTo>
                    <a:pt x="3211068" y="363474"/>
                  </a:lnTo>
                  <a:lnTo>
                    <a:pt x="0" y="363474"/>
                  </a:lnTo>
                  <a:lnTo>
                    <a:pt x="0" y="121158"/>
                  </a:lnTo>
                  <a:close/>
                </a:path>
              </a:pathLst>
            </a:custGeom>
            <a:noFill/>
            <a:ln w="12700" cap="flat" cmpd="sng">
              <a:solidFill>
                <a:srgbClr val="7C1013"/>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a:p>
          </p:txBody>
        </p:sp>
      </p:gr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828" name="Google Shape;828;p22"/>
          <p:cNvSpPr txBox="1">
            <a:spLocks noGrp="1"/>
          </p:cNvSpPr>
          <p:nvPr>
            <p:ph type="title"/>
          </p:nvPr>
        </p:nvSpPr>
        <p:spPr>
          <a:xfrm>
            <a:off x="778452" y="222101"/>
            <a:ext cx="10635094" cy="1096645"/>
          </a:xfrm>
          <a:prstGeom prst="rect">
            <a:avLst/>
          </a:prstGeom>
          <a:noFill/>
          <a:ln>
            <a:noFill/>
          </a:ln>
        </p:spPr>
        <p:txBody>
          <a:bodyPr spcFirstLastPara="1" wrap="square" lIns="0" tIns="401050" rIns="0" bIns="0" anchor="t" anchorCtr="0">
            <a:spAutoFit/>
          </a:bodyPr>
          <a:lstStyle/>
          <a:p>
            <a:pPr marL="2091689" lvl="0" indent="0" algn="l" rtl="0">
              <a:lnSpc>
                <a:spcPct val="100000"/>
              </a:lnSpc>
              <a:spcBef>
                <a:spcPts val="0"/>
              </a:spcBef>
              <a:spcAft>
                <a:spcPts val="0"/>
              </a:spcAft>
              <a:buNone/>
            </a:pPr>
            <a:r>
              <a:rPr lang="en-US">
                <a:solidFill>
                  <a:srgbClr val="AC151B"/>
                </a:solidFill>
              </a:rPr>
              <a:t>Supportive Measures</a:t>
            </a:r>
            <a:endParaRPr/>
          </a:p>
        </p:txBody>
      </p:sp>
      <p:sp>
        <p:nvSpPr>
          <p:cNvPr id="829" name="Google Shape;829;p22"/>
          <p:cNvSpPr txBox="1"/>
          <p:nvPr/>
        </p:nvSpPr>
        <p:spPr>
          <a:xfrm>
            <a:off x="5949073" y="1697953"/>
            <a:ext cx="5200015" cy="3549650"/>
          </a:xfrm>
          <a:prstGeom prst="rect">
            <a:avLst/>
          </a:prstGeom>
          <a:noFill/>
          <a:ln>
            <a:noFill/>
          </a:ln>
        </p:spPr>
        <p:txBody>
          <a:bodyPr spcFirstLastPara="1" wrap="square" lIns="0" tIns="31100" rIns="0" bIns="0" anchor="t" anchorCtr="0">
            <a:spAutoFit/>
          </a:bodyPr>
          <a:lstStyle/>
          <a:p>
            <a:pPr marL="240029" lvl="0" indent="-227329" algn="l" rtl="0">
              <a:lnSpc>
                <a:spcPct val="100000"/>
              </a:lnSpc>
              <a:spcBef>
                <a:spcPts val="0"/>
              </a:spcBef>
              <a:spcAft>
                <a:spcPts val="0"/>
              </a:spcAft>
              <a:buSzPts val="2800"/>
              <a:buFont typeface="Arial"/>
              <a:buChar char="•"/>
            </a:pPr>
            <a:r>
              <a:rPr lang="en-US" sz="2000">
                <a:latin typeface="Arial"/>
                <a:ea typeface="Arial"/>
                <a:cs typeface="Arial"/>
                <a:sym typeface="Arial"/>
              </a:rPr>
              <a:t>Available to complainant and respondent</a:t>
            </a:r>
            <a:endParaRPr sz="2000">
              <a:latin typeface="Arial"/>
              <a:ea typeface="Arial"/>
              <a:cs typeface="Arial"/>
              <a:sym typeface="Arial"/>
            </a:endParaRPr>
          </a:p>
          <a:p>
            <a:pPr marL="240029" lvl="0" indent="-227329" algn="l" rtl="0">
              <a:lnSpc>
                <a:spcPct val="100000"/>
              </a:lnSpc>
              <a:spcBef>
                <a:spcPts val="994"/>
              </a:spcBef>
              <a:spcAft>
                <a:spcPts val="0"/>
              </a:spcAft>
              <a:buSzPts val="2800"/>
              <a:buFont typeface="Arial"/>
              <a:buChar char="•"/>
            </a:pPr>
            <a:r>
              <a:rPr lang="en-US" sz="2000">
                <a:latin typeface="Arial"/>
                <a:ea typeface="Arial"/>
                <a:cs typeface="Arial"/>
                <a:sym typeface="Arial"/>
              </a:rPr>
              <a:t>Non-disciplinary and non-punitive</a:t>
            </a:r>
            <a:endParaRPr sz="2000">
              <a:latin typeface="Arial"/>
              <a:ea typeface="Arial"/>
              <a:cs typeface="Arial"/>
              <a:sym typeface="Arial"/>
            </a:endParaRPr>
          </a:p>
          <a:p>
            <a:pPr marL="240029" lvl="0" indent="-227329" algn="l" rtl="0">
              <a:lnSpc>
                <a:spcPct val="100000"/>
              </a:lnSpc>
              <a:spcBef>
                <a:spcPts val="1010"/>
              </a:spcBef>
              <a:spcAft>
                <a:spcPts val="0"/>
              </a:spcAft>
              <a:buSzPts val="2800"/>
              <a:buFont typeface="Arial"/>
              <a:buChar char="•"/>
            </a:pPr>
            <a:r>
              <a:rPr lang="en-US" sz="2000">
                <a:latin typeface="Arial"/>
                <a:ea typeface="Arial"/>
                <a:cs typeface="Arial"/>
                <a:sym typeface="Arial"/>
              </a:rPr>
              <a:t>Treat complainant and respondent equitably</a:t>
            </a:r>
            <a:endParaRPr sz="2000">
              <a:latin typeface="Arial"/>
              <a:ea typeface="Arial"/>
              <a:cs typeface="Arial"/>
              <a:sym typeface="Arial"/>
            </a:endParaRPr>
          </a:p>
          <a:p>
            <a:pPr marL="240029" lvl="0" indent="-227329" algn="l" rtl="0">
              <a:lnSpc>
                <a:spcPct val="100000"/>
              </a:lnSpc>
              <a:spcBef>
                <a:spcPts val="994"/>
              </a:spcBef>
              <a:spcAft>
                <a:spcPts val="0"/>
              </a:spcAft>
              <a:buSzPts val="2800"/>
              <a:buFont typeface="Arial"/>
              <a:buChar char="•"/>
            </a:pPr>
            <a:r>
              <a:rPr lang="en-US" sz="2000">
                <a:latin typeface="Arial"/>
                <a:ea typeface="Arial"/>
                <a:cs typeface="Arial"/>
                <a:sym typeface="Arial"/>
              </a:rPr>
              <a:t>No fee/charge to either party</a:t>
            </a:r>
            <a:endParaRPr sz="2000">
              <a:latin typeface="Arial"/>
              <a:ea typeface="Arial"/>
              <a:cs typeface="Arial"/>
              <a:sym typeface="Arial"/>
            </a:endParaRPr>
          </a:p>
          <a:p>
            <a:pPr marL="240029" lvl="0" indent="-227329" algn="l" rtl="0">
              <a:lnSpc>
                <a:spcPct val="100000"/>
              </a:lnSpc>
              <a:spcBef>
                <a:spcPts val="994"/>
              </a:spcBef>
              <a:spcAft>
                <a:spcPts val="0"/>
              </a:spcAft>
              <a:buSzPts val="2800"/>
              <a:buFont typeface="Arial"/>
              <a:buChar char="•"/>
            </a:pPr>
            <a:r>
              <a:rPr lang="en-US" sz="2000">
                <a:latin typeface="Arial"/>
                <a:ea typeface="Arial"/>
                <a:cs typeface="Arial"/>
                <a:sym typeface="Arial"/>
              </a:rPr>
              <a:t>Restore or preserve equal access without</a:t>
            </a:r>
            <a:endParaRPr sz="2000">
              <a:latin typeface="Arial"/>
              <a:ea typeface="Arial"/>
              <a:cs typeface="Arial"/>
              <a:sym typeface="Arial"/>
            </a:endParaRPr>
          </a:p>
          <a:p>
            <a:pPr marL="241300" lvl="0" indent="0" algn="l" rtl="0">
              <a:lnSpc>
                <a:spcPct val="100000"/>
              </a:lnSpc>
              <a:spcBef>
                <a:spcPts val="0"/>
              </a:spcBef>
              <a:spcAft>
                <a:spcPts val="0"/>
              </a:spcAft>
              <a:buNone/>
            </a:pPr>
            <a:r>
              <a:rPr lang="en-US" sz="2000" i="1">
                <a:latin typeface="Arial"/>
                <a:ea typeface="Arial"/>
                <a:cs typeface="Arial"/>
                <a:sym typeface="Arial"/>
              </a:rPr>
              <a:t>unreasonably </a:t>
            </a:r>
            <a:r>
              <a:rPr lang="en-US" sz="2000">
                <a:latin typeface="Arial"/>
                <a:ea typeface="Arial"/>
                <a:cs typeface="Arial"/>
                <a:sym typeface="Arial"/>
              </a:rPr>
              <a:t>burdening the other party</a:t>
            </a:r>
            <a:endParaRPr sz="2000">
              <a:latin typeface="Arial"/>
              <a:ea typeface="Arial"/>
              <a:cs typeface="Arial"/>
              <a:sym typeface="Arial"/>
            </a:endParaRPr>
          </a:p>
          <a:p>
            <a:pPr marL="240029" lvl="0" indent="-227329" algn="l" rtl="0">
              <a:lnSpc>
                <a:spcPct val="100000"/>
              </a:lnSpc>
              <a:spcBef>
                <a:spcPts val="1010"/>
              </a:spcBef>
              <a:spcAft>
                <a:spcPts val="0"/>
              </a:spcAft>
              <a:buSzPts val="2800"/>
              <a:buFont typeface="Arial"/>
              <a:buChar char="•"/>
            </a:pPr>
            <a:r>
              <a:rPr lang="en-US" sz="2000">
                <a:latin typeface="Arial"/>
                <a:ea typeface="Arial"/>
                <a:cs typeface="Arial"/>
                <a:sym typeface="Arial"/>
              </a:rPr>
              <a:t>Confidential to the extent possible</a:t>
            </a:r>
            <a:endParaRPr sz="2000">
              <a:latin typeface="Arial"/>
              <a:ea typeface="Arial"/>
              <a:cs typeface="Arial"/>
              <a:sym typeface="Arial"/>
            </a:endParaRPr>
          </a:p>
          <a:p>
            <a:pPr marL="239395" marR="137795" lvl="0" indent="-227329" algn="l" rtl="0">
              <a:lnSpc>
                <a:spcPct val="100000"/>
              </a:lnSpc>
              <a:spcBef>
                <a:spcPts val="994"/>
              </a:spcBef>
              <a:spcAft>
                <a:spcPts val="0"/>
              </a:spcAft>
              <a:buSzPts val="2800"/>
              <a:buFont typeface="Arial"/>
              <a:buChar char="•"/>
            </a:pPr>
            <a:r>
              <a:rPr lang="en-US" sz="2000">
                <a:latin typeface="Arial"/>
                <a:ea typeface="Arial"/>
                <a:cs typeface="Arial"/>
                <a:sym typeface="Arial"/>
              </a:rPr>
              <a:t>Comparable to Clery accommodations and 	assistance</a:t>
            </a:r>
            <a:endParaRPr sz="2000">
              <a:latin typeface="Arial"/>
              <a:ea typeface="Arial"/>
              <a:cs typeface="Arial"/>
              <a:sym typeface="Arial"/>
            </a:endParaRPr>
          </a:p>
        </p:txBody>
      </p:sp>
      <p:pic>
        <p:nvPicPr>
          <p:cNvPr id="830" name="Google Shape;830;p22"/>
          <p:cNvPicPr preferRelativeResize="0"/>
          <p:nvPr/>
        </p:nvPicPr>
        <p:blipFill rotWithShape="1">
          <a:blip r:embed="rId3">
            <a:alphaModFix/>
          </a:blip>
          <a:srcRect/>
          <a:stretch/>
        </p:blipFill>
        <p:spPr>
          <a:xfrm>
            <a:off x="621791" y="2180844"/>
            <a:ext cx="5059679" cy="2503931"/>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sp>
        <p:nvSpPr>
          <p:cNvPr id="835" name="Google Shape;835;p23"/>
          <p:cNvSpPr txBox="1">
            <a:spLocks noGrp="1"/>
          </p:cNvSpPr>
          <p:nvPr>
            <p:ph type="title"/>
          </p:nvPr>
        </p:nvSpPr>
        <p:spPr>
          <a:xfrm>
            <a:off x="622913" y="1947364"/>
            <a:ext cx="4450080" cy="1762760"/>
          </a:xfrm>
          <a:prstGeom prst="rect">
            <a:avLst/>
          </a:prstGeom>
          <a:noFill/>
          <a:ln>
            <a:noFill/>
          </a:ln>
        </p:spPr>
        <p:txBody>
          <a:bodyPr spcFirstLastPara="1" wrap="square" lIns="0" tIns="116200" rIns="0" bIns="0" anchor="t" anchorCtr="0">
            <a:spAutoFit/>
          </a:bodyPr>
          <a:lstStyle/>
          <a:p>
            <a:pPr marL="12700" marR="5080" lvl="0" indent="0" algn="l" rtl="0">
              <a:lnSpc>
                <a:spcPct val="108000"/>
              </a:lnSpc>
              <a:spcBef>
                <a:spcPts val="0"/>
              </a:spcBef>
              <a:spcAft>
                <a:spcPts val="0"/>
              </a:spcAft>
              <a:buNone/>
            </a:pPr>
            <a:r>
              <a:rPr lang="en-US" sz="6000">
                <a:solidFill>
                  <a:srgbClr val="AC151B"/>
                </a:solidFill>
              </a:rPr>
              <a:t>Informal Resolution</a:t>
            </a:r>
            <a:endParaRPr sz="600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24"/>
          <p:cNvSpPr txBox="1">
            <a:spLocks noGrp="1"/>
          </p:cNvSpPr>
          <p:nvPr>
            <p:ph type="title"/>
          </p:nvPr>
        </p:nvSpPr>
        <p:spPr>
          <a:xfrm>
            <a:off x="485853" y="244697"/>
            <a:ext cx="10464800" cy="696595"/>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a:solidFill>
                  <a:srgbClr val="AC151B"/>
                </a:solidFill>
              </a:rPr>
              <a:t>Informal Resolution Requirements</a:t>
            </a:r>
            <a:endParaRPr/>
          </a:p>
        </p:txBody>
      </p:sp>
      <p:pic>
        <p:nvPicPr>
          <p:cNvPr id="841" name="Google Shape;841;p24"/>
          <p:cNvPicPr preferRelativeResize="0"/>
          <p:nvPr/>
        </p:nvPicPr>
        <p:blipFill rotWithShape="1">
          <a:blip r:embed="rId3">
            <a:alphaModFix/>
          </a:blip>
          <a:srcRect/>
          <a:stretch/>
        </p:blipFill>
        <p:spPr>
          <a:xfrm>
            <a:off x="707136" y="2244852"/>
            <a:ext cx="3389375" cy="2522219"/>
          </a:xfrm>
          <a:prstGeom prst="rect">
            <a:avLst/>
          </a:prstGeom>
          <a:noFill/>
          <a:ln>
            <a:noFill/>
          </a:ln>
        </p:spPr>
      </p:pic>
      <p:sp>
        <p:nvSpPr>
          <p:cNvPr id="842" name="Google Shape;842;p24"/>
          <p:cNvSpPr txBox="1"/>
          <p:nvPr/>
        </p:nvSpPr>
        <p:spPr>
          <a:xfrm>
            <a:off x="4205215" y="1125580"/>
            <a:ext cx="7483475" cy="4137025"/>
          </a:xfrm>
          <a:prstGeom prst="rect">
            <a:avLst/>
          </a:prstGeom>
          <a:noFill/>
          <a:ln>
            <a:noFill/>
          </a:ln>
        </p:spPr>
        <p:txBody>
          <a:bodyPr spcFirstLastPara="1" wrap="square" lIns="0" tIns="16500" rIns="0" bIns="0" anchor="t" anchorCtr="0">
            <a:spAutoFit/>
          </a:bodyPr>
          <a:lstStyle/>
          <a:p>
            <a:pPr marL="240665" lvl="0" indent="-227965" algn="l" rtl="0">
              <a:lnSpc>
                <a:spcPct val="100000"/>
              </a:lnSpc>
              <a:spcBef>
                <a:spcPts val="0"/>
              </a:spcBef>
              <a:spcAft>
                <a:spcPts val="0"/>
              </a:spcAft>
              <a:buSzPts val="2200"/>
              <a:buFont typeface="Arial"/>
              <a:buChar char="•"/>
            </a:pPr>
            <a:r>
              <a:rPr lang="en-US" sz="2150">
                <a:latin typeface="Arial"/>
                <a:ea typeface="Arial"/>
                <a:cs typeface="Arial"/>
                <a:sym typeface="Arial"/>
              </a:rPr>
              <a:t>At any point in the formal process</a:t>
            </a:r>
            <a:endParaRPr sz="2150">
              <a:latin typeface="Arial"/>
              <a:ea typeface="Arial"/>
              <a:cs typeface="Arial"/>
              <a:sym typeface="Arial"/>
            </a:endParaRPr>
          </a:p>
          <a:p>
            <a:pPr marL="697865" lvl="1" indent="-227964" algn="l" rtl="0">
              <a:lnSpc>
                <a:spcPct val="100000"/>
              </a:lnSpc>
              <a:spcBef>
                <a:spcPts val="50"/>
              </a:spcBef>
              <a:spcAft>
                <a:spcPts val="0"/>
              </a:spcAft>
              <a:buSzPts val="2200"/>
              <a:buFont typeface="Arial"/>
              <a:buChar char="•"/>
            </a:pPr>
            <a:r>
              <a:rPr lang="en-US" sz="2150">
                <a:latin typeface="Arial"/>
                <a:ea typeface="Arial"/>
                <a:cs typeface="Arial"/>
                <a:sym typeface="Arial"/>
              </a:rPr>
              <a:t>BUT only </a:t>
            </a:r>
            <a:r>
              <a:rPr lang="en-US" sz="2150" i="1" u="sng">
                <a:latin typeface="Arial"/>
                <a:ea typeface="Arial"/>
                <a:cs typeface="Arial"/>
                <a:sym typeface="Arial"/>
              </a:rPr>
              <a:t>after</a:t>
            </a:r>
            <a:r>
              <a:rPr lang="en-US" sz="2150" i="1">
                <a:latin typeface="Arial"/>
                <a:ea typeface="Arial"/>
                <a:cs typeface="Arial"/>
                <a:sym typeface="Arial"/>
              </a:rPr>
              <a:t> </a:t>
            </a:r>
            <a:r>
              <a:rPr lang="en-US" sz="2150">
                <a:latin typeface="Arial"/>
                <a:ea typeface="Arial"/>
                <a:cs typeface="Arial"/>
                <a:sym typeface="Arial"/>
              </a:rPr>
              <a:t>a formal complaint is filed</a:t>
            </a:r>
            <a:endParaRPr sz="2150">
              <a:latin typeface="Arial"/>
              <a:ea typeface="Arial"/>
              <a:cs typeface="Arial"/>
              <a:sym typeface="Arial"/>
            </a:endParaRPr>
          </a:p>
          <a:p>
            <a:pPr marL="698500" marR="5080" lvl="1" indent="-228599" algn="l" rtl="0">
              <a:lnSpc>
                <a:spcPct val="101800"/>
              </a:lnSpc>
              <a:spcBef>
                <a:spcPts val="495"/>
              </a:spcBef>
              <a:spcAft>
                <a:spcPts val="0"/>
              </a:spcAft>
              <a:buSzPts val="2200"/>
              <a:buFont typeface="Arial"/>
              <a:buChar char="•"/>
            </a:pPr>
            <a:r>
              <a:rPr lang="en-US" sz="2150">
                <a:latin typeface="Arial"/>
                <a:ea typeface="Arial"/>
                <a:cs typeface="Arial"/>
                <a:sym typeface="Arial"/>
              </a:rPr>
              <a:t>May return to formal process if informal resolution does not resolve the matter</a:t>
            </a:r>
            <a:endParaRPr sz="2150">
              <a:latin typeface="Arial"/>
              <a:ea typeface="Arial"/>
              <a:cs typeface="Arial"/>
              <a:sym typeface="Arial"/>
            </a:endParaRPr>
          </a:p>
          <a:p>
            <a:pPr marL="241300" marR="603250" lvl="0" indent="-228600" algn="l" rtl="0">
              <a:lnSpc>
                <a:spcPct val="101800"/>
              </a:lnSpc>
              <a:spcBef>
                <a:spcPts val="994"/>
              </a:spcBef>
              <a:spcAft>
                <a:spcPts val="0"/>
              </a:spcAft>
              <a:buSzPts val="2200"/>
              <a:buFont typeface="Arial"/>
              <a:buChar char="•"/>
            </a:pPr>
            <a:r>
              <a:rPr lang="en-US" sz="2150">
                <a:latin typeface="Arial"/>
                <a:ea typeface="Arial"/>
                <a:cs typeface="Arial"/>
                <a:sym typeface="Arial"/>
              </a:rPr>
              <a:t>May address all forms of sexual harassment when the institution deems it appropriate</a:t>
            </a:r>
            <a:endParaRPr sz="2150">
              <a:latin typeface="Arial"/>
              <a:ea typeface="Arial"/>
              <a:cs typeface="Arial"/>
              <a:sym typeface="Arial"/>
            </a:endParaRPr>
          </a:p>
          <a:p>
            <a:pPr marL="697865" marR="459740" lvl="1" indent="-228600" algn="l" rtl="0">
              <a:lnSpc>
                <a:spcPct val="101800"/>
              </a:lnSpc>
              <a:spcBef>
                <a:spcPts val="495"/>
              </a:spcBef>
              <a:spcAft>
                <a:spcPts val="0"/>
              </a:spcAft>
              <a:buSzPts val="2200"/>
              <a:buFont typeface="Arial"/>
              <a:buChar char="•"/>
            </a:pPr>
            <a:r>
              <a:rPr lang="en-US" sz="2150" i="1">
                <a:latin typeface="Arial"/>
                <a:ea typeface="Arial"/>
                <a:cs typeface="Arial"/>
                <a:sym typeface="Arial"/>
              </a:rPr>
              <a:t>EXCEPT – A</a:t>
            </a:r>
            <a:r>
              <a:rPr lang="en-US" sz="2150">
                <a:latin typeface="Arial"/>
                <a:ea typeface="Arial"/>
                <a:cs typeface="Arial"/>
                <a:sym typeface="Arial"/>
              </a:rPr>
              <a:t>llegations of employee against student harassment</a:t>
            </a:r>
            <a:endParaRPr sz="2150">
              <a:latin typeface="Arial"/>
              <a:ea typeface="Arial"/>
              <a:cs typeface="Arial"/>
              <a:sym typeface="Arial"/>
            </a:endParaRPr>
          </a:p>
          <a:p>
            <a:pPr marL="241300" marR="292735" lvl="0" indent="-228600" algn="l" rtl="0">
              <a:lnSpc>
                <a:spcPct val="101800"/>
              </a:lnSpc>
              <a:spcBef>
                <a:spcPts val="495"/>
              </a:spcBef>
              <a:spcAft>
                <a:spcPts val="0"/>
              </a:spcAft>
              <a:buSzPts val="2200"/>
              <a:buFont typeface="Arial"/>
              <a:buChar char="•"/>
            </a:pPr>
            <a:r>
              <a:rPr lang="en-US" sz="2150">
                <a:latin typeface="Arial"/>
                <a:ea typeface="Arial"/>
                <a:cs typeface="Arial"/>
                <a:sym typeface="Arial"/>
              </a:rPr>
              <a:t>Process must be facilitated by trained individuals with no conflict of interest or bias</a:t>
            </a:r>
            <a:endParaRPr sz="2150">
              <a:latin typeface="Arial"/>
              <a:ea typeface="Arial"/>
              <a:cs typeface="Arial"/>
              <a:sym typeface="Arial"/>
            </a:endParaRPr>
          </a:p>
          <a:p>
            <a:pPr marL="240665" lvl="0" indent="-227965" algn="l" rtl="0">
              <a:lnSpc>
                <a:spcPct val="100000"/>
              </a:lnSpc>
              <a:spcBef>
                <a:spcPts val="1045"/>
              </a:spcBef>
              <a:spcAft>
                <a:spcPts val="0"/>
              </a:spcAft>
              <a:buSzPts val="2200"/>
              <a:buFont typeface="Arial"/>
              <a:buChar char="•"/>
            </a:pPr>
            <a:r>
              <a:rPr lang="en-US" sz="2150">
                <a:latin typeface="Arial"/>
                <a:ea typeface="Arial"/>
                <a:cs typeface="Arial"/>
                <a:sym typeface="Arial"/>
              </a:rPr>
              <a:t>Written, voluntary consent by the parties.</a:t>
            </a:r>
            <a:endParaRPr sz="2150">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g2ecba0c605a_0_1749"/>
          <p:cNvPicPr preferRelativeResize="0"/>
          <p:nvPr/>
        </p:nvPicPr>
        <p:blipFill>
          <a:blip r:embed="rId3">
            <a:alphaModFix/>
          </a:blip>
          <a:stretch>
            <a:fillRect/>
          </a:stretch>
        </p:blipFill>
        <p:spPr>
          <a:xfrm>
            <a:off x="0" y="0"/>
            <a:ext cx="12180626" cy="6857999"/>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847" name="Google Shape;847;p25"/>
          <p:cNvSpPr txBox="1">
            <a:spLocks noGrp="1"/>
          </p:cNvSpPr>
          <p:nvPr>
            <p:ph type="title"/>
          </p:nvPr>
        </p:nvSpPr>
        <p:spPr>
          <a:xfrm>
            <a:off x="778452" y="222101"/>
            <a:ext cx="10635094" cy="1096645"/>
          </a:xfrm>
          <a:prstGeom prst="rect">
            <a:avLst/>
          </a:prstGeom>
          <a:noFill/>
          <a:ln>
            <a:noFill/>
          </a:ln>
        </p:spPr>
        <p:txBody>
          <a:bodyPr spcFirstLastPara="1" wrap="square" lIns="0" tIns="401050" rIns="0" bIns="0" anchor="t" anchorCtr="0">
            <a:spAutoFit/>
          </a:bodyPr>
          <a:lstStyle/>
          <a:p>
            <a:pPr marL="151130" lvl="0" indent="0" algn="l" rtl="0">
              <a:lnSpc>
                <a:spcPct val="100000"/>
              </a:lnSpc>
              <a:spcBef>
                <a:spcPts val="0"/>
              </a:spcBef>
              <a:spcAft>
                <a:spcPts val="0"/>
              </a:spcAft>
              <a:buNone/>
            </a:pPr>
            <a:r>
              <a:rPr lang="en-US">
                <a:solidFill>
                  <a:srgbClr val="AC151B"/>
                </a:solidFill>
              </a:rPr>
              <a:t>Informal Resolution Process</a:t>
            </a:r>
            <a:endParaRPr/>
          </a:p>
        </p:txBody>
      </p:sp>
      <p:sp>
        <p:nvSpPr>
          <p:cNvPr id="848" name="Google Shape;848;p25"/>
          <p:cNvSpPr txBox="1"/>
          <p:nvPr/>
        </p:nvSpPr>
        <p:spPr>
          <a:xfrm>
            <a:off x="916939" y="1413884"/>
            <a:ext cx="6574790" cy="4106545"/>
          </a:xfrm>
          <a:prstGeom prst="rect">
            <a:avLst/>
          </a:prstGeom>
          <a:noFill/>
          <a:ln>
            <a:noFill/>
          </a:ln>
        </p:spPr>
        <p:txBody>
          <a:bodyPr spcFirstLastPara="1" wrap="square" lIns="0" tIns="11425" rIns="0" bIns="0" anchor="t" anchorCtr="0">
            <a:spAutoFit/>
          </a:bodyPr>
          <a:lstStyle/>
          <a:p>
            <a:pPr marL="241300" lvl="0" indent="-228600" algn="l" rtl="0">
              <a:lnSpc>
                <a:spcPct val="119019"/>
              </a:lnSpc>
              <a:spcBef>
                <a:spcPts val="0"/>
              </a:spcBef>
              <a:spcAft>
                <a:spcPts val="0"/>
              </a:spcAft>
              <a:buSzPts val="2600"/>
              <a:buFont typeface="Arial"/>
              <a:buChar char="•"/>
            </a:pPr>
            <a:r>
              <a:rPr lang="en-US" sz="2550">
                <a:latin typeface="Arial"/>
                <a:ea typeface="Arial"/>
                <a:cs typeface="Arial"/>
                <a:sym typeface="Arial"/>
              </a:rPr>
              <a:t>Parties must be given written notice of:</a:t>
            </a:r>
            <a:endParaRPr sz="2550">
              <a:latin typeface="Arial"/>
              <a:ea typeface="Arial"/>
              <a:cs typeface="Arial"/>
              <a:sym typeface="Arial"/>
            </a:endParaRPr>
          </a:p>
          <a:p>
            <a:pPr marL="697230" marR="37465" lvl="1" indent="-227329" algn="l" rtl="0">
              <a:lnSpc>
                <a:spcPct val="109361"/>
              </a:lnSpc>
              <a:spcBef>
                <a:spcPts val="270"/>
              </a:spcBef>
              <a:spcAft>
                <a:spcPts val="0"/>
              </a:spcAft>
              <a:buSzPts val="2400"/>
              <a:buFont typeface="Arial"/>
              <a:buChar char="•"/>
            </a:pPr>
            <a:r>
              <a:rPr lang="en-US" sz="2350">
                <a:latin typeface="Arial"/>
                <a:ea typeface="Arial"/>
                <a:cs typeface="Arial"/>
                <a:sym typeface="Arial"/>
              </a:rPr>
              <a:t>The allegations and the requirements of the 	informal resolution process;</a:t>
            </a:r>
            <a:endParaRPr sz="2350">
              <a:latin typeface="Arial"/>
              <a:ea typeface="Arial"/>
              <a:cs typeface="Arial"/>
              <a:sym typeface="Arial"/>
            </a:endParaRPr>
          </a:p>
          <a:p>
            <a:pPr marL="697230" marR="71120" lvl="1" indent="-227329" algn="l" rtl="0">
              <a:lnSpc>
                <a:spcPct val="91300"/>
              </a:lnSpc>
              <a:spcBef>
                <a:spcPts val="150"/>
              </a:spcBef>
              <a:spcAft>
                <a:spcPts val="0"/>
              </a:spcAft>
              <a:buSzPts val="2400"/>
              <a:buFont typeface="Arial"/>
              <a:buChar char="•"/>
            </a:pPr>
            <a:r>
              <a:rPr lang="en-US" sz="2350">
                <a:latin typeface="Arial"/>
                <a:ea typeface="Arial"/>
                <a:cs typeface="Arial"/>
                <a:sym typeface="Arial"/>
              </a:rPr>
              <a:t>The right to withdraw from the informal 	procedure at any time prior to agreeing to a 	resolution;</a:t>
            </a:r>
            <a:endParaRPr sz="2350">
              <a:latin typeface="Arial"/>
              <a:ea typeface="Arial"/>
              <a:cs typeface="Arial"/>
              <a:sym typeface="Arial"/>
            </a:endParaRPr>
          </a:p>
          <a:p>
            <a:pPr marL="697230" marR="158115" lvl="1" indent="-227329" algn="just" rtl="0">
              <a:lnSpc>
                <a:spcPct val="109361"/>
              </a:lnSpc>
              <a:spcBef>
                <a:spcPts val="245"/>
              </a:spcBef>
              <a:spcAft>
                <a:spcPts val="0"/>
              </a:spcAft>
              <a:buSzPts val="2400"/>
              <a:buFont typeface="Arial"/>
              <a:buChar char="•"/>
            </a:pPr>
            <a:r>
              <a:rPr lang="en-US" sz="2350">
                <a:latin typeface="Arial"/>
                <a:ea typeface="Arial"/>
                <a:cs typeface="Arial"/>
                <a:sym typeface="Arial"/>
              </a:rPr>
              <a:t>The circumstances precluding parties from 	resuming the formal complaint arising from 	the same allegations; and</a:t>
            </a:r>
            <a:endParaRPr sz="2350">
              <a:latin typeface="Arial"/>
              <a:ea typeface="Arial"/>
              <a:cs typeface="Arial"/>
              <a:sym typeface="Arial"/>
            </a:endParaRPr>
          </a:p>
          <a:p>
            <a:pPr marL="697230" marR="5080" lvl="1" indent="-227329" algn="l" rtl="0">
              <a:lnSpc>
                <a:spcPct val="109361"/>
              </a:lnSpc>
              <a:spcBef>
                <a:spcPts val="200"/>
              </a:spcBef>
              <a:spcAft>
                <a:spcPts val="0"/>
              </a:spcAft>
              <a:buSzPts val="2400"/>
              <a:buFont typeface="Arial"/>
              <a:buChar char="•"/>
            </a:pPr>
            <a:r>
              <a:rPr lang="en-US" sz="2350">
                <a:latin typeface="Arial"/>
                <a:ea typeface="Arial"/>
                <a:cs typeface="Arial"/>
                <a:sym typeface="Arial"/>
              </a:rPr>
              <a:t>Any consequences associated with informal 	resolution, including records that will be 	maintained or could be shared.</a:t>
            </a:r>
            <a:endParaRPr sz="2350">
              <a:latin typeface="Arial"/>
              <a:ea typeface="Arial"/>
              <a:cs typeface="Arial"/>
              <a:sym typeface="Arial"/>
            </a:endParaRPr>
          </a:p>
        </p:txBody>
      </p:sp>
      <p:pic>
        <p:nvPicPr>
          <p:cNvPr id="849" name="Google Shape;849;p25"/>
          <p:cNvPicPr preferRelativeResize="0"/>
          <p:nvPr/>
        </p:nvPicPr>
        <p:blipFill rotWithShape="1">
          <a:blip r:embed="rId3">
            <a:alphaModFix/>
          </a:blip>
          <a:srcRect/>
          <a:stretch/>
        </p:blipFill>
        <p:spPr>
          <a:xfrm>
            <a:off x="7874507" y="1908048"/>
            <a:ext cx="4012691" cy="3041903"/>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p26"/>
          <p:cNvSpPr txBox="1">
            <a:spLocks noGrp="1"/>
          </p:cNvSpPr>
          <p:nvPr>
            <p:ph type="title"/>
          </p:nvPr>
        </p:nvSpPr>
        <p:spPr>
          <a:xfrm>
            <a:off x="2075985" y="2551404"/>
            <a:ext cx="3515360" cy="84836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5400">
                <a:solidFill>
                  <a:srgbClr val="AC151B"/>
                </a:solidFill>
              </a:rPr>
              <a:t>Training?</a:t>
            </a:r>
            <a:endParaRPr sz="540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sp>
        <p:nvSpPr>
          <p:cNvPr id="859" name="Google Shape;859;p27"/>
          <p:cNvSpPr txBox="1">
            <a:spLocks noGrp="1"/>
          </p:cNvSpPr>
          <p:nvPr>
            <p:ph type="title"/>
          </p:nvPr>
        </p:nvSpPr>
        <p:spPr>
          <a:xfrm>
            <a:off x="3131729" y="308070"/>
            <a:ext cx="5927725" cy="1300480"/>
          </a:xfrm>
          <a:prstGeom prst="rect">
            <a:avLst/>
          </a:prstGeom>
          <a:noFill/>
          <a:ln>
            <a:noFill/>
          </a:ln>
        </p:spPr>
        <p:txBody>
          <a:bodyPr spcFirstLastPara="1" wrap="square" lIns="0" tIns="88900" rIns="0" bIns="0" anchor="t" anchorCtr="0">
            <a:spAutoFit/>
          </a:bodyPr>
          <a:lstStyle/>
          <a:p>
            <a:pPr marL="12700" marR="5080" lvl="0" indent="461644" algn="l" rtl="0">
              <a:lnSpc>
                <a:spcPct val="107954"/>
              </a:lnSpc>
              <a:spcBef>
                <a:spcPts val="0"/>
              </a:spcBef>
              <a:spcAft>
                <a:spcPts val="0"/>
              </a:spcAft>
              <a:buNone/>
            </a:pPr>
            <a:r>
              <a:rPr lang="en-US">
                <a:solidFill>
                  <a:srgbClr val="AC151B"/>
                </a:solidFill>
              </a:rPr>
              <a:t>The Regulations (Title IX Personnel)</a:t>
            </a:r>
            <a:endParaRPr/>
          </a:p>
        </p:txBody>
      </p:sp>
      <p:sp>
        <p:nvSpPr>
          <p:cNvPr id="860" name="Google Shape;860;p27"/>
          <p:cNvSpPr txBox="1"/>
          <p:nvPr/>
        </p:nvSpPr>
        <p:spPr>
          <a:xfrm>
            <a:off x="6174740" y="1957547"/>
            <a:ext cx="4699635" cy="2854325"/>
          </a:xfrm>
          <a:prstGeom prst="rect">
            <a:avLst/>
          </a:prstGeom>
          <a:noFill/>
          <a:ln>
            <a:noFill/>
          </a:ln>
        </p:spPr>
        <p:txBody>
          <a:bodyPr spcFirstLastPara="1" wrap="square" lIns="0" tIns="108575" rIns="0" bIns="0" anchor="t" anchorCtr="0">
            <a:spAutoFit/>
          </a:bodyPr>
          <a:lstStyle/>
          <a:p>
            <a:pPr marL="240665" lvl="0" indent="-227965" algn="l" rtl="0">
              <a:lnSpc>
                <a:spcPct val="100000"/>
              </a:lnSpc>
              <a:spcBef>
                <a:spcPts val="0"/>
              </a:spcBef>
              <a:spcAft>
                <a:spcPts val="0"/>
              </a:spcAft>
              <a:buSzPts val="2000"/>
              <a:buFont typeface="Arial"/>
              <a:buChar char="•"/>
            </a:pPr>
            <a:r>
              <a:rPr lang="en-US" sz="2000">
                <a:latin typeface="Calibri"/>
                <a:ea typeface="Calibri"/>
                <a:cs typeface="Calibri"/>
                <a:sym typeface="Calibri"/>
              </a:rPr>
              <a:t>Title IX Coordinators</a:t>
            </a:r>
            <a:endParaRPr sz="2000">
              <a:latin typeface="Calibri"/>
              <a:ea typeface="Calibri"/>
              <a:cs typeface="Calibri"/>
              <a:sym typeface="Calibri"/>
            </a:endParaRPr>
          </a:p>
          <a:p>
            <a:pPr marL="240665" lvl="0" indent="-227965" algn="l" rtl="0">
              <a:lnSpc>
                <a:spcPct val="100000"/>
              </a:lnSpc>
              <a:spcBef>
                <a:spcPts val="755"/>
              </a:spcBef>
              <a:spcAft>
                <a:spcPts val="0"/>
              </a:spcAft>
              <a:buSzPts val="2000"/>
              <a:buFont typeface="Arial"/>
              <a:buChar char="•"/>
            </a:pPr>
            <a:r>
              <a:rPr lang="en-US" sz="2000">
                <a:latin typeface="Calibri"/>
                <a:ea typeface="Calibri"/>
                <a:cs typeface="Calibri"/>
                <a:sym typeface="Calibri"/>
              </a:rPr>
              <a:t>Investigators</a:t>
            </a:r>
            <a:endParaRPr sz="2000">
              <a:latin typeface="Calibri"/>
              <a:ea typeface="Calibri"/>
              <a:cs typeface="Calibri"/>
              <a:sym typeface="Calibri"/>
            </a:endParaRPr>
          </a:p>
          <a:p>
            <a:pPr marL="240665" lvl="0" indent="-227965" algn="l" rtl="0">
              <a:lnSpc>
                <a:spcPct val="100000"/>
              </a:lnSpc>
              <a:spcBef>
                <a:spcPts val="770"/>
              </a:spcBef>
              <a:spcAft>
                <a:spcPts val="0"/>
              </a:spcAft>
              <a:buSzPts val="2000"/>
              <a:buFont typeface="Arial"/>
              <a:buChar char="•"/>
            </a:pPr>
            <a:r>
              <a:rPr lang="en-US" sz="2000">
                <a:latin typeface="Calibri"/>
                <a:ea typeface="Calibri"/>
                <a:cs typeface="Calibri"/>
                <a:sym typeface="Calibri"/>
              </a:rPr>
              <a:t>Decision-makers</a:t>
            </a:r>
            <a:endParaRPr sz="2000">
              <a:latin typeface="Calibri"/>
              <a:ea typeface="Calibri"/>
              <a:cs typeface="Calibri"/>
              <a:sym typeface="Calibri"/>
            </a:endParaRPr>
          </a:p>
          <a:p>
            <a:pPr marL="241300" marR="876300" lvl="0" indent="-228600" algn="l" rtl="0">
              <a:lnSpc>
                <a:spcPct val="108000"/>
              </a:lnSpc>
              <a:spcBef>
                <a:spcPts val="1025"/>
              </a:spcBef>
              <a:spcAft>
                <a:spcPts val="0"/>
              </a:spcAft>
              <a:buSzPts val="2000"/>
              <a:buFont typeface="Arial"/>
              <a:buChar char="•"/>
            </a:pPr>
            <a:r>
              <a:rPr lang="en-US" sz="2000">
                <a:latin typeface="Calibri"/>
                <a:ea typeface="Calibri"/>
                <a:cs typeface="Calibri"/>
                <a:sym typeface="Calibri"/>
              </a:rPr>
              <a:t>Anyone who facilitates an informal resolution process</a:t>
            </a:r>
            <a:endParaRPr sz="2000">
              <a:latin typeface="Calibri"/>
              <a:ea typeface="Calibri"/>
              <a:cs typeface="Calibri"/>
              <a:sym typeface="Calibri"/>
            </a:endParaRPr>
          </a:p>
          <a:p>
            <a:pPr marL="241300" marR="5080" lvl="0" indent="-228600" algn="l" rtl="0">
              <a:lnSpc>
                <a:spcPct val="108000"/>
              </a:lnSpc>
              <a:spcBef>
                <a:spcPts val="994"/>
              </a:spcBef>
              <a:spcAft>
                <a:spcPts val="0"/>
              </a:spcAft>
              <a:buSzPts val="2000"/>
              <a:buFont typeface="Arial"/>
              <a:buChar char="•"/>
            </a:pPr>
            <a:r>
              <a:rPr lang="en-US" sz="2000">
                <a:latin typeface="Calibri"/>
                <a:ea typeface="Calibri"/>
                <a:cs typeface="Calibri"/>
                <a:sym typeface="Calibri"/>
              </a:rPr>
              <a:t>And if NCAA Member school – student athletes and athletics staff per NCAA policy (discussed more fully in Class 4)</a:t>
            </a:r>
            <a:endParaRPr sz="2000">
              <a:latin typeface="Calibri"/>
              <a:ea typeface="Calibri"/>
              <a:cs typeface="Calibri"/>
              <a:sym typeface="Calibri"/>
            </a:endParaRPr>
          </a:p>
        </p:txBody>
      </p:sp>
      <p:pic>
        <p:nvPicPr>
          <p:cNvPr id="861" name="Google Shape;861;p27"/>
          <p:cNvPicPr preferRelativeResize="0"/>
          <p:nvPr/>
        </p:nvPicPr>
        <p:blipFill rotWithShape="1">
          <a:blip r:embed="rId3">
            <a:alphaModFix/>
          </a:blip>
          <a:srcRect/>
          <a:stretch/>
        </p:blipFill>
        <p:spPr>
          <a:xfrm>
            <a:off x="466344" y="1883664"/>
            <a:ext cx="5175503" cy="3457955"/>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Google Shape;866;p28"/>
          <p:cNvSpPr txBox="1">
            <a:spLocks noGrp="1"/>
          </p:cNvSpPr>
          <p:nvPr>
            <p:ph type="title"/>
          </p:nvPr>
        </p:nvSpPr>
        <p:spPr>
          <a:xfrm>
            <a:off x="806259" y="373602"/>
            <a:ext cx="10688955" cy="1183005"/>
          </a:xfrm>
          <a:prstGeom prst="rect">
            <a:avLst/>
          </a:prstGeom>
          <a:noFill/>
          <a:ln>
            <a:noFill/>
          </a:ln>
        </p:spPr>
        <p:txBody>
          <a:bodyPr spcFirstLastPara="1" wrap="square" lIns="0" tIns="81275" rIns="0" bIns="0" anchor="t" anchorCtr="0">
            <a:spAutoFit/>
          </a:bodyPr>
          <a:lstStyle/>
          <a:p>
            <a:pPr marL="896619" marR="5080" lvl="0" indent="-884555" algn="l" rtl="0">
              <a:lnSpc>
                <a:spcPct val="108000"/>
              </a:lnSpc>
              <a:spcBef>
                <a:spcPts val="0"/>
              </a:spcBef>
              <a:spcAft>
                <a:spcPts val="0"/>
              </a:spcAft>
              <a:buNone/>
            </a:pPr>
            <a:r>
              <a:rPr lang="en-US" sz="4000">
                <a:solidFill>
                  <a:srgbClr val="AC151B"/>
                </a:solidFill>
              </a:rPr>
              <a:t>Consider Training Others, even though not Required by the Regulations</a:t>
            </a:r>
            <a:endParaRPr sz="4000"/>
          </a:p>
        </p:txBody>
      </p:sp>
      <p:sp>
        <p:nvSpPr>
          <p:cNvPr id="867" name="Google Shape;867;p28"/>
          <p:cNvSpPr txBox="1"/>
          <p:nvPr/>
        </p:nvSpPr>
        <p:spPr>
          <a:xfrm>
            <a:off x="916939" y="2044498"/>
            <a:ext cx="10017125" cy="3378200"/>
          </a:xfrm>
          <a:prstGeom prst="rect">
            <a:avLst/>
          </a:prstGeom>
          <a:noFill/>
          <a:ln>
            <a:noFill/>
          </a:ln>
        </p:spPr>
        <p:txBody>
          <a:bodyPr spcFirstLastPara="1" wrap="square" lIns="0" tIns="97775" rIns="0" bIns="0" anchor="t" anchorCtr="0">
            <a:spAutoFit/>
          </a:bodyPr>
          <a:lstStyle/>
          <a:p>
            <a:pPr marL="240665" lvl="0" indent="-227965" algn="l" rtl="0">
              <a:lnSpc>
                <a:spcPct val="100000"/>
              </a:lnSpc>
              <a:spcBef>
                <a:spcPts val="0"/>
              </a:spcBef>
              <a:spcAft>
                <a:spcPts val="0"/>
              </a:spcAft>
              <a:buSzPts val="2700"/>
              <a:buFont typeface="Arial"/>
              <a:buChar char="•"/>
            </a:pPr>
            <a:r>
              <a:rPr lang="en-US" sz="2700">
                <a:latin typeface="Calibri"/>
                <a:ea typeface="Calibri"/>
                <a:cs typeface="Calibri"/>
                <a:sym typeface="Calibri"/>
              </a:rPr>
              <a:t>Title IX staff who are not identified by the regulations</a:t>
            </a:r>
            <a:endParaRPr sz="2700">
              <a:latin typeface="Calibri"/>
              <a:ea typeface="Calibri"/>
              <a:cs typeface="Calibri"/>
              <a:sym typeface="Calibri"/>
            </a:endParaRPr>
          </a:p>
          <a:p>
            <a:pPr marL="240665" lvl="0" indent="-227965" algn="l" rtl="0">
              <a:lnSpc>
                <a:spcPct val="100000"/>
              </a:lnSpc>
              <a:spcBef>
                <a:spcPts val="670"/>
              </a:spcBef>
              <a:spcAft>
                <a:spcPts val="0"/>
              </a:spcAft>
              <a:buSzPts val="2700"/>
              <a:buFont typeface="Arial"/>
              <a:buChar char="•"/>
            </a:pPr>
            <a:r>
              <a:rPr lang="en-US" sz="2700">
                <a:latin typeface="Calibri"/>
                <a:ea typeface="Calibri"/>
                <a:cs typeface="Calibri"/>
                <a:sym typeface="Calibri"/>
              </a:rPr>
              <a:t>Officials With Authority to take corrective measures</a:t>
            </a:r>
            <a:endParaRPr sz="2700">
              <a:latin typeface="Calibri"/>
              <a:ea typeface="Calibri"/>
              <a:cs typeface="Calibri"/>
              <a:sym typeface="Calibri"/>
            </a:endParaRPr>
          </a:p>
          <a:p>
            <a:pPr marL="241300" marR="5080" lvl="0" indent="-228600" algn="l" rtl="0">
              <a:lnSpc>
                <a:spcPct val="108148"/>
              </a:lnSpc>
              <a:spcBef>
                <a:spcPts val="1040"/>
              </a:spcBef>
              <a:spcAft>
                <a:spcPts val="0"/>
              </a:spcAft>
              <a:buSzPts val="2700"/>
              <a:buFont typeface="Arial"/>
              <a:buChar char="•"/>
            </a:pPr>
            <a:r>
              <a:rPr lang="en-US" sz="2700">
                <a:latin typeface="Calibri"/>
                <a:ea typeface="Calibri"/>
                <a:cs typeface="Calibri"/>
                <a:sym typeface="Calibri"/>
              </a:rPr>
              <a:t>Other individuals with the responsibility to report sexual harassment – former Responsible Employees</a:t>
            </a:r>
            <a:endParaRPr sz="2700">
              <a:latin typeface="Calibri"/>
              <a:ea typeface="Calibri"/>
              <a:cs typeface="Calibri"/>
              <a:sym typeface="Calibri"/>
            </a:endParaRPr>
          </a:p>
          <a:p>
            <a:pPr marL="240665" lvl="0" indent="-227965" algn="l" rtl="0">
              <a:lnSpc>
                <a:spcPct val="100000"/>
              </a:lnSpc>
              <a:spcBef>
                <a:spcPts val="635"/>
              </a:spcBef>
              <a:spcAft>
                <a:spcPts val="0"/>
              </a:spcAft>
              <a:buSzPts val="2700"/>
              <a:buFont typeface="Arial"/>
              <a:buChar char="•"/>
            </a:pPr>
            <a:r>
              <a:rPr lang="en-US" sz="2700">
                <a:latin typeface="Calibri"/>
                <a:ea typeface="Calibri"/>
                <a:cs typeface="Calibri"/>
                <a:sym typeface="Calibri"/>
              </a:rPr>
              <a:t>Campus Safety Authorities (CSAs)</a:t>
            </a:r>
            <a:endParaRPr sz="2700">
              <a:latin typeface="Calibri"/>
              <a:ea typeface="Calibri"/>
              <a:cs typeface="Calibri"/>
              <a:sym typeface="Calibri"/>
            </a:endParaRPr>
          </a:p>
          <a:p>
            <a:pPr marL="240665" lvl="0" indent="-227965" algn="l" rtl="0">
              <a:lnSpc>
                <a:spcPct val="100000"/>
              </a:lnSpc>
              <a:spcBef>
                <a:spcPts val="670"/>
              </a:spcBef>
              <a:spcAft>
                <a:spcPts val="0"/>
              </a:spcAft>
              <a:buSzPts val="2700"/>
              <a:buFont typeface="Arial"/>
              <a:buChar char="•"/>
            </a:pPr>
            <a:r>
              <a:rPr lang="en-US" sz="2700">
                <a:latin typeface="Calibri"/>
                <a:ea typeface="Calibri"/>
                <a:cs typeface="Calibri"/>
                <a:sym typeface="Calibri"/>
              </a:rPr>
              <a:t>The Campus Community</a:t>
            </a:r>
            <a:endParaRPr sz="2700">
              <a:latin typeface="Calibri"/>
              <a:ea typeface="Calibri"/>
              <a:cs typeface="Calibri"/>
              <a:sym typeface="Calibri"/>
            </a:endParaRPr>
          </a:p>
          <a:p>
            <a:pPr marL="240665" lvl="0" indent="-227965" algn="l" rtl="0">
              <a:lnSpc>
                <a:spcPct val="100000"/>
              </a:lnSpc>
              <a:spcBef>
                <a:spcPts val="675"/>
              </a:spcBef>
              <a:spcAft>
                <a:spcPts val="0"/>
              </a:spcAft>
              <a:buSzPts val="2700"/>
              <a:buFont typeface="Arial"/>
              <a:buChar char="•"/>
            </a:pPr>
            <a:r>
              <a:rPr lang="en-US" sz="2700">
                <a:latin typeface="Calibri"/>
                <a:ea typeface="Calibri"/>
                <a:cs typeface="Calibri"/>
                <a:sym typeface="Calibri"/>
              </a:rPr>
              <a:t>Confidential employees</a:t>
            </a:r>
            <a:endParaRPr sz="2700">
              <a:latin typeface="Calibri"/>
              <a:ea typeface="Calibri"/>
              <a:cs typeface="Calibri"/>
              <a:sym typeface="Calibri"/>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872" name="Google Shape;872;p29"/>
          <p:cNvSpPr txBox="1">
            <a:spLocks noGrp="1"/>
          </p:cNvSpPr>
          <p:nvPr>
            <p:ph type="title"/>
          </p:nvPr>
        </p:nvSpPr>
        <p:spPr>
          <a:xfrm>
            <a:off x="1210111" y="2164741"/>
            <a:ext cx="5267325" cy="2329815"/>
          </a:xfrm>
          <a:prstGeom prst="rect">
            <a:avLst/>
          </a:prstGeom>
          <a:noFill/>
          <a:ln>
            <a:noFill/>
          </a:ln>
        </p:spPr>
        <p:txBody>
          <a:bodyPr spcFirstLastPara="1" wrap="square" lIns="0" tIns="106025" rIns="0" bIns="0" anchor="t" anchorCtr="0">
            <a:spAutoFit/>
          </a:bodyPr>
          <a:lstStyle/>
          <a:p>
            <a:pPr marL="12700" marR="5080" lvl="0" indent="-635" algn="ctr" rtl="0">
              <a:lnSpc>
                <a:spcPct val="107962"/>
              </a:lnSpc>
              <a:spcBef>
                <a:spcPts val="0"/>
              </a:spcBef>
              <a:spcAft>
                <a:spcPts val="0"/>
              </a:spcAft>
              <a:buNone/>
            </a:pPr>
            <a:r>
              <a:rPr lang="en-US" sz="5400">
                <a:solidFill>
                  <a:srgbClr val="AC151B"/>
                </a:solidFill>
              </a:rPr>
              <a:t>Elements of a Good Training Program</a:t>
            </a:r>
            <a:endParaRPr sz="540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sp>
        <p:nvSpPr>
          <p:cNvPr id="877" name="Google Shape;877;p30"/>
          <p:cNvSpPr txBox="1">
            <a:spLocks noGrp="1"/>
          </p:cNvSpPr>
          <p:nvPr>
            <p:ph type="title"/>
          </p:nvPr>
        </p:nvSpPr>
        <p:spPr>
          <a:xfrm>
            <a:off x="778452" y="222101"/>
            <a:ext cx="10635094" cy="1096645"/>
          </a:xfrm>
          <a:prstGeom prst="rect">
            <a:avLst/>
          </a:prstGeom>
          <a:noFill/>
          <a:ln>
            <a:noFill/>
          </a:ln>
        </p:spPr>
        <p:txBody>
          <a:bodyPr spcFirstLastPara="1" wrap="square" lIns="0" tIns="401050" rIns="0" bIns="0" anchor="t" anchorCtr="0">
            <a:spAutoFit/>
          </a:bodyPr>
          <a:lstStyle/>
          <a:p>
            <a:pPr marL="1681479" lvl="0" indent="0" algn="l" rtl="0">
              <a:lnSpc>
                <a:spcPct val="100000"/>
              </a:lnSpc>
              <a:spcBef>
                <a:spcPts val="0"/>
              </a:spcBef>
              <a:spcAft>
                <a:spcPts val="0"/>
              </a:spcAft>
              <a:buNone/>
            </a:pPr>
            <a:r>
              <a:rPr lang="en-US">
                <a:solidFill>
                  <a:srgbClr val="AC151B"/>
                </a:solidFill>
              </a:rPr>
              <a:t>Necessary Components</a:t>
            </a:r>
            <a:endParaRPr/>
          </a:p>
        </p:txBody>
      </p:sp>
      <p:sp>
        <p:nvSpPr>
          <p:cNvPr id="878" name="Google Shape;878;p30"/>
          <p:cNvSpPr txBox="1"/>
          <p:nvPr/>
        </p:nvSpPr>
        <p:spPr>
          <a:xfrm>
            <a:off x="5477921" y="1510828"/>
            <a:ext cx="5847715" cy="4032250"/>
          </a:xfrm>
          <a:prstGeom prst="rect">
            <a:avLst/>
          </a:prstGeom>
          <a:noFill/>
          <a:ln>
            <a:noFill/>
          </a:ln>
        </p:spPr>
        <p:txBody>
          <a:bodyPr spcFirstLastPara="1" wrap="square" lIns="0" tIns="88900" rIns="0" bIns="0" anchor="t" anchorCtr="0">
            <a:spAutoFit/>
          </a:bodyPr>
          <a:lstStyle/>
          <a:p>
            <a:pPr marL="240665" lvl="0" indent="-227965" algn="l" rtl="0">
              <a:lnSpc>
                <a:spcPct val="100000"/>
              </a:lnSpc>
              <a:spcBef>
                <a:spcPts val="0"/>
              </a:spcBef>
              <a:spcAft>
                <a:spcPts val="0"/>
              </a:spcAft>
              <a:buSzPts val="2200"/>
              <a:buFont typeface="Arial"/>
              <a:buChar char="•"/>
            </a:pPr>
            <a:r>
              <a:rPr lang="en-US" sz="2200" u="sng">
                <a:latin typeface="Arial"/>
                <a:ea typeface="Arial"/>
                <a:cs typeface="Arial"/>
                <a:sym typeface="Arial"/>
              </a:rPr>
              <a:t>Planning &amp; Preparation</a:t>
            </a:r>
            <a:endParaRPr sz="2200">
              <a:latin typeface="Arial"/>
              <a:ea typeface="Arial"/>
              <a:cs typeface="Arial"/>
              <a:sym typeface="Arial"/>
            </a:endParaRPr>
          </a:p>
          <a:p>
            <a:pPr marL="697865" lvl="1" indent="-227965" algn="l" rtl="0">
              <a:lnSpc>
                <a:spcPct val="100000"/>
              </a:lnSpc>
              <a:spcBef>
                <a:spcPts val="515"/>
              </a:spcBef>
              <a:spcAft>
                <a:spcPts val="0"/>
              </a:spcAft>
              <a:buSzPts val="1900"/>
              <a:buFont typeface="Arial"/>
              <a:buChar char="•"/>
            </a:pPr>
            <a:r>
              <a:rPr lang="en-US" sz="1900">
                <a:latin typeface="Arial"/>
                <a:ea typeface="Arial"/>
                <a:cs typeface="Arial"/>
                <a:sym typeface="Arial"/>
              </a:rPr>
              <a:t>Who should train and be trained?</a:t>
            </a:r>
            <a:endParaRPr sz="1900">
              <a:latin typeface="Arial"/>
              <a:ea typeface="Arial"/>
              <a:cs typeface="Arial"/>
              <a:sym typeface="Arial"/>
            </a:endParaRPr>
          </a:p>
          <a:p>
            <a:pPr marL="1155065" lvl="2" indent="-227964" algn="l" rtl="0">
              <a:lnSpc>
                <a:spcPct val="100000"/>
              </a:lnSpc>
              <a:spcBef>
                <a:spcPts val="505"/>
              </a:spcBef>
              <a:spcAft>
                <a:spcPts val="0"/>
              </a:spcAft>
              <a:buSzPts val="1600"/>
              <a:buFont typeface="Arial"/>
              <a:buChar char="•"/>
            </a:pPr>
            <a:r>
              <a:rPr lang="en-US" sz="1600">
                <a:latin typeface="Arial"/>
                <a:ea typeface="Arial"/>
                <a:cs typeface="Arial"/>
                <a:sym typeface="Arial"/>
              </a:rPr>
              <a:t>Required</a:t>
            </a:r>
            <a:endParaRPr sz="1600">
              <a:latin typeface="Arial"/>
              <a:ea typeface="Arial"/>
              <a:cs typeface="Arial"/>
              <a:sym typeface="Arial"/>
            </a:endParaRPr>
          </a:p>
          <a:p>
            <a:pPr marL="1155065" lvl="2" indent="-227964" algn="l" rtl="0">
              <a:lnSpc>
                <a:spcPct val="100000"/>
              </a:lnSpc>
              <a:spcBef>
                <a:spcPts val="500"/>
              </a:spcBef>
              <a:spcAft>
                <a:spcPts val="0"/>
              </a:spcAft>
              <a:buSzPts val="1600"/>
              <a:buFont typeface="Arial"/>
              <a:buChar char="•"/>
            </a:pPr>
            <a:r>
              <a:rPr lang="en-US" sz="1600">
                <a:latin typeface="Arial"/>
                <a:ea typeface="Arial"/>
                <a:cs typeface="Arial"/>
                <a:sym typeface="Arial"/>
              </a:rPr>
              <a:t>Others</a:t>
            </a:r>
            <a:endParaRPr sz="1600">
              <a:latin typeface="Arial"/>
              <a:ea typeface="Arial"/>
              <a:cs typeface="Arial"/>
              <a:sym typeface="Arial"/>
            </a:endParaRPr>
          </a:p>
          <a:p>
            <a:pPr marL="697865" lvl="1" indent="-227965" algn="l" rtl="0">
              <a:lnSpc>
                <a:spcPct val="100000"/>
              </a:lnSpc>
              <a:spcBef>
                <a:spcPts val="495"/>
              </a:spcBef>
              <a:spcAft>
                <a:spcPts val="0"/>
              </a:spcAft>
              <a:buSzPts val="1900"/>
              <a:buFont typeface="Arial"/>
              <a:buChar char="•"/>
            </a:pPr>
            <a:r>
              <a:rPr lang="en-US" sz="1900">
                <a:latin typeface="Arial"/>
                <a:ea typeface="Arial"/>
                <a:cs typeface="Arial"/>
                <a:sym typeface="Arial"/>
              </a:rPr>
              <a:t>How – in person, virtual or hybrid?</a:t>
            </a:r>
            <a:endParaRPr sz="1900">
              <a:latin typeface="Arial"/>
              <a:ea typeface="Arial"/>
              <a:cs typeface="Arial"/>
              <a:sym typeface="Arial"/>
            </a:endParaRPr>
          </a:p>
          <a:p>
            <a:pPr marL="697865" lvl="1" indent="-227965" algn="l" rtl="0">
              <a:lnSpc>
                <a:spcPct val="100000"/>
              </a:lnSpc>
              <a:spcBef>
                <a:spcPts val="490"/>
              </a:spcBef>
              <a:spcAft>
                <a:spcPts val="0"/>
              </a:spcAft>
              <a:buSzPts val="1900"/>
              <a:buFont typeface="Arial"/>
              <a:buChar char="•"/>
            </a:pPr>
            <a:r>
              <a:rPr lang="en-US" sz="1900">
                <a:latin typeface="Arial"/>
                <a:ea typeface="Arial"/>
                <a:cs typeface="Arial"/>
                <a:sym typeface="Arial"/>
              </a:rPr>
              <a:t>When?</a:t>
            </a:r>
            <a:endParaRPr sz="1900">
              <a:latin typeface="Arial"/>
              <a:ea typeface="Arial"/>
              <a:cs typeface="Arial"/>
              <a:sym typeface="Arial"/>
            </a:endParaRPr>
          </a:p>
          <a:p>
            <a:pPr marL="240665" lvl="0" indent="-227965" algn="l" rtl="0">
              <a:lnSpc>
                <a:spcPct val="100000"/>
              </a:lnSpc>
              <a:spcBef>
                <a:spcPts val="994"/>
              </a:spcBef>
              <a:spcAft>
                <a:spcPts val="0"/>
              </a:spcAft>
              <a:buSzPts val="2200"/>
              <a:buFont typeface="Arial"/>
              <a:buChar char="•"/>
            </a:pPr>
            <a:r>
              <a:rPr lang="en-US" sz="2200" u="sng">
                <a:latin typeface="Arial"/>
                <a:ea typeface="Arial"/>
                <a:cs typeface="Arial"/>
                <a:sym typeface="Arial"/>
              </a:rPr>
              <a:t>Avoiding bias and stereotypes</a:t>
            </a:r>
            <a:endParaRPr sz="2200">
              <a:latin typeface="Arial"/>
              <a:ea typeface="Arial"/>
              <a:cs typeface="Arial"/>
              <a:sym typeface="Arial"/>
            </a:endParaRPr>
          </a:p>
          <a:p>
            <a:pPr marL="697865" lvl="1" indent="-227965" algn="l" rtl="0">
              <a:lnSpc>
                <a:spcPct val="100000"/>
              </a:lnSpc>
              <a:spcBef>
                <a:spcPts val="505"/>
              </a:spcBef>
              <a:spcAft>
                <a:spcPts val="0"/>
              </a:spcAft>
              <a:buSzPts val="1900"/>
              <a:buFont typeface="Arial"/>
              <a:buChar char="•"/>
            </a:pPr>
            <a:r>
              <a:rPr lang="en-US" sz="1900">
                <a:latin typeface="Arial"/>
                <a:ea typeface="Arial"/>
                <a:cs typeface="Arial"/>
                <a:sym typeface="Arial"/>
              </a:rPr>
              <a:t>Whether or how to use trauma-informed training</a:t>
            </a:r>
            <a:endParaRPr sz="1900">
              <a:latin typeface="Arial"/>
              <a:ea typeface="Arial"/>
              <a:cs typeface="Arial"/>
              <a:sym typeface="Arial"/>
            </a:endParaRPr>
          </a:p>
          <a:p>
            <a:pPr marL="240665" lvl="0" indent="-227965" algn="l" rtl="0">
              <a:lnSpc>
                <a:spcPct val="100000"/>
              </a:lnSpc>
              <a:spcBef>
                <a:spcPts val="994"/>
              </a:spcBef>
              <a:spcAft>
                <a:spcPts val="0"/>
              </a:spcAft>
              <a:buSzPts val="2200"/>
              <a:buFont typeface="Arial"/>
              <a:buChar char="•"/>
            </a:pPr>
            <a:r>
              <a:rPr lang="en-US" sz="2200" u="sng">
                <a:latin typeface="Arial"/>
                <a:ea typeface="Arial"/>
                <a:cs typeface="Arial"/>
                <a:sym typeface="Arial"/>
              </a:rPr>
              <a:t>Transparency</a:t>
            </a:r>
            <a:endParaRPr sz="2200">
              <a:latin typeface="Arial"/>
              <a:ea typeface="Arial"/>
              <a:cs typeface="Arial"/>
              <a:sym typeface="Arial"/>
            </a:endParaRPr>
          </a:p>
          <a:p>
            <a:pPr marL="698500" marR="125095" lvl="1" indent="-228600" algn="l" rtl="0">
              <a:lnSpc>
                <a:spcPct val="100000"/>
              </a:lnSpc>
              <a:spcBef>
                <a:spcPts val="505"/>
              </a:spcBef>
              <a:spcAft>
                <a:spcPts val="0"/>
              </a:spcAft>
              <a:buSzPts val="1900"/>
              <a:buFont typeface="Arial"/>
              <a:buChar char="•"/>
            </a:pPr>
            <a:r>
              <a:rPr lang="en-US" sz="1900">
                <a:latin typeface="Arial"/>
                <a:ea typeface="Arial"/>
                <a:cs typeface="Arial"/>
                <a:sym typeface="Arial"/>
              </a:rPr>
              <a:t>Post most current training materials publicly on website or make available for public inspection</a:t>
            </a:r>
            <a:endParaRPr sz="1900">
              <a:latin typeface="Arial"/>
              <a:ea typeface="Arial"/>
              <a:cs typeface="Arial"/>
              <a:sym typeface="Arial"/>
            </a:endParaRPr>
          </a:p>
        </p:txBody>
      </p:sp>
      <p:pic>
        <p:nvPicPr>
          <p:cNvPr id="879" name="Google Shape;879;p30"/>
          <p:cNvPicPr preferRelativeResize="0"/>
          <p:nvPr/>
        </p:nvPicPr>
        <p:blipFill rotWithShape="1">
          <a:blip r:embed="rId3">
            <a:alphaModFix/>
          </a:blip>
          <a:srcRect/>
          <a:stretch/>
        </p:blipFill>
        <p:spPr>
          <a:xfrm>
            <a:off x="416051" y="1991867"/>
            <a:ext cx="4757927" cy="3031235"/>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884" name="Google Shape;884;p31"/>
          <p:cNvSpPr txBox="1">
            <a:spLocks noGrp="1"/>
          </p:cNvSpPr>
          <p:nvPr>
            <p:ph type="title"/>
          </p:nvPr>
        </p:nvSpPr>
        <p:spPr>
          <a:xfrm>
            <a:off x="778452" y="222101"/>
            <a:ext cx="10635094" cy="1096645"/>
          </a:xfrm>
          <a:prstGeom prst="rect">
            <a:avLst/>
          </a:prstGeom>
          <a:noFill/>
          <a:ln>
            <a:noFill/>
          </a:ln>
        </p:spPr>
        <p:txBody>
          <a:bodyPr spcFirstLastPara="1" wrap="square" lIns="0" tIns="401050" rIns="0" bIns="0" anchor="t" anchorCtr="0">
            <a:spAutoFit/>
          </a:bodyPr>
          <a:lstStyle/>
          <a:p>
            <a:pPr marL="2609850" lvl="0" indent="0" algn="l" rtl="0">
              <a:lnSpc>
                <a:spcPct val="100000"/>
              </a:lnSpc>
              <a:spcBef>
                <a:spcPts val="0"/>
              </a:spcBef>
              <a:spcAft>
                <a:spcPts val="0"/>
              </a:spcAft>
              <a:buNone/>
            </a:pPr>
            <a:r>
              <a:rPr lang="en-US">
                <a:solidFill>
                  <a:srgbClr val="AC151B"/>
                </a:solidFill>
              </a:rPr>
              <a:t>Required Training</a:t>
            </a:r>
            <a:endParaRPr/>
          </a:p>
        </p:txBody>
      </p:sp>
      <p:sp>
        <p:nvSpPr>
          <p:cNvPr id="885" name="Google Shape;885;p31"/>
          <p:cNvSpPr txBox="1"/>
          <p:nvPr/>
        </p:nvSpPr>
        <p:spPr>
          <a:xfrm>
            <a:off x="2132298" y="1705471"/>
            <a:ext cx="8355330" cy="39116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2400" b="1">
                <a:latin typeface="Arial"/>
                <a:ea typeface="Arial"/>
                <a:cs typeface="Arial"/>
                <a:sym typeface="Arial"/>
              </a:rPr>
              <a:t>Title IX Personnel	Title IX Investigators</a:t>
            </a:r>
            <a:endParaRPr sz="2400">
              <a:latin typeface="Arial"/>
              <a:ea typeface="Arial"/>
              <a:cs typeface="Arial"/>
              <a:sym typeface="Arial"/>
            </a:endParaRPr>
          </a:p>
        </p:txBody>
      </p:sp>
      <p:sp>
        <p:nvSpPr>
          <p:cNvPr id="886" name="Google Shape;886;p31"/>
          <p:cNvSpPr txBox="1"/>
          <p:nvPr/>
        </p:nvSpPr>
        <p:spPr>
          <a:xfrm>
            <a:off x="327659" y="2677667"/>
            <a:ext cx="1737360" cy="1041400"/>
          </a:xfrm>
          <a:prstGeom prst="rect">
            <a:avLst/>
          </a:prstGeom>
          <a:solidFill>
            <a:srgbClr val="AC151B"/>
          </a:solidFill>
          <a:ln>
            <a:noFill/>
          </a:ln>
        </p:spPr>
        <p:txBody>
          <a:bodyPr spcFirstLastPara="1" wrap="square" lIns="0" tIns="3175" rIns="0" bIns="0" anchor="t" anchorCtr="0">
            <a:spAutoFit/>
          </a:bodyPr>
          <a:lstStyle/>
          <a:p>
            <a:pPr marL="0" lvl="0" indent="0" algn="l" rtl="0">
              <a:lnSpc>
                <a:spcPct val="100000"/>
              </a:lnSpc>
              <a:spcBef>
                <a:spcPts val="0"/>
              </a:spcBef>
              <a:spcAft>
                <a:spcPts val="0"/>
              </a:spcAft>
              <a:buNone/>
            </a:pPr>
            <a:endParaRPr sz="1500">
              <a:latin typeface="Times New Roman"/>
              <a:ea typeface="Times New Roman"/>
              <a:cs typeface="Times New Roman"/>
              <a:sym typeface="Times New Roman"/>
            </a:endParaRPr>
          </a:p>
          <a:p>
            <a:pPr marL="189865" marR="182245" lvl="0" indent="0" algn="ctr" rtl="0">
              <a:lnSpc>
                <a:spcPct val="86300"/>
              </a:lnSpc>
              <a:spcBef>
                <a:spcPts val="0"/>
              </a:spcBef>
              <a:spcAft>
                <a:spcPts val="0"/>
              </a:spcAft>
              <a:buNone/>
            </a:pPr>
            <a:r>
              <a:rPr lang="en-US" sz="1500">
                <a:solidFill>
                  <a:srgbClr val="FFFFFF"/>
                </a:solidFill>
                <a:latin typeface="Arial"/>
                <a:ea typeface="Arial"/>
                <a:cs typeface="Arial"/>
                <a:sym typeface="Arial"/>
              </a:rPr>
              <a:t>The definition of sexual harassment;</a:t>
            </a:r>
            <a:endParaRPr sz="1500">
              <a:latin typeface="Arial"/>
              <a:ea typeface="Arial"/>
              <a:cs typeface="Arial"/>
              <a:sym typeface="Arial"/>
            </a:endParaRPr>
          </a:p>
        </p:txBody>
      </p:sp>
      <p:sp>
        <p:nvSpPr>
          <p:cNvPr id="887" name="Google Shape;887;p31"/>
          <p:cNvSpPr txBox="1"/>
          <p:nvPr/>
        </p:nvSpPr>
        <p:spPr>
          <a:xfrm>
            <a:off x="2238755" y="2677667"/>
            <a:ext cx="1736089" cy="1041400"/>
          </a:xfrm>
          <a:prstGeom prst="rect">
            <a:avLst/>
          </a:prstGeom>
          <a:solidFill>
            <a:srgbClr val="AC151B"/>
          </a:solidFill>
          <a:ln>
            <a:noFill/>
          </a:ln>
        </p:spPr>
        <p:txBody>
          <a:bodyPr spcFirstLastPara="1" wrap="square" lIns="0" tIns="123825" rIns="0" bIns="0" anchor="t" anchorCtr="0">
            <a:spAutoFit/>
          </a:bodyPr>
          <a:lstStyle/>
          <a:p>
            <a:pPr marL="69850" marR="63500" lvl="0" indent="0" algn="ctr" rtl="0">
              <a:lnSpc>
                <a:spcPct val="86200"/>
              </a:lnSpc>
              <a:spcBef>
                <a:spcPts val="0"/>
              </a:spcBef>
              <a:spcAft>
                <a:spcPts val="0"/>
              </a:spcAft>
              <a:buNone/>
            </a:pPr>
            <a:r>
              <a:rPr lang="en-US" sz="1500">
                <a:solidFill>
                  <a:srgbClr val="FFFFFF"/>
                </a:solidFill>
                <a:latin typeface="Arial"/>
                <a:ea typeface="Arial"/>
                <a:cs typeface="Arial"/>
                <a:sym typeface="Arial"/>
              </a:rPr>
              <a:t>The scope of the institution’s education program or activity;</a:t>
            </a:r>
            <a:endParaRPr sz="1500">
              <a:latin typeface="Arial"/>
              <a:ea typeface="Arial"/>
              <a:cs typeface="Arial"/>
              <a:sym typeface="Arial"/>
            </a:endParaRPr>
          </a:p>
        </p:txBody>
      </p:sp>
      <p:sp>
        <p:nvSpPr>
          <p:cNvPr id="888" name="Google Shape;888;p31"/>
          <p:cNvSpPr txBox="1"/>
          <p:nvPr/>
        </p:nvSpPr>
        <p:spPr>
          <a:xfrm>
            <a:off x="4148328" y="2677667"/>
            <a:ext cx="1736089" cy="1041400"/>
          </a:xfrm>
          <a:prstGeom prst="rect">
            <a:avLst/>
          </a:prstGeom>
          <a:solidFill>
            <a:srgbClr val="AC151B"/>
          </a:solidFill>
          <a:ln>
            <a:noFill/>
          </a:ln>
        </p:spPr>
        <p:txBody>
          <a:bodyPr spcFirstLastPara="1" wrap="square" lIns="0" tIns="123825" rIns="0" bIns="0" anchor="t" anchorCtr="0">
            <a:spAutoFit/>
          </a:bodyPr>
          <a:lstStyle/>
          <a:p>
            <a:pPr marL="78105" marR="70485" lvl="0" indent="0" algn="ctr" rtl="0">
              <a:lnSpc>
                <a:spcPct val="86200"/>
              </a:lnSpc>
              <a:spcBef>
                <a:spcPts val="0"/>
              </a:spcBef>
              <a:spcAft>
                <a:spcPts val="0"/>
              </a:spcAft>
              <a:buNone/>
            </a:pPr>
            <a:r>
              <a:rPr lang="en-US" sz="1500">
                <a:solidFill>
                  <a:srgbClr val="FFFFFF"/>
                </a:solidFill>
                <a:latin typeface="Arial"/>
                <a:ea typeface="Arial"/>
                <a:cs typeface="Arial"/>
                <a:sym typeface="Arial"/>
              </a:rPr>
              <a:t>How to conduct an investigation and the grievance process;</a:t>
            </a:r>
            <a:endParaRPr sz="1500">
              <a:latin typeface="Arial"/>
              <a:ea typeface="Arial"/>
              <a:cs typeface="Arial"/>
              <a:sym typeface="Arial"/>
            </a:endParaRPr>
          </a:p>
        </p:txBody>
      </p:sp>
      <p:sp>
        <p:nvSpPr>
          <p:cNvPr id="889" name="Google Shape;889;p31"/>
          <p:cNvSpPr txBox="1"/>
          <p:nvPr/>
        </p:nvSpPr>
        <p:spPr>
          <a:xfrm>
            <a:off x="1283208" y="3892296"/>
            <a:ext cx="1736089" cy="1042669"/>
          </a:xfrm>
          <a:prstGeom prst="rect">
            <a:avLst/>
          </a:prstGeom>
          <a:solidFill>
            <a:srgbClr val="AC151B"/>
          </a:solidFill>
          <a:ln>
            <a:noFill/>
          </a:ln>
        </p:spPr>
        <p:txBody>
          <a:bodyPr spcFirstLastPara="1" wrap="square" lIns="0" tIns="104125" rIns="0" bIns="0" anchor="t" anchorCtr="0">
            <a:spAutoFit/>
          </a:bodyPr>
          <a:lstStyle/>
          <a:p>
            <a:pPr marL="0" lvl="0" indent="0" algn="l" rtl="0">
              <a:lnSpc>
                <a:spcPct val="100000"/>
              </a:lnSpc>
              <a:spcBef>
                <a:spcPts val="0"/>
              </a:spcBef>
              <a:spcAft>
                <a:spcPts val="0"/>
              </a:spcAft>
              <a:buNone/>
            </a:pPr>
            <a:endParaRPr sz="1500">
              <a:latin typeface="Times New Roman"/>
              <a:ea typeface="Times New Roman"/>
              <a:cs typeface="Times New Roman"/>
              <a:sym typeface="Times New Roman"/>
            </a:endParaRPr>
          </a:p>
          <a:p>
            <a:pPr marL="226059" marR="219075" lvl="0" indent="85090" algn="l" rtl="0">
              <a:lnSpc>
                <a:spcPct val="103333"/>
              </a:lnSpc>
              <a:spcBef>
                <a:spcPts val="0"/>
              </a:spcBef>
              <a:spcAft>
                <a:spcPts val="0"/>
              </a:spcAft>
              <a:buNone/>
            </a:pPr>
            <a:r>
              <a:rPr lang="en-US" sz="1500">
                <a:solidFill>
                  <a:srgbClr val="FFFFFF"/>
                </a:solidFill>
                <a:latin typeface="Arial"/>
                <a:ea typeface="Arial"/>
                <a:cs typeface="Arial"/>
                <a:sym typeface="Arial"/>
              </a:rPr>
              <a:t>How to serve impartially; and</a:t>
            </a:r>
            <a:endParaRPr sz="1500">
              <a:latin typeface="Arial"/>
              <a:ea typeface="Arial"/>
              <a:cs typeface="Arial"/>
              <a:sym typeface="Arial"/>
            </a:endParaRPr>
          </a:p>
        </p:txBody>
      </p:sp>
      <p:sp>
        <p:nvSpPr>
          <p:cNvPr id="890" name="Google Shape;890;p31"/>
          <p:cNvSpPr txBox="1"/>
          <p:nvPr/>
        </p:nvSpPr>
        <p:spPr>
          <a:xfrm>
            <a:off x="3192779" y="3892296"/>
            <a:ext cx="1737360" cy="1042669"/>
          </a:xfrm>
          <a:prstGeom prst="rect">
            <a:avLst/>
          </a:prstGeom>
          <a:solidFill>
            <a:srgbClr val="AC151B"/>
          </a:solidFill>
          <a:ln>
            <a:noFill/>
          </a:ln>
        </p:spPr>
        <p:txBody>
          <a:bodyPr spcFirstLastPara="1" wrap="square" lIns="0" tIns="3800" rIns="0" bIns="0" anchor="t" anchorCtr="0">
            <a:spAutoFit/>
          </a:bodyPr>
          <a:lstStyle/>
          <a:p>
            <a:pPr marL="0" lvl="0" indent="0" algn="l" rtl="0">
              <a:lnSpc>
                <a:spcPct val="100000"/>
              </a:lnSpc>
              <a:spcBef>
                <a:spcPts val="0"/>
              </a:spcBef>
              <a:spcAft>
                <a:spcPts val="0"/>
              </a:spcAft>
              <a:buNone/>
            </a:pPr>
            <a:endParaRPr sz="1500">
              <a:latin typeface="Times New Roman"/>
              <a:ea typeface="Times New Roman"/>
              <a:cs typeface="Times New Roman"/>
              <a:sym typeface="Times New Roman"/>
            </a:endParaRPr>
          </a:p>
          <a:p>
            <a:pPr marL="189865" marR="184785" lvl="0" indent="1905" algn="ctr" rtl="0">
              <a:lnSpc>
                <a:spcPct val="86300"/>
              </a:lnSpc>
              <a:spcBef>
                <a:spcPts val="0"/>
              </a:spcBef>
              <a:spcAft>
                <a:spcPts val="0"/>
              </a:spcAft>
              <a:buNone/>
            </a:pPr>
            <a:r>
              <a:rPr lang="en-US" sz="1500">
                <a:solidFill>
                  <a:srgbClr val="FFFFFF"/>
                </a:solidFill>
                <a:latin typeface="Arial"/>
                <a:ea typeface="Arial"/>
                <a:cs typeface="Arial"/>
                <a:sym typeface="Arial"/>
              </a:rPr>
              <a:t>The impact of intersections of intersectionality.</a:t>
            </a:r>
            <a:endParaRPr sz="1500">
              <a:latin typeface="Arial"/>
              <a:ea typeface="Arial"/>
              <a:cs typeface="Arial"/>
              <a:sym typeface="Arial"/>
            </a:endParaRPr>
          </a:p>
        </p:txBody>
      </p:sp>
      <p:grpSp>
        <p:nvGrpSpPr>
          <p:cNvPr id="891" name="Google Shape;891;p31"/>
          <p:cNvGrpSpPr/>
          <p:nvPr/>
        </p:nvGrpSpPr>
        <p:grpSpPr>
          <a:xfrm>
            <a:off x="6374891" y="2238755"/>
            <a:ext cx="5346700" cy="3336290"/>
            <a:chOff x="6374891" y="2238755"/>
            <a:chExt cx="5346700" cy="3336290"/>
          </a:xfrm>
        </p:grpSpPr>
        <p:sp>
          <p:nvSpPr>
            <p:cNvPr id="892" name="Google Shape;892;p31"/>
            <p:cNvSpPr/>
            <p:nvPr/>
          </p:nvSpPr>
          <p:spPr>
            <a:xfrm>
              <a:off x="6374891" y="2238755"/>
              <a:ext cx="5346700" cy="3336290"/>
            </a:xfrm>
            <a:custGeom>
              <a:avLst/>
              <a:gdLst/>
              <a:ahLst/>
              <a:cxnLst/>
              <a:rect l="l" t="t" r="r" b="b"/>
              <a:pathLst>
                <a:path w="5346700" h="3336290" extrusionOk="0">
                  <a:moveTo>
                    <a:pt x="5346192" y="0"/>
                  </a:moveTo>
                  <a:lnTo>
                    <a:pt x="0" y="0"/>
                  </a:lnTo>
                  <a:lnTo>
                    <a:pt x="0" y="3336036"/>
                  </a:lnTo>
                  <a:lnTo>
                    <a:pt x="5346192" y="3336036"/>
                  </a:lnTo>
                  <a:lnTo>
                    <a:pt x="5346192" y="0"/>
                  </a:lnTo>
                  <a:close/>
                </a:path>
              </a:pathLst>
            </a:custGeom>
            <a:solidFill>
              <a:srgbClr val="F1F1F1"/>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893" name="Google Shape;893;p31"/>
            <p:cNvSpPr/>
            <p:nvPr/>
          </p:nvSpPr>
          <p:spPr>
            <a:xfrm>
              <a:off x="6374891" y="2238755"/>
              <a:ext cx="5346700" cy="3336290"/>
            </a:xfrm>
            <a:custGeom>
              <a:avLst/>
              <a:gdLst/>
              <a:ahLst/>
              <a:cxnLst/>
              <a:rect l="l" t="t" r="r" b="b"/>
              <a:pathLst>
                <a:path w="5346700" h="3336290" extrusionOk="0">
                  <a:moveTo>
                    <a:pt x="0" y="0"/>
                  </a:moveTo>
                  <a:lnTo>
                    <a:pt x="5346192" y="0"/>
                  </a:lnTo>
                  <a:lnTo>
                    <a:pt x="5346192" y="3336036"/>
                  </a:lnTo>
                  <a:lnTo>
                    <a:pt x="0" y="3336036"/>
                  </a:lnTo>
                  <a:lnTo>
                    <a:pt x="0" y="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a:p>
          </p:txBody>
        </p:sp>
      </p:grpSp>
      <p:sp>
        <p:nvSpPr>
          <p:cNvPr id="894" name="Google Shape;894;p31"/>
          <p:cNvSpPr txBox="1"/>
          <p:nvPr/>
        </p:nvSpPr>
        <p:spPr>
          <a:xfrm>
            <a:off x="6466371" y="2255884"/>
            <a:ext cx="5069840" cy="1397000"/>
          </a:xfrm>
          <a:prstGeom prst="rect">
            <a:avLst/>
          </a:prstGeom>
          <a:noFill/>
          <a:ln>
            <a:noFill/>
          </a:ln>
        </p:spPr>
        <p:txBody>
          <a:bodyPr spcFirstLastPara="1" wrap="square" lIns="0" tIns="12700" rIns="0" bIns="0" anchor="t" anchorCtr="0">
            <a:spAutoFit/>
          </a:bodyPr>
          <a:lstStyle/>
          <a:p>
            <a:pPr marL="342265" lvl="0" indent="-342265" algn="l" rtl="0">
              <a:lnSpc>
                <a:spcPct val="100000"/>
              </a:lnSpc>
              <a:spcBef>
                <a:spcPts val="0"/>
              </a:spcBef>
              <a:spcAft>
                <a:spcPts val="0"/>
              </a:spcAft>
              <a:buSzPts val="1800"/>
              <a:buFont typeface="Arial"/>
              <a:buChar char="•"/>
            </a:pPr>
            <a:r>
              <a:rPr lang="en-US" sz="1800">
                <a:latin typeface="Calibri"/>
                <a:ea typeface="Calibri"/>
                <a:cs typeface="Calibri"/>
                <a:sym typeface="Calibri"/>
              </a:rPr>
              <a:t>Conducting a fair and thorough investigation;</a:t>
            </a:r>
            <a:endParaRPr sz="1800">
              <a:latin typeface="Calibri"/>
              <a:ea typeface="Calibri"/>
              <a:cs typeface="Calibri"/>
              <a:sym typeface="Calibri"/>
            </a:endParaRPr>
          </a:p>
          <a:p>
            <a:pPr marL="342900" marR="5080" lvl="0" indent="-342900" algn="l" rtl="0">
              <a:lnSpc>
                <a:spcPct val="100000"/>
              </a:lnSpc>
              <a:spcBef>
                <a:spcPts val="0"/>
              </a:spcBef>
              <a:spcAft>
                <a:spcPts val="0"/>
              </a:spcAft>
              <a:buSzPts val="1800"/>
              <a:buFont typeface="Arial"/>
              <a:buChar char="•"/>
            </a:pPr>
            <a:r>
              <a:rPr lang="en-US" sz="1800">
                <a:latin typeface="Calibri"/>
                <a:ea typeface="Calibri"/>
                <a:cs typeface="Calibri"/>
                <a:sym typeface="Calibri"/>
              </a:rPr>
              <a:t>Determining relevance in order to prepare an investigative report that fairly summarizes relevant evidence. (Discussed next class.)</a:t>
            </a:r>
            <a:endParaRPr sz="1800">
              <a:latin typeface="Calibri"/>
              <a:ea typeface="Calibri"/>
              <a:cs typeface="Calibri"/>
              <a:sym typeface="Calibri"/>
            </a:endParaRPr>
          </a:p>
          <a:p>
            <a:pPr marL="342265" lvl="0" indent="-342265" algn="l" rtl="0">
              <a:lnSpc>
                <a:spcPct val="100000"/>
              </a:lnSpc>
              <a:spcBef>
                <a:spcPts val="0"/>
              </a:spcBef>
              <a:spcAft>
                <a:spcPts val="0"/>
              </a:spcAft>
              <a:buSzPts val="1800"/>
              <a:buFont typeface="Arial"/>
              <a:buChar char="•"/>
            </a:pPr>
            <a:r>
              <a:rPr lang="en-US" sz="1800">
                <a:latin typeface="Calibri"/>
                <a:ea typeface="Calibri"/>
                <a:cs typeface="Calibri"/>
                <a:sym typeface="Calibri"/>
              </a:rPr>
              <a:t>Also consider:</a:t>
            </a:r>
            <a:endParaRPr sz="1800">
              <a:latin typeface="Calibri"/>
              <a:ea typeface="Calibri"/>
              <a:cs typeface="Calibri"/>
              <a:sym typeface="Calibri"/>
            </a:endParaRPr>
          </a:p>
        </p:txBody>
      </p:sp>
      <p:sp>
        <p:nvSpPr>
          <p:cNvPr id="895" name="Google Shape;895;p31"/>
          <p:cNvSpPr txBox="1"/>
          <p:nvPr/>
        </p:nvSpPr>
        <p:spPr>
          <a:xfrm>
            <a:off x="6923571" y="3629008"/>
            <a:ext cx="3958590" cy="1839595"/>
          </a:xfrm>
          <a:prstGeom prst="rect">
            <a:avLst/>
          </a:prstGeom>
          <a:noFill/>
          <a:ln>
            <a:noFill/>
          </a:ln>
        </p:spPr>
        <p:txBody>
          <a:bodyPr spcFirstLastPara="1" wrap="square" lIns="0" tIns="12700" rIns="0" bIns="0" anchor="t" anchorCtr="0">
            <a:spAutoFit/>
          </a:bodyPr>
          <a:lstStyle/>
          <a:p>
            <a:pPr marL="227965" lvl="0" indent="-227965" algn="l" rtl="0">
              <a:lnSpc>
                <a:spcPct val="100000"/>
              </a:lnSpc>
              <a:spcBef>
                <a:spcPts val="0"/>
              </a:spcBef>
              <a:spcAft>
                <a:spcPts val="0"/>
              </a:spcAft>
              <a:buSzPts val="1700"/>
              <a:buFont typeface="Arial"/>
              <a:buChar char="•"/>
            </a:pPr>
            <a:r>
              <a:rPr lang="en-US" sz="1700">
                <a:latin typeface="Calibri"/>
                <a:ea typeface="Calibri"/>
                <a:cs typeface="Calibri"/>
                <a:sym typeface="Calibri"/>
              </a:rPr>
              <a:t>Questioning</a:t>
            </a:r>
            <a:endParaRPr sz="1700">
              <a:latin typeface="Calibri"/>
              <a:ea typeface="Calibri"/>
              <a:cs typeface="Calibri"/>
              <a:sym typeface="Calibri"/>
            </a:endParaRPr>
          </a:p>
          <a:p>
            <a:pPr marL="227965" lvl="0" indent="-227965" algn="l" rtl="0">
              <a:lnSpc>
                <a:spcPct val="100000"/>
              </a:lnSpc>
              <a:spcBef>
                <a:spcPts val="0"/>
              </a:spcBef>
              <a:spcAft>
                <a:spcPts val="0"/>
              </a:spcAft>
              <a:buSzPts val="1700"/>
              <a:buFont typeface="Arial"/>
              <a:buChar char="•"/>
            </a:pPr>
            <a:r>
              <a:rPr lang="en-US" sz="1700">
                <a:latin typeface="Calibri"/>
                <a:ea typeface="Calibri"/>
                <a:cs typeface="Calibri"/>
                <a:sym typeface="Calibri"/>
              </a:rPr>
              <a:t>Institutional policies</a:t>
            </a:r>
            <a:endParaRPr sz="1700">
              <a:latin typeface="Calibri"/>
              <a:ea typeface="Calibri"/>
              <a:cs typeface="Calibri"/>
              <a:sym typeface="Calibri"/>
            </a:endParaRPr>
          </a:p>
          <a:p>
            <a:pPr marL="227965" marR="212725" lvl="0" indent="-227965" algn="l" rtl="0">
              <a:lnSpc>
                <a:spcPct val="100000"/>
              </a:lnSpc>
              <a:spcBef>
                <a:spcPts val="0"/>
              </a:spcBef>
              <a:spcAft>
                <a:spcPts val="0"/>
              </a:spcAft>
              <a:buSzPts val="1700"/>
              <a:buFont typeface="Arial"/>
              <a:buChar char="•"/>
            </a:pPr>
            <a:r>
              <a:rPr lang="en-US" sz="1700">
                <a:latin typeface="Calibri"/>
                <a:ea typeface="Calibri"/>
                <a:cs typeface="Calibri"/>
                <a:sym typeface="Calibri"/>
              </a:rPr>
              <a:t>Responsibility for proposed findings and conclusions</a:t>
            </a:r>
            <a:endParaRPr sz="1700">
              <a:latin typeface="Calibri"/>
              <a:ea typeface="Calibri"/>
              <a:cs typeface="Calibri"/>
              <a:sym typeface="Calibri"/>
            </a:endParaRPr>
          </a:p>
          <a:p>
            <a:pPr marL="227965" lvl="0" indent="-227965" algn="l" rtl="0">
              <a:lnSpc>
                <a:spcPct val="100000"/>
              </a:lnSpc>
              <a:spcBef>
                <a:spcPts val="0"/>
              </a:spcBef>
              <a:spcAft>
                <a:spcPts val="0"/>
              </a:spcAft>
              <a:buSzPts val="1700"/>
              <a:buFont typeface="Arial"/>
              <a:buChar char="•"/>
            </a:pPr>
            <a:r>
              <a:rPr lang="en-US" sz="1700">
                <a:latin typeface="Calibri"/>
                <a:ea typeface="Calibri"/>
                <a:cs typeface="Calibri"/>
                <a:sym typeface="Calibri"/>
              </a:rPr>
              <a:t>Redacting privileged information</a:t>
            </a:r>
            <a:endParaRPr sz="1700">
              <a:latin typeface="Calibri"/>
              <a:ea typeface="Calibri"/>
              <a:cs typeface="Calibri"/>
              <a:sym typeface="Calibri"/>
            </a:endParaRPr>
          </a:p>
          <a:p>
            <a:pPr marL="227965" marR="5080" lvl="0" indent="-227965" algn="l" rtl="0">
              <a:lnSpc>
                <a:spcPct val="100000"/>
              </a:lnSpc>
              <a:spcBef>
                <a:spcPts val="0"/>
              </a:spcBef>
              <a:spcAft>
                <a:spcPts val="0"/>
              </a:spcAft>
              <a:buSzPts val="1700"/>
              <a:buFont typeface="Arial"/>
              <a:buChar char="•"/>
            </a:pPr>
            <a:r>
              <a:rPr lang="en-US" sz="1700">
                <a:latin typeface="Calibri"/>
                <a:ea typeface="Calibri"/>
                <a:cs typeface="Calibri"/>
                <a:sym typeface="Calibri"/>
              </a:rPr>
              <a:t>Coordinating investigation with supportive measures</a:t>
            </a:r>
            <a:endParaRPr sz="1700">
              <a:latin typeface="Calibri"/>
              <a:ea typeface="Calibri"/>
              <a:cs typeface="Calibri"/>
              <a:sym typeface="Calibri"/>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Shape 899"/>
        <p:cNvGrpSpPr/>
        <p:nvPr/>
      </p:nvGrpSpPr>
      <p:grpSpPr>
        <a:xfrm>
          <a:off x="0" y="0"/>
          <a:ext cx="0" cy="0"/>
          <a:chOff x="0" y="0"/>
          <a:chExt cx="0" cy="0"/>
        </a:xfrm>
      </p:grpSpPr>
      <p:sp>
        <p:nvSpPr>
          <p:cNvPr id="900" name="Google Shape;900;p32"/>
          <p:cNvSpPr txBox="1">
            <a:spLocks noGrp="1"/>
          </p:cNvSpPr>
          <p:nvPr>
            <p:ph type="title"/>
          </p:nvPr>
        </p:nvSpPr>
        <p:spPr>
          <a:xfrm>
            <a:off x="916939" y="850693"/>
            <a:ext cx="4514215" cy="696595"/>
          </a:xfrm>
          <a:prstGeom prst="rect">
            <a:avLst/>
          </a:prstGeom>
          <a:noFill/>
          <a:ln>
            <a:noFill/>
          </a:ln>
        </p:spPr>
        <p:txBody>
          <a:bodyPr spcFirstLastPara="1" wrap="square" lIns="0" tIns="13325" rIns="0" bIns="0" anchor="t" anchorCtr="0">
            <a:spAutoFit/>
          </a:bodyPr>
          <a:lstStyle/>
          <a:p>
            <a:pPr marL="12700" lvl="0" indent="0" algn="l" rtl="0">
              <a:lnSpc>
                <a:spcPct val="100000"/>
              </a:lnSpc>
              <a:spcBef>
                <a:spcPts val="0"/>
              </a:spcBef>
              <a:spcAft>
                <a:spcPts val="0"/>
              </a:spcAft>
              <a:buNone/>
            </a:pPr>
            <a:r>
              <a:rPr lang="en-US">
                <a:solidFill>
                  <a:srgbClr val="AC151B"/>
                </a:solidFill>
              </a:rPr>
              <a:t>Don’t Forget …</a:t>
            </a:r>
            <a:endParaRPr/>
          </a:p>
        </p:txBody>
      </p:sp>
      <p:sp>
        <p:nvSpPr>
          <p:cNvPr id="901" name="Google Shape;901;p32"/>
          <p:cNvSpPr txBox="1"/>
          <p:nvPr/>
        </p:nvSpPr>
        <p:spPr>
          <a:xfrm>
            <a:off x="762703" y="1873318"/>
            <a:ext cx="5588000" cy="4113529"/>
          </a:xfrm>
          <a:prstGeom prst="rect">
            <a:avLst/>
          </a:prstGeom>
          <a:noFill/>
          <a:ln>
            <a:noFill/>
          </a:ln>
        </p:spPr>
        <p:txBody>
          <a:bodyPr spcFirstLastPara="1" wrap="square" lIns="0" tIns="114925" rIns="0" bIns="0" anchor="t" anchorCtr="0">
            <a:spAutoFit/>
          </a:bodyPr>
          <a:lstStyle/>
          <a:p>
            <a:pPr marL="240665" lvl="0" indent="-227965" algn="l" rtl="0">
              <a:lnSpc>
                <a:spcPct val="100000"/>
              </a:lnSpc>
              <a:spcBef>
                <a:spcPts val="0"/>
              </a:spcBef>
              <a:spcAft>
                <a:spcPts val="0"/>
              </a:spcAft>
              <a:buSzPts val="1600"/>
              <a:buFont typeface="Noto Sans Symbols"/>
              <a:buChar char="⮚"/>
            </a:pPr>
            <a:r>
              <a:rPr lang="en-US" sz="1600" b="1">
                <a:latin typeface="Arial"/>
                <a:ea typeface="Arial"/>
                <a:cs typeface="Arial"/>
                <a:sym typeface="Arial"/>
              </a:rPr>
              <a:t>Decision-Makers</a:t>
            </a:r>
            <a:endParaRPr sz="1600">
              <a:latin typeface="Arial"/>
              <a:ea typeface="Arial"/>
              <a:cs typeface="Arial"/>
              <a:sym typeface="Arial"/>
            </a:endParaRPr>
          </a:p>
          <a:p>
            <a:pPr marL="354965" lvl="1" indent="-227965" algn="l" rtl="0">
              <a:lnSpc>
                <a:spcPct val="100000"/>
              </a:lnSpc>
              <a:spcBef>
                <a:spcPts val="805"/>
              </a:spcBef>
              <a:spcAft>
                <a:spcPts val="0"/>
              </a:spcAft>
              <a:buSzPts val="1600"/>
              <a:buFont typeface="Arial"/>
              <a:buChar char="•"/>
            </a:pPr>
            <a:r>
              <a:rPr lang="en-US" sz="1600">
                <a:latin typeface="Arial"/>
                <a:ea typeface="Arial"/>
                <a:cs typeface="Arial"/>
                <a:sym typeface="Arial"/>
              </a:rPr>
              <a:t>Technology to be used at a live hearing.</a:t>
            </a:r>
            <a:endParaRPr sz="1600">
              <a:latin typeface="Arial"/>
              <a:ea typeface="Arial"/>
              <a:cs typeface="Arial"/>
              <a:sym typeface="Arial"/>
            </a:endParaRPr>
          </a:p>
          <a:p>
            <a:pPr marL="355600" marR="358775" lvl="1" indent="-229234" algn="l" rtl="0">
              <a:lnSpc>
                <a:spcPct val="108124"/>
              </a:lnSpc>
              <a:spcBef>
                <a:spcPts val="1020"/>
              </a:spcBef>
              <a:spcAft>
                <a:spcPts val="0"/>
              </a:spcAft>
              <a:buSzPts val="1600"/>
              <a:buFont typeface="Arial"/>
              <a:buChar char="•"/>
            </a:pPr>
            <a:r>
              <a:rPr lang="en-US" sz="1600">
                <a:latin typeface="Arial"/>
                <a:ea typeface="Arial"/>
                <a:cs typeface="Arial"/>
                <a:sym typeface="Arial"/>
              </a:rPr>
              <a:t>Issues of relevance, including how to rule on evidence during a hearing and how to apply the rape shield protections provided only for complainants.</a:t>
            </a:r>
            <a:endParaRPr sz="1600">
              <a:latin typeface="Arial"/>
              <a:ea typeface="Arial"/>
              <a:cs typeface="Arial"/>
              <a:sym typeface="Arial"/>
            </a:endParaRPr>
          </a:p>
          <a:p>
            <a:pPr marL="355600" marR="5080" lvl="1" indent="-229234" algn="l" rtl="0">
              <a:lnSpc>
                <a:spcPct val="108124"/>
              </a:lnSpc>
              <a:spcBef>
                <a:spcPts val="1000"/>
              </a:spcBef>
              <a:spcAft>
                <a:spcPts val="0"/>
              </a:spcAft>
              <a:buSzPts val="1600"/>
              <a:buFont typeface="Arial"/>
              <a:buChar char="•"/>
            </a:pPr>
            <a:r>
              <a:rPr lang="en-US" sz="1600">
                <a:latin typeface="Arial"/>
                <a:ea typeface="Arial"/>
                <a:cs typeface="Arial"/>
                <a:sym typeface="Arial"/>
              </a:rPr>
              <a:t>Presumption that the respondent is not responsible for the alleged conduct until a determination regarding responsibility is made at the conclusion of the grievance process.</a:t>
            </a:r>
            <a:endParaRPr sz="1600">
              <a:latin typeface="Arial"/>
              <a:ea typeface="Arial"/>
              <a:cs typeface="Arial"/>
              <a:sym typeface="Arial"/>
            </a:endParaRPr>
          </a:p>
          <a:p>
            <a:pPr marL="355600" marR="268605" lvl="1" indent="-229234" algn="l" rtl="0">
              <a:lnSpc>
                <a:spcPct val="108124"/>
              </a:lnSpc>
              <a:spcBef>
                <a:spcPts val="990"/>
              </a:spcBef>
              <a:spcAft>
                <a:spcPts val="0"/>
              </a:spcAft>
              <a:buSzPts val="1600"/>
              <a:buFont typeface="Arial"/>
              <a:buChar char="•"/>
            </a:pPr>
            <a:r>
              <a:rPr lang="en-US" sz="1600">
                <a:latin typeface="Arial"/>
                <a:ea typeface="Arial"/>
                <a:cs typeface="Arial"/>
                <a:sym typeface="Arial"/>
              </a:rPr>
              <a:t>Also consider: managing the process, hearing protocol, preparing findings and conclusions</a:t>
            </a:r>
            <a:endParaRPr sz="1600">
              <a:latin typeface="Arial"/>
              <a:ea typeface="Arial"/>
              <a:cs typeface="Arial"/>
              <a:sym typeface="Arial"/>
            </a:endParaRPr>
          </a:p>
          <a:p>
            <a:pPr marL="412750" lvl="0" indent="-285750" algn="l" rtl="0">
              <a:lnSpc>
                <a:spcPct val="100000"/>
              </a:lnSpc>
              <a:spcBef>
                <a:spcPts val="780"/>
              </a:spcBef>
              <a:spcAft>
                <a:spcPts val="0"/>
              </a:spcAft>
              <a:buSzPts val="1600"/>
              <a:buFont typeface="Noto Sans Symbols"/>
              <a:buChar char="⮚"/>
            </a:pPr>
            <a:r>
              <a:rPr lang="en-US" sz="1600" b="1">
                <a:latin typeface="Arial"/>
                <a:ea typeface="Arial"/>
                <a:cs typeface="Arial"/>
                <a:sym typeface="Arial"/>
              </a:rPr>
              <a:t>Informal Resolution Facilitators</a:t>
            </a:r>
            <a:endParaRPr sz="1600">
              <a:latin typeface="Arial"/>
              <a:ea typeface="Arial"/>
              <a:cs typeface="Arial"/>
              <a:sym typeface="Arial"/>
            </a:endParaRPr>
          </a:p>
          <a:p>
            <a:pPr marL="412750" lvl="0" indent="-285750" algn="l" rtl="0">
              <a:lnSpc>
                <a:spcPct val="100000"/>
              </a:lnSpc>
              <a:spcBef>
                <a:spcPts val="815"/>
              </a:spcBef>
              <a:spcAft>
                <a:spcPts val="0"/>
              </a:spcAft>
              <a:buSzPts val="1600"/>
              <a:buFont typeface="Noto Sans Symbols"/>
              <a:buChar char="⮚"/>
            </a:pPr>
            <a:r>
              <a:rPr lang="en-US" sz="1600" b="1">
                <a:latin typeface="Arial"/>
                <a:ea typeface="Arial"/>
                <a:cs typeface="Arial"/>
                <a:sym typeface="Arial"/>
              </a:rPr>
              <a:t>Athletics Department: Students and Staff (Annual)</a:t>
            </a:r>
            <a:endParaRPr sz="1600">
              <a:latin typeface="Arial"/>
              <a:ea typeface="Arial"/>
              <a:cs typeface="Arial"/>
              <a:sym typeface="Arial"/>
            </a:endParaRPr>
          </a:p>
          <a:p>
            <a:pPr marL="413384" lvl="0" indent="-286385" algn="l" rtl="0">
              <a:lnSpc>
                <a:spcPct val="100000"/>
              </a:lnSpc>
              <a:spcBef>
                <a:spcPts val="800"/>
              </a:spcBef>
              <a:spcAft>
                <a:spcPts val="0"/>
              </a:spcAft>
              <a:buSzPts val="1600"/>
              <a:buFont typeface="Arial"/>
              <a:buChar char="•"/>
            </a:pPr>
            <a:r>
              <a:rPr lang="en-US" sz="1600">
                <a:latin typeface="Arial"/>
                <a:ea typeface="Arial"/>
                <a:cs typeface="Arial"/>
                <a:sym typeface="Arial"/>
              </a:rPr>
              <a:t>NCAA Policy</a:t>
            </a:r>
            <a:endParaRPr sz="1600">
              <a:latin typeface="Arial"/>
              <a:ea typeface="Arial"/>
              <a:cs typeface="Arial"/>
              <a:sym typeface="Arial"/>
            </a:endParaRPr>
          </a:p>
        </p:txBody>
      </p:sp>
      <p:pic>
        <p:nvPicPr>
          <p:cNvPr id="902" name="Google Shape;902;p32"/>
          <p:cNvPicPr preferRelativeResize="0"/>
          <p:nvPr/>
        </p:nvPicPr>
        <p:blipFill rotWithShape="1">
          <a:blip r:embed="rId3">
            <a:alphaModFix/>
          </a:blip>
          <a:srcRect/>
          <a:stretch/>
        </p:blipFill>
        <p:spPr>
          <a:xfrm>
            <a:off x="6229068" y="12636"/>
            <a:ext cx="5962931" cy="6845294"/>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sp>
        <p:nvSpPr>
          <p:cNvPr id="907" name="Google Shape;907;p33"/>
          <p:cNvSpPr txBox="1">
            <a:spLocks noGrp="1"/>
          </p:cNvSpPr>
          <p:nvPr>
            <p:ph type="title"/>
          </p:nvPr>
        </p:nvSpPr>
        <p:spPr>
          <a:xfrm>
            <a:off x="778452" y="222101"/>
            <a:ext cx="10635094" cy="1096645"/>
          </a:xfrm>
          <a:prstGeom prst="rect">
            <a:avLst/>
          </a:prstGeom>
          <a:noFill/>
          <a:ln>
            <a:noFill/>
          </a:ln>
        </p:spPr>
        <p:txBody>
          <a:bodyPr spcFirstLastPara="1" wrap="square" lIns="0" tIns="401050" rIns="0" bIns="0" anchor="t" anchorCtr="0">
            <a:spAutoFit/>
          </a:bodyPr>
          <a:lstStyle/>
          <a:p>
            <a:pPr marL="1186180" lvl="0" indent="0" algn="l" rtl="0">
              <a:lnSpc>
                <a:spcPct val="100000"/>
              </a:lnSpc>
              <a:spcBef>
                <a:spcPts val="0"/>
              </a:spcBef>
              <a:spcAft>
                <a:spcPts val="0"/>
              </a:spcAft>
              <a:buNone/>
            </a:pPr>
            <a:r>
              <a:rPr lang="en-US">
                <a:solidFill>
                  <a:srgbClr val="AC151B"/>
                </a:solidFill>
              </a:rPr>
              <a:t>Auditing Training Materials</a:t>
            </a:r>
            <a:endParaRPr/>
          </a:p>
        </p:txBody>
      </p:sp>
      <p:sp>
        <p:nvSpPr>
          <p:cNvPr id="908" name="Google Shape;908;p33"/>
          <p:cNvSpPr txBox="1"/>
          <p:nvPr/>
        </p:nvSpPr>
        <p:spPr>
          <a:xfrm>
            <a:off x="665747" y="1908735"/>
            <a:ext cx="4402455" cy="3293110"/>
          </a:xfrm>
          <a:prstGeom prst="rect">
            <a:avLst/>
          </a:prstGeom>
          <a:noFill/>
          <a:ln>
            <a:noFill/>
          </a:ln>
        </p:spPr>
        <p:txBody>
          <a:bodyPr spcFirstLastPara="1" wrap="square" lIns="0" tIns="90150" rIns="0" bIns="0" anchor="t" anchorCtr="0">
            <a:spAutoFit/>
          </a:bodyPr>
          <a:lstStyle/>
          <a:p>
            <a:pPr marL="240029" lvl="0" indent="-227329" algn="l" rtl="0">
              <a:lnSpc>
                <a:spcPct val="100000"/>
              </a:lnSpc>
              <a:spcBef>
                <a:spcPts val="0"/>
              </a:spcBef>
              <a:spcAft>
                <a:spcPts val="0"/>
              </a:spcAft>
              <a:buSzPts val="3200"/>
              <a:buFont typeface="Arial"/>
              <a:buChar char="•"/>
            </a:pPr>
            <a:r>
              <a:rPr lang="en-US" sz="3200">
                <a:latin typeface="Calibri"/>
                <a:ea typeface="Calibri"/>
                <a:cs typeface="Calibri"/>
                <a:sym typeface="Calibri"/>
              </a:rPr>
              <a:t>Who was trained</a:t>
            </a:r>
            <a:endParaRPr sz="3200">
              <a:latin typeface="Calibri"/>
              <a:ea typeface="Calibri"/>
              <a:cs typeface="Calibri"/>
              <a:sym typeface="Calibri"/>
            </a:endParaRPr>
          </a:p>
          <a:p>
            <a:pPr marL="240029" lvl="0" indent="-227329" algn="l" rtl="0">
              <a:lnSpc>
                <a:spcPct val="100000"/>
              </a:lnSpc>
              <a:spcBef>
                <a:spcPts val="610"/>
              </a:spcBef>
              <a:spcAft>
                <a:spcPts val="0"/>
              </a:spcAft>
              <a:buSzPts val="3200"/>
              <a:buFont typeface="Arial"/>
              <a:buChar char="•"/>
            </a:pPr>
            <a:r>
              <a:rPr lang="en-US" sz="3200">
                <a:latin typeface="Calibri"/>
                <a:ea typeface="Calibri"/>
                <a:cs typeface="Calibri"/>
                <a:sym typeface="Calibri"/>
              </a:rPr>
              <a:t>Was training effective</a:t>
            </a:r>
            <a:endParaRPr sz="3200">
              <a:latin typeface="Calibri"/>
              <a:ea typeface="Calibri"/>
              <a:cs typeface="Calibri"/>
              <a:sym typeface="Calibri"/>
            </a:endParaRPr>
          </a:p>
          <a:p>
            <a:pPr marL="696595" lvl="1" indent="-227329" algn="l" rtl="0">
              <a:lnSpc>
                <a:spcPct val="100000"/>
              </a:lnSpc>
              <a:spcBef>
                <a:spcPts val="120"/>
              </a:spcBef>
              <a:spcAft>
                <a:spcPts val="0"/>
              </a:spcAft>
              <a:buSzPts val="3200"/>
              <a:buFont typeface="Arial"/>
              <a:buChar char="•"/>
            </a:pPr>
            <a:r>
              <a:rPr lang="en-US" sz="3200">
                <a:latin typeface="Calibri"/>
                <a:ea typeface="Calibri"/>
                <a:cs typeface="Calibri"/>
                <a:sym typeface="Calibri"/>
              </a:rPr>
              <a:t>Measured outcomes</a:t>
            </a:r>
            <a:endParaRPr sz="3200">
              <a:latin typeface="Calibri"/>
              <a:ea typeface="Calibri"/>
              <a:cs typeface="Calibri"/>
              <a:sym typeface="Calibri"/>
            </a:endParaRPr>
          </a:p>
          <a:p>
            <a:pPr marL="696595" lvl="1" indent="-227329" algn="l" rtl="0">
              <a:lnSpc>
                <a:spcPct val="100000"/>
              </a:lnSpc>
              <a:spcBef>
                <a:spcPts val="110"/>
              </a:spcBef>
              <a:spcAft>
                <a:spcPts val="0"/>
              </a:spcAft>
              <a:buSzPts val="3200"/>
              <a:buFont typeface="Arial"/>
              <a:buChar char="•"/>
            </a:pPr>
            <a:r>
              <a:rPr lang="en-US" sz="3200">
                <a:latin typeface="Calibri"/>
                <a:ea typeface="Calibri"/>
                <a:cs typeface="Calibri"/>
                <a:sym typeface="Calibri"/>
              </a:rPr>
              <a:t>Observed outcomes</a:t>
            </a:r>
            <a:endParaRPr sz="3200">
              <a:latin typeface="Calibri"/>
              <a:ea typeface="Calibri"/>
              <a:cs typeface="Calibri"/>
              <a:sym typeface="Calibri"/>
            </a:endParaRPr>
          </a:p>
          <a:p>
            <a:pPr marL="240029" lvl="0" indent="-227329" algn="l" rtl="0">
              <a:lnSpc>
                <a:spcPct val="100000"/>
              </a:lnSpc>
              <a:spcBef>
                <a:spcPts val="625"/>
              </a:spcBef>
              <a:spcAft>
                <a:spcPts val="0"/>
              </a:spcAft>
              <a:buSzPts val="3200"/>
              <a:buFont typeface="Arial"/>
              <a:buChar char="•"/>
            </a:pPr>
            <a:r>
              <a:rPr lang="en-US" sz="3200">
                <a:latin typeface="Calibri"/>
                <a:ea typeface="Calibri"/>
                <a:cs typeface="Calibri"/>
                <a:sym typeface="Calibri"/>
              </a:rPr>
              <a:t>How often to monitor</a:t>
            </a:r>
            <a:endParaRPr sz="3200">
              <a:latin typeface="Calibri"/>
              <a:ea typeface="Calibri"/>
              <a:cs typeface="Calibri"/>
              <a:sym typeface="Calibri"/>
            </a:endParaRPr>
          </a:p>
          <a:p>
            <a:pPr marL="240029" lvl="0" indent="-227329" algn="l" rtl="0">
              <a:lnSpc>
                <a:spcPct val="100000"/>
              </a:lnSpc>
              <a:spcBef>
                <a:spcPts val="610"/>
              </a:spcBef>
              <a:spcAft>
                <a:spcPts val="0"/>
              </a:spcAft>
              <a:buSzPts val="3200"/>
              <a:buFont typeface="Arial"/>
              <a:buChar char="•"/>
            </a:pPr>
            <a:r>
              <a:rPr lang="en-US" sz="3200">
                <a:latin typeface="Calibri"/>
                <a:ea typeface="Calibri"/>
                <a:cs typeface="Calibri"/>
                <a:sym typeface="Calibri"/>
              </a:rPr>
              <a:t>Documenting monitoring</a:t>
            </a:r>
            <a:endParaRPr sz="3200">
              <a:latin typeface="Calibri"/>
              <a:ea typeface="Calibri"/>
              <a:cs typeface="Calibri"/>
              <a:sym typeface="Calibri"/>
            </a:endParaRPr>
          </a:p>
        </p:txBody>
      </p:sp>
      <p:pic>
        <p:nvPicPr>
          <p:cNvPr id="909" name="Google Shape;909;p33"/>
          <p:cNvPicPr preferRelativeResize="0"/>
          <p:nvPr/>
        </p:nvPicPr>
        <p:blipFill rotWithShape="1">
          <a:blip r:embed="rId3">
            <a:alphaModFix/>
          </a:blip>
          <a:srcRect/>
          <a:stretch/>
        </p:blipFill>
        <p:spPr>
          <a:xfrm>
            <a:off x="5768352" y="1825752"/>
            <a:ext cx="5387326" cy="3598163"/>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914" name="Google Shape;914;p34"/>
          <p:cNvSpPr txBox="1"/>
          <p:nvPr/>
        </p:nvSpPr>
        <p:spPr>
          <a:xfrm>
            <a:off x="1248750" y="1235708"/>
            <a:ext cx="5104130" cy="4140200"/>
          </a:xfrm>
          <a:prstGeom prst="rect">
            <a:avLst/>
          </a:prstGeom>
          <a:noFill/>
          <a:ln>
            <a:noFill/>
          </a:ln>
        </p:spPr>
        <p:txBody>
          <a:bodyPr spcFirstLastPara="1" wrap="square" lIns="0" tIns="12700" rIns="0" bIns="0" anchor="t" anchorCtr="0">
            <a:spAutoFit/>
          </a:bodyPr>
          <a:lstStyle/>
          <a:p>
            <a:pPr marL="12065" marR="5080" lvl="0" indent="-1269" algn="ctr" rtl="0">
              <a:lnSpc>
                <a:spcPct val="100000"/>
              </a:lnSpc>
              <a:spcBef>
                <a:spcPts val="0"/>
              </a:spcBef>
              <a:spcAft>
                <a:spcPts val="0"/>
              </a:spcAft>
              <a:buNone/>
            </a:pPr>
            <a:r>
              <a:rPr lang="en-US" sz="5400">
                <a:solidFill>
                  <a:srgbClr val="AC151B"/>
                </a:solidFill>
                <a:latin typeface="Arial Black"/>
                <a:ea typeface="Arial Black"/>
                <a:cs typeface="Arial Black"/>
                <a:sym typeface="Arial Black"/>
              </a:rPr>
              <a:t>Policies: Management, Notice, and Some Reminders</a:t>
            </a:r>
            <a:endParaRPr sz="5400">
              <a:latin typeface="Arial Black"/>
              <a:ea typeface="Arial Black"/>
              <a:cs typeface="Arial Black"/>
              <a:sym typeface="Arial Black"/>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g2ecba0c605a_0_1752"/>
          <p:cNvPicPr preferRelativeResize="0"/>
          <p:nvPr/>
        </p:nvPicPr>
        <p:blipFill>
          <a:blip r:embed="rId3">
            <a:alphaModFix/>
          </a:blip>
          <a:stretch>
            <a:fillRect/>
          </a:stretch>
        </p:blipFill>
        <p:spPr>
          <a:xfrm>
            <a:off x="0" y="0"/>
            <a:ext cx="12177758" cy="6858000"/>
          </a:xfrm>
          <a:prstGeom prst="rect">
            <a:avLst/>
          </a:prstGeom>
          <a:noFill/>
          <a:ln>
            <a:noFill/>
          </a:ln>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sp>
        <p:nvSpPr>
          <p:cNvPr id="919" name="Google Shape;919;p35"/>
          <p:cNvSpPr txBox="1">
            <a:spLocks noGrp="1"/>
          </p:cNvSpPr>
          <p:nvPr>
            <p:ph type="title"/>
          </p:nvPr>
        </p:nvSpPr>
        <p:spPr>
          <a:xfrm>
            <a:off x="778452" y="222101"/>
            <a:ext cx="10635094" cy="1096645"/>
          </a:xfrm>
          <a:prstGeom prst="rect">
            <a:avLst/>
          </a:prstGeom>
          <a:noFill/>
          <a:ln>
            <a:noFill/>
          </a:ln>
        </p:spPr>
        <p:txBody>
          <a:bodyPr spcFirstLastPara="1" wrap="square" lIns="0" tIns="401050" rIns="0" bIns="0" anchor="t" anchorCtr="0">
            <a:spAutoFit/>
          </a:bodyPr>
          <a:lstStyle/>
          <a:p>
            <a:pPr marL="1951354" lvl="0" indent="0" algn="l" rtl="0">
              <a:lnSpc>
                <a:spcPct val="100000"/>
              </a:lnSpc>
              <a:spcBef>
                <a:spcPts val="0"/>
              </a:spcBef>
              <a:spcAft>
                <a:spcPts val="0"/>
              </a:spcAft>
              <a:buNone/>
            </a:pPr>
            <a:r>
              <a:rPr lang="en-US">
                <a:solidFill>
                  <a:srgbClr val="AC151B"/>
                </a:solidFill>
              </a:rPr>
              <a:t>Managing the Policies</a:t>
            </a:r>
            <a:endParaRPr/>
          </a:p>
        </p:txBody>
      </p:sp>
      <p:graphicFrame>
        <p:nvGraphicFramePr>
          <p:cNvPr id="920" name="Google Shape;920;p35"/>
          <p:cNvGraphicFramePr/>
          <p:nvPr/>
        </p:nvGraphicFramePr>
        <p:xfrm>
          <a:off x="1013396" y="1665668"/>
          <a:ext cx="10340975" cy="4009385"/>
        </p:xfrm>
        <a:graphic>
          <a:graphicData uri="http://schemas.openxmlformats.org/drawingml/2006/table">
            <a:tbl>
              <a:tblPr firstRow="1" bandRow="1">
                <a:noFill/>
                <a:tableStyleId>{F4F2848E-6632-47FC-9EC2-455073BD7950}</a:tableStyleId>
              </a:tblPr>
              <a:tblGrid>
                <a:gridCol w="5157475">
                  <a:extLst>
                    <a:ext uri="{9D8B030D-6E8A-4147-A177-3AD203B41FA5}">
                      <a16:colId xmlns:a16="http://schemas.microsoft.com/office/drawing/2014/main" val="20000"/>
                    </a:ext>
                  </a:extLst>
                </a:gridCol>
                <a:gridCol w="5183500">
                  <a:extLst>
                    <a:ext uri="{9D8B030D-6E8A-4147-A177-3AD203B41FA5}">
                      <a16:colId xmlns:a16="http://schemas.microsoft.com/office/drawing/2014/main" val="20001"/>
                    </a:ext>
                  </a:extLst>
                </a:gridCol>
              </a:tblGrid>
              <a:tr h="499100">
                <a:tc>
                  <a:txBody>
                    <a:bodyPr/>
                    <a:lstStyle/>
                    <a:p>
                      <a:pPr marL="0" marR="0" lvl="0" indent="0" algn="ctr" rtl="0">
                        <a:lnSpc>
                          <a:spcPct val="100000"/>
                        </a:lnSpc>
                        <a:spcBef>
                          <a:spcPts val="0"/>
                        </a:spcBef>
                        <a:spcAft>
                          <a:spcPts val="0"/>
                        </a:spcAft>
                        <a:buNone/>
                      </a:pPr>
                      <a:r>
                        <a:rPr lang="en-US" sz="2400" b="1" u="none" strike="noStrike" cap="none">
                          <a:latin typeface="Arial"/>
                          <a:ea typeface="Arial"/>
                          <a:cs typeface="Arial"/>
                          <a:sym typeface="Arial"/>
                        </a:rPr>
                        <a:t>Developing policies</a:t>
                      </a:r>
                      <a:endParaRPr sz="2400" u="none" strike="noStrike" cap="none">
                        <a:latin typeface="Arial"/>
                        <a:ea typeface="Arial"/>
                        <a:cs typeface="Arial"/>
                        <a:sym typeface="Arial"/>
                      </a:endParaRPr>
                    </a:p>
                  </a:txBody>
                  <a:tcPr marL="0" marR="0" marT="7430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1E2F1"/>
                    </a:solidFill>
                  </a:tcPr>
                </a:tc>
                <a:tc>
                  <a:txBody>
                    <a:bodyPr/>
                    <a:lstStyle/>
                    <a:p>
                      <a:pPr marL="0" marR="0" lvl="0" indent="0" algn="ctr" rtl="0">
                        <a:lnSpc>
                          <a:spcPct val="100000"/>
                        </a:lnSpc>
                        <a:spcBef>
                          <a:spcPts val="0"/>
                        </a:spcBef>
                        <a:spcAft>
                          <a:spcPts val="0"/>
                        </a:spcAft>
                        <a:buNone/>
                      </a:pPr>
                      <a:r>
                        <a:rPr lang="en-US" sz="2400" b="1" u="none" strike="noStrike" cap="none">
                          <a:latin typeface="Arial"/>
                          <a:ea typeface="Arial"/>
                          <a:cs typeface="Arial"/>
                          <a:sym typeface="Arial"/>
                        </a:rPr>
                        <a:t>Monitoring policies</a:t>
                      </a:r>
                      <a:endParaRPr sz="2400" u="none" strike="noStrike" cap="none">
                        <a:latin typeface="Arial"/>
                        <a:ea typeface="Arial"/>
                        <a:cs typeface="Arial"/>
                        <a:sym typeface="Arial"/>
                      </a:endParaRPr>
                    </a:p>
                  </a:txBody>
                  <a:tcPr marL="0" marR="0" marT="8255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1E2F1"/>
                    </a:solidFill>
                  </a:tcPr>
                </a:tc>
                <a:extLst>
                  <a:ext uri="{0D108BD9-81ED-4DB2-BD59-A6C34878D82A}">
                    <a16:rowId xmlns:a16="http://schemas.microsoft.com/office/drawing/2014/main" val="10000"/>
                  </a:ext>
                </a:extLst>
              </a:tr>
              <a:tr h="3210550">
                <a:tc>
                  <a:txBody>
                    <a:bodyPr/>
                    <a:lstStyle/>
                    <a:p>
                      <a:pPr marL="319405" marR="0" lvl="0" indent="-228600" algn="l" rtl="0">
                        <a:lnSpc>
                          <a:spcPct val="100000"/>
                        </a:lnSpc>
                        <a:spcBef>
                          <a:spcPts val="0"/>
                        </a:spcBef>
                        <a:spcAft>
                          <a:spcPts val="0"/>
                        </a:spcAft>
                        <a:buSzPts val="2600"/>
                        <a:buFont typeface="Arial"/>
                        <a:buChar char="•"/>
                      </a:pPr>
                      <a:r>
                        <a:rPr lang="en-US" sz="2600" u="none" strike="noStrike" cap="none">
                          <a:latin typeface="Calibri"/>
                          <a:ea typeface="Calibri"/>
                          <a:cs typeface="Calibri"/>
                          <a:sym typeface="Calibri"/>
                        </a:rPr>
                        <a:t>Existing institutional policies</a:t>
                      </a:r>
                      <a:endParaRPr sz="2600" u="none" strike="noStrike" cap="none">
                        <a:latin typeface="Calibri"/>
                        <a:ea typeface="Calibri"/>
                        <a:cs typeface="Calibri"/>
                        <a:sym typeface="Calibri"/>
                      </a:endParaRPr>
                    </a:p>
                    <a:p>
                      <a:pPr marL="318770" marR="1092200" lvl="0" indent="-228600" algn="l" rtl="0">
                        <a:lnSpc>
                          <a:spcPct val="100000"/>
                        </a:lnSpc>
                        <a:spcBef>
                          <a:spcPts val="994"/>
                        </a:spcBef>
                        <a:spcAft>
                          <a:spcPts val="0"/>
                        </a:spcAft>
                        <a:buSzPts val="2600"/>
                        <a:buFont typeface="Arial"/>
                        <a:buChar char="•"/>
                      </a:pPr>
                      <a:r>
                        <a:rPr lang="en-US" sz="2600" u="none" strike="noStrike" cap="none">
                          <a:latin typeface="Calibri"/>
                          <a:ea typeface="Calibri"/>
                          <a:cs typeface="Calibri"/>
                          <a:sym typeface="Calibri"/>
                        </a:rPr>
                        <a:t>Existing laws, agreements &amp; practices</a:t>
                      </a:r>
                      <a:endParaRPr sz="2600" u="none" strike="noStrike" cap="none">
                        <a:latin typeface="Calibri"/>
                        <a:ea typeface="Calibri"/>
                        <a:cs typeface="Calibri"/>
                        <a:sym typeface="Calibri"/>
                      </a:endParaRPr>
                    </a:p>
                    <a:p>
                      <a:pPr marL="318770" marR="161290" lvl="0" indent="-228600" algn="l" rtl="0">
                        <a:lnSpc>
                          <a:spcPct val="100000"/>
                        </a:lnSpc>
                        <a:spcBef>
                          <a:spcPts val="1010"/>
                        </a:spcBef>
                        <a:spcAft>
                          <a:spcPts val="0"/>
                        </a:spcAft>
                        <a:buSzPts val="2600"/>
                        <a:buFont typeface="Arial"/>
                        <a:buChar char="•"/>
                      </a:pPr>
                      <a:r>
                        <a:rPr lang="en-US" sz="2600" u="none" strike="noStrike" cap="none">
                          <a:latin typeface="Calibri"/>
                          <a:ea typeface="Calibri"/>
                          <a:cs typeface="Calibri"/>
                          <a:sym typeface="Calibri"/>
                        </a:rPr>
                        <a:t>Identify conflicts and concurrences and harmonize or change</a:t>
                      </a:r>
                      <a:endParaRPr sz="2600" u="none" strike="noStrike" cap="none">
                        <a:latin typeface="Calibri"/>
                        <a:ea typeface="Calibri"/>
                        <a:cs typeface="Calibri"/>
                        <a:sym typeface="Calibri"/>
                      </a:endParaRPr>
                    </a:p>
                    <a:p>
                      <a:pPr marL="319405" marR="0" lvl="0" indent="-228600" algn="l" rtl="0">
                        <a:lnSpc>
                          <a:spcPct val="100000"/>
                        </a:lnSpc>
                        <a:spcBef>
                          <a:spcPts val="994"/>
                        </a:spcBef>
                        <a:spcAft>
                          <a:spcPts val="0"/>
                        </a:spcAft>
                        <a:buSzPts val="2600"/>
                        <a:buFont typeface="Arial"/>
                        <a:buChar char="•"/>
                      </a:pPr>
                      <a:r>
                        <a:rPr lang="en-US" sz="2600" i="1" u="none" strike="noStrike" cap="none">
                          <a:latin typeface="Calibri"/>
                          <a:ea typeface="Calibri"/>
                          <a:cs typeface="Calibri"/>
                          <a:sym typeface="Calibri"/>
                        </a:rPr>
                        <a:t>Include stakeholders</a:t>
                      </a:r>
                      <a:endParaRPr sz="2600" u="none" strike="noStrike" cap="none">
                        <a:latin typeface="Calibri"/>
                        <a:ea typeface="Calibri"/>
                        <a:cs typeface="Calibri"/>
                        <a:sym typeface="Calibri"/>
                      </a:endParaRPr>
                    </a:p>
                  </a:txBody>
                  <a:tcPr marL="0" marR="0" marT="304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320040" marR="793750" lvl="0" indent="-229235" algn="l" rtl="0">
                        <a:lnSpc>
                          <a:spcPct val="100000"/>
                        </a:lnSpc>
                        <a:spcBef>
                          <a:spcPts val="0"/>
                        </a:spcBef>
                        <a:spcAft>
                          <a:spcPts val="0"/>
                        </a:spcAft>
                        <a:buSzPts val="2550"/>
                        <a:buFont typeface="Arial"/>
                        <a:buChar char="•"/>
                      </a:pPr>
                      <a:r>
                        <a:rPr lang="en-US" sz="2550" u="none" strike="noStrike" cap="none">
                          <a:latin typeface="Calibri"/>
                          <a:ea typeface="Calibri"/>
                          <a:cs typeface="Calibri"/>
                          <a:sym typeface="Calibri"/>
                        </a:rPr>
                        <a:t>Changes in law, regulations, guidance or institutional needs</a:t>
                      </a:r>
                      <a:endParaRPr sz="2550" u="none" strike="noStrike" cap="none">
                        <a:latin typeface="Calibri"/>
                        <a:ea typeface="Calibri"/>
                        <a:cs typeface="Calibri"/>
                        <a:sym typeface="Calibri"/>
                      </a:endParaRPr>
                    </a:p>
                    <a:p>
                      <a:pPr marL="320040" marR="749935" lvl="0" indent="-229235" algn="l" rtl="0">
                        <a:lnSpc>
                          <a:spcPct val="100000"/>
                        </a:lnSpc>
                        <a:spcBef>
                          <a:spcPts val="994"/>
                        </a:spcBef>
                        <a:spcAft>
                          <a:spcPts val="0"/>
                        </a:spcAft>
                        <a:buSzPts val="2550"/>
                        <a:buFont typeface="Arial"/>
                        <a:buChar char="•"/>
                      </a:pPr>
                      <a:r>
                        <a:rPr lang="en-US" sz="2550" u="none" strike="noStrike" cap="none">
                          <a:latin typeface="Calibri"/>
                          <a:ea typeface="Calibri"/>
                          <a:cs typeface="Calibri"/>
                          <a:sym typeface="Calibri"/>
                        </a:rPr>
                        <a:t>Changes in related laws or guidance, e.g. FERPA, state APA</a:t>
                      </a:r>
                      <a:endParaRPr sz="2550" u="none" strike="noStrike" cap="none">
                        <a:latin typeface="Calibri"/>
                        <a:ea typeface="Calibri"/>
                        <a:cs typeface="Calibri"/>
                        <a:sym typeface="Calibri"/>
                      </a:endParaRPr>
                    </a:p>
                    <a:p>
                      <a:pPr marL="319405" marR="0" lvl="0" indent="-228600" algn="l" rtl="0">
                        <a:lnSpc>
                          <a:spcPct val="100000"/>
                        </a:lnSpc>
                        <a:spcBef>
                          <a:spcPts val="1010"/>
                        </a:spcBef>
                        <a:spcAft>
                          <a:spcPts val="0"/>
                        </a:spcAft>
                        <a:buSzPts val="2550"/>
                        <a:buFont typeface="Arial"/>
                        <a:buChar char="•"/>
                      </a:pPr>
                      <a:r>
                        <a:rPr lang="en-US" sz="2550" u="none" strike="noStrike" cap="none">
                          <a:latin typeface="Calibri"/>
                          <a:ea typeface="Calibri"/>
                          <a:cs typeface="Calibri"/>
                          <a:sym typeface="Calibri"/>
                        </a:rPr>
                        <a:t>Effectiveness</a:t>
                      </a:r>
                      <a:endParaRPr sz="2550" u="none" strike="noStrike" cap="none">
                        <a:latin typeface="Calibri"/>
                        <a:ea typeface="Calibri"/>
                        <a:cs typeface="Calibri"/>
                        <a:sym typeface="Calibri"/>
                      </a:endParaRPr>
                    </a:p>
                    <a:p>
                      <a:pPr marL="319405" marR="0" lvl="0" indent="-228600" algn="l" rtl="0">
                        <a:lnSpc>
                          <a:spcPct val="100000"/>
                        </a:lnSpc>
                        <a:spcBef>
                          <a:spcPts val="994"/>
                        </a:spcBef>
                        <a:spcAft>
                          <a:spcPts val="0"/>
                        </a:spcAft>
                        <a:buSzPts val="2550"/>
                        <a:buFont typeface="Arial"/>
                        <a:buChar char="•"/>
                      </a:pPr>
                      <a:r>
                        <a:rPr lang="en-US" sz="2550" i="1" u="none" strike="noStrike" cap="none">
                          <a:latin typeface="Calibri"/>
                          <a:ea typeface="Calibri"/>
                          <a:cs typeface="Calibri"/>
                          <a:sym typeface="Calibri"/>
                        </a:rPr>
                        <a:t>Include stakeholders</a:t>
                      </a:r>
                      <a:endParaRPr sz="2550" u="none" strike="noStrike" cap="none">
                        <a:latin typeface="Calibri"/>
                        <a:ea typeface="Calibri"/>
                        <a:cs typeface="Calibri"/>
                        <a:sym typeface="Calibri"/>
                      </a:endParaRPr>
                    </a:p>
                  </a:txBody>
                  <a:tcPr marL="0" marR="0" marT="203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Shape 924"/>
        <p:cNvGrpSpPr/>
        <p:nvPr/>
      </p:nvGrpSpPr>
      <p:grpSpPr>
        <a:xfrm>
          <a:off x="0" y="0"/>
          <a:ext cx="0" cy="0"/>
          <a:chOff x="0" y="0"/>
          <a:chExt cx="0" cy="0"/>
        </a:xfrm>
      </p:grpSpPr>
      <p:pic>
        <p:nvPicPr>
          <p:cNvPr id="925" name="Google Shape;925;p36"/>
          <p:cNvPicPr preferRelativeResize="0"/>
          <p:nvPr/>
        </p:nvPicPr>
        <p:blipFill rotWithShape="1">
          <a:blip r:embed="rId3">
            <a:alphaModFix/>
          </a:blip>
          <a:srcRect/>
          <a:stretch/>
        </p:blipFill>
        <p:spPr>
          <a:xfrm>
            <a:off x="0" y="5841491"/>
            <a:ext cx="12191999" cy="1016507"/>
          </a:xfrm>
          <a:prstGeom prst="rect">
            <a:avLst/>
          </a:prstGeom>
          <a:noFill/>
          <a:ln>
            <a:noFill/>
          </a:ln>
        </p:spPr>
      </p:pic>
      <p:sp>
        <p:nvSpPr>
          <p:cNvPr id="926" name="Google Shape;926;p36"/>
          <p:cNvSpPr txBox="1">
            <a:spLocks noGrp="1"/>
          </p:cNvSpPr>
          <p:nvPr>
            <p:ph type="title"/>
          </p:nvPr>
        </p:nvSpPr>
        <p:spPr>
          <a:xfrm>
            <a:off x="778452" y="222101"/>
            <a:ext cx="10635094" cy="1096645"/>
          </a:xfrm>
          <a:prstGeom prst="rect">
            <a:avLst/>
          </a:prstGeom>
          <a:noFill/>
          <a:ln>
            <a:noFill/>
          </a:ln>
        </p:spPr>
        <p:txBody>
          <a:bodyPr spcFirstLastPara="1" wrap="square" lIns="0" tIns="169900" rIns="0" bIns="0" anchor="t" anchorCtr="0">
            <a:spAutoFit/>
          </a:bodyPr>
          <a:lstStyle/>
          <a:p>
            <a:pPr marL="255270" lvl="0" indent="0" algn="l" rtl="0">
              <a:lnSpc>
                <a:spcPct val="100000"/>
              </a:lnSpc>
              <a:spcBef>
                <a:spcPts val="0"/>
              </a:spcBef>
              <a:spcAft>
                <a:spcPts val="0"/>
              </a:spcAft>
              <a:buNone/>
            </a:pPr>
            <a:r>
              <a:rPr lang="en-US" sz="5000"/>
              <a:t>Notification and Dissemination</a:t>
            </a:r>
            <a:endParaRPr sz="5000"/>
          </a:p>
        </p:txBody>
      </p:sp>
      <p:grpSp>
        <p:nvGrpSpPr>
          <p:cNvPr id="927" name="Google Shape;927;p36"/>
          <p:cNvGrpSpPr/>
          <p:nvPr/>
        </p:nvGrpSpPr>
        <p:grpSpPr>
          <a:xfrm>
            <a:off x="693419" y="1385321"/>
            <a:ext cx="10659110" cy="1826254"/>
            <a:chOff x="693419" y="1385321"/>
            <a:chExt cx="10659110" cy="1826254"/>
          </a:xfrm>
        </p:grpSpPr>
        <p:sp>
          <p:nvSpPr>
            <p:cNvPr id="928" name="Google Shape;928;p36"/>
            <p:cNvSpPr/>
            <p:nvPr/>
          </p:nvSpPr>
          <p:spPr>
            <a:xfrm>
              <a:off x="693419" y="1652015"/>
              <a:ext cx="10659110" cy="1559560"/>
            </a:xfrm>
            <a:custGeom>
              <a:avLst/>
              <a:gdLst/>
              <a:ahLst/>
              <a:cxnLst/>
              <a:rect l="l" t="t" r="r" b="b"/>
              <a:pathLst>
                <a:path w="10659110" h="1559560" extrusionOk="0">
                  <a:moveTo>
                    <a:pt x="0" y="0"/>
                  </a:moveTo>
                  <a:lnTo>
                    <a:pt x="10658856" y="0"/>
                  </a:lnTo>
                  <a:lnTo>
                    <a:pt x="10658856" y="1559052"/>
                  </a:lnTo>
                  <a:lnTo>
                    <a:pt x="0" y="1559052"/>
                  </a:lnTo>
                  <a:lnTo>
                    <a:pt x="0" y="0"/>
                  </a:lnTo>
                  <a:close/>
                </a:path>
              </a:pathLst>
            </a:custGeom>
            <a:noFill/>
            <a:ln w="12700" cap="flat" cmpd="sng">
              <a:solidFill>
                <a:srgbClr val="AC151B"/>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929" name="Google Shape;929;p36"/>
            <p:cNvSpPr/>
            <p:nvPr/>
          </p:nvSpPr>
          <p:spPr>
            <a:xfrm>
              <a:off x="1226819" y="1385321"/>
              <a:ext cx="7461884" cy="532130"/>
            </a:xfrm>
            <a:custGeom>
              <a:avLst/>
              <a:gdLst/>
              <a:ahLst/>
              <a:cxnLst/>
              <a:rect l="l" t="t" r="r" b="b"/>
              <a:pathLst>
                <a:path w="7461884" h="532130" extrusionOk="0">
                  <a:moveTo>
                    <a:pt x="7372858" y="0"/>
                  </a:moveTo>
                  <a:lnTo>
                    <a:pt x="88646" y="0"/>
                  </a:lnTo>
                  <a:lnTo>
                    <a:pt x="54140" y="6966"/>
                  </a:lnTo>
                  <a:lnTo>
                    <a:pt x="25963" y="25963"/>
                  </a:lnTo>
                  <a:lnTo>
                    <a:pt x="6966" y="54140"/>
                  </a:lnTo>
                  <a:lnTo>
                    <a:pt x="0" y="88646"/>
                  </a:lnTo>
                  <a:lnTo>
                    <a:pt x="0" y="443217"/>
                  </a:lnTo>
                  <a:lnTo>
                    <a:pt x="6966" y="477724"/>
                  </a:lnTo>
                  <a:lnTo>
                    <a:pt x="25963" y="505906"/>
                  </a:lnTo>
                  <a:lnTo>
                    <a:pt x="54140" y="524907"/>
                  </a:lnTo>
                  <a:lnTo>
                    <a:pt x="88646" y="531876"/>
                  </a:lnTo>
                  <a:lnTo>
                    <a:pt x="7372858" y="531876"/>
                  </a:lnTo>
                  <a:lnTo>
                    <a:pt x="7407363" y="524907"/>
                  </a:lnTo>
                  <a:lnTo>
                    <a:pt x="7435540" y="505906"/>
                  </a:lnTo>
                  <a:lnTo>
                    <a:pt x="7454537" y="477724"/>
                  </a:lnTo>
                  <a:lnTo>
                    <a:pt x="7461504" y="443217"/>
                  </a:lnTo>
                  <a:lnTo>
                    <a:pt x="7461504" y="88646"/>
                  </a:lnTo>
                  <a:lnTo>
                    <a:pt x="7454537" y="54140"/>
                  </a:lnTo>
                  <a:lnTo>
                    <a:pt x="7435540" y="25963"/>
                  </a:lnTo>
                  <a:lnTo>
                    <a:pt x="7407363" y="6966"/>
                  </a:lnTo>
                  <a:lnTo>
                    <a:pt x="7372858" y="0"/>
                  </a:lnTo>
                  <a:close/>
                </a:path>
              </a:pathLst>
            </a:custGeom>
            <a:solidFill>
              <a:srgbClr val="AC151B"/>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930" name="Google Shape;930;p36"/>
            <p:cNvSpPr/>
            <p:nvPr/>
          </p:nvSpPr>
          <p:spPr>
            <a:xfrm>
              <a:off x="1226819" y="1385321"/>
              <a:ext cx="7461884" cy="532130"/>
            </a:xfrm>
            <a:custGeom>
              <a:avLst/>
              <a:gdLst/>
              <a:ahLst/>
              <a:cxnLst/>
              <a:rect l="l" t="t" r="r" b="b"/>
              <a:pathLst>
                <a:path w="7461884" h="532130" extrusionOk="0">
                  <a:moveTo>
                    <a:pt x="0" y="88646"/>
                  </a:moveTo>
                  <a:lnTo>
                    <a:pt x="6966" y="54140"/>
                  </a:lnTo>
                  <a:lnTo>
                    <a:pt x="25963" y="25963"/>
                  </a:lnTo>
                  <a:lnTo>
                    <a:pt x="54140" y="6966"/>
                  </a:lnTo>
                  <a:lnTo>
                    <a:pt x="88646" y="0"/>
                  </a:lnTo>
                  <a:lnTo>
                    <a:pt x="7372858" y="0"/>
                  </a:lnTo>
                  <a:lnTo>
                    <a:pt x="7407363" y="6966"/>
                  </a:lnTo>
                  <a:lnTo>
                    <a:pt x="7435540" y="25963"/>
                  </a:lnTo>
                  <a:lnTo>
                    <a:pt x="7454537" y="54140"/>
                  </a:lnTo>
                  <a:lnTo>
                    <a:pt x="7461504" y="88646"/>
                  </a:lnTo>
                  <a:lnTo>
                    <a:pt x="7461504" y="443217"/>
                  </a:lnTo>
                  <a:lnTo>
                    <a:pt x="7454537" y="477724"/>
                  </a:lnTo>
                  <a:lnTo>
                    <a:pt x="7435540" y="505906"/>
                  </a:lnTo>
                  <a:lnTo>
                    <a:pt x="7407363" y="524907"/>
                  </a:lnTo>
                  <a:lnTo>
                    <a:pt x="7372858" y="531876"/>
                  </a:lnTo>
                  <a:lnTo>
                    <a:pt x="88646" y="531876"/>
                  </a:lnTo>
                  <a:lnTo>
                    <a:pt x="54140" y="524907"/>
                  </a:lnTo>
                  <a:lnTo>
                    <a:pt x="25963" y="505906"/>
                  </a:lnTo>
                  <a:lnTo>
                    <a:pt x="6966" y="477724"/>
                  </a:lnTo>
                  <a:lnTo>
                    <a:pt x="0" y="443217"/>
                  </a:lnTo>
                  <a:lnTo>
                    <a:pt x="0" y="88646"/>
                  </a:lnTo>
                  <a:close/>
                </a:path>
              </a:pathLst>
            </a:custGeom>
            <a:noFill/>
            <a:ln w="127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a:p>
          </p:txBody>
        </p:sp>
      </p:grpSp>
      <p:grpSp>
        <p:nvGrpSpPr>
          <p:cNvPr id="931" name="Google Shape;931;p36"/>
          <p:cNvGrpSpPr/>
          <p:nvPr/>
        </p:nvGrpSpPr>
        <p:grpSpPr>
          <a:xfrm>
            <a:off x="693419" y="3308608"/>
            <a:ext cx="10659110" cy="2476876"/>
            <a:chOff x="693419" y="3308608"/>
            <a:chExt cx="10659110" cy="2476876"/>
          </a:xfrm>
        </p:grpSpPr>
        <p:sp>
          <p:nvSpPr>
            <p:cNvPr id="932" name="Google Shape;932;p36"/>
            <p:cNvSpPr/>
            <p:nvPr/>
          </p:nvSpPr>
          <p:spPr>
            <a:xfrm>
              <a:off x="693419" y="3573779"/>
              <a:ext cx="10659110" cy="2211705"/>
            </a:xfrm>
            <a:custGeom>
              <a:avLst/>
              <a:gdLst/>
              <a:ahLst/>
              <a:cxnLst/>
              <a:rect l="l" t="t" r="r" b="b"/>
              <a:pathLst>
                <a:path w="10659110" h="2211704" extrusionOk="0">
                  <a:moveTo>
                    <a:pt x="0" y="0"/>
                  </a:moveTo>
                  <a:lnTo>
                    <a:pt x="10658856" y="0"/>
                  </a:lnTo>
                  <a:lnTo>
                    <a:pt x="10658856" y="2211324"/>
                  </a:lnTo>
                  <a:lnTo>
                    <a:pt x="0" y="2211324"/>
                  </a:lnTo>
                  <a:lnTo>
                    <a:pt x="0" y="0"/>
                  </a:lnTo>
                  <a:close/>
                </a:path>
              </a:pathLst>
            </a:custGeom>
            <a:noFill/>
            <a:ln w="12700" cap="flat" cmpd="sng">
              <a:solidFill>
                <a:srgbClr val="AC151B"/>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933" name="Google Shape;933;p36"/>
            <p:cNvSpPr/>
            <p:nvPr/>
          </p:nvSpPr>
          <p:spPr>
            <a:xfrm>
              <a:off x="1226819" y="3308608"/>
              <a:ext cx="7461884" cy="530860"/>
            </a:xfrm>
            <a:custGeom>
              <a:avLst/>
              <a:gdLst/>
              <a:ahLst/>
              <a:cxnLst/>
              <a:rect l="l" t="t" r="r" b="b"/>
              <a:pathLst>
                <a:path w="7461884" h="530860" extrusionOk="0">
                  <a:moveTo>
                    <a:pt x="7373111" y="0"/>
                  </a:moveTo>
                  <a:lnTo>
                    <a:pt x="88392" y="0"/>
                  </a:lnTo>
                  <a:lnTo>
                    <a:pt x="53985" y="6946"/>
                  </a:lnTo>
                  <a:lnTo>
                    <a:pt x="25888" y="25888"/>
                  </a:lnTo>
                  <a:lnTo>
                    <a:pt x="6946" y="53985"/>
                  </a:lnTo>
                  <a:lnTo>
                    <a:pt x="0" y="88391"/>
                  </a:lnTo>
                  <a:lnTo>
                    <a:pt x="0" y="441947"/>
                  </a:lnTo>
                  <a:lnTo>
                    <a:pt x="6946" y="476355"/>
                  </a:lnTo>
                  <a:lnTo>
                    <a:pt x="25888" y="504456"/>
                  </a:lnTo>
                  <a:lnTo>
                    <a:pt x="53985" y="523403"/>
                  </a:lnTo>
                  <a:lnTo>
                    <a:pt x="88392" y="530351"/>
                  </a:lnTo>
                  <a:lnTo>
                    <a:pt x="7373111" y="530351"/>
                  </a:lnTo>
                  <a:lnTo>
                    <a:pt x="7407518" y="523403"/>
                  </a:lnTo>
                  <a:lnTo>
                    <a:pt x="7435615" y="504456"/>
                  </a:lnTo>
                  <a:lnTo>
                    <a:pt x="7454557" y="476355"/>
                  </a:lnTo>
                  <a:lnTo>
                    <a:pt x="7461504" y="441947"/>
                  </a:lnTo>
                  <a:lnTo>
                    <a:pt x="7461504" y="88391"/>
                  </a:lnTo>
                  <a:lnTo>
                    <a:pt x="7454557" y="53985"/>
                  </a:lnTo>
                  <a:lnTo>
                    <a:pt x="7435615" y="25888"/>
                  </a:lnTo>
                  <a:lnTo>
                    <a:pt x="7407518" y="6946"/>
                  </a:lnTo>
                  <a:lnTo>
                    <a:pt x="7373111" y="0"/>
                  </a:lnTo>
                  <a:close/>
                </a:path>
              </a:pathLst>
            </a:custGeom>
            <a:solidFill>
              <a:srgbClr val="AC151B"/>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934" name="Google Shape;934;p36"/>
            <p:cNvSpPr/>
            <p:nvPr/>
          </p:nvSpPr>
          <p:spPr>
            <a:xfrm>
              <a:off x="1226819" y="3308608"/>
              <a:ext cx="7461884" cy="530860"/>
            </a:xfrm>
            <a:custGeom>
              <a:avLst/>
              <a:gdLst/>
              <a:ahLst/>
              <a:cxnLst/>
              <a:rect l="l" t="t" r="r" b="b"/>
              <a:pathLst>
                <a:path w="7461884" h="530860" extrusionOk="0">
                  <a:moveTo>
                    <a:pt x="0" y="88391"/>
                  </a:moveTo>
                  <a:lnTo>
                    <a:pt x="6946" y="53985"/>
                  </a:lnTo>
                  <a:lnTo>
                    <a:pt x="25888" y="25888"/>
                  </a:lnTo>
                  <a:lnTo>
                    <a:pt x="53985" y="6946"/>
                  </a:lnTo>
                  <a:lnTo>
                    <a:pt x="88392" y="0"/>
                  </a:lnTo>
                  <a:lnTo>
                    <a:pt x="7373111" y="0"/>
                  </a:lnTo>
                  <a:lnTo>
                    <a:pt x="7407518" y="6946"/>
                  </a:lnTo>
                  <a:lnTo>
                    <a:pt x="7435615" y="25888"/>
                  </a:lnTo>
                  <a:lnTo>
                    <a:pt x="7454557" y="53985"/>
                  </a:lnTo>
                  <a:lnTo>
                    <a:pt x="7461504" y="88391"/>
                  </a:lnTo>
                  <a:lnTo>
                    <a:pt x="7461504" y="441947"/>
                  </a:lnTo>
                  <a:lnTo>
                    <a:pt x="7454557" y="476355"/>
                  </a:lnTo>
                  <a:lnTo>
                    <a:pt x="7435615" y="504456"/>
                  </a:lnTo>
                  <a:lnTo>
                    <a:pt x="7407518" y="523403"/>
                  </a:lnTo>
                  <a:lnTo>
                    <a:pt x="7373111" y="530351"/>
                  </a:lnTo>
                  <a:lnTo>
                    <a:pt x="88392" y="530351"/>
                  </a:lnTo>
                  <a:lnTo>
                    <a:pt x="53985" y="523403"/>
                  </a:lnTo>
                  <a:lnTo>
                    <a:pt x="25888" y="504456"/>
                  </a:lnTo>
                  <a:lnTo>
                    <a:pt x="6946" y="476355"/>
                  </a:lnTo>
                  <a:lnTo>
                    <a:pt x="0" y="441947"/>
                  </a:lnTo>
                  <a:lnTo>
                    <a:pt x="0" y="88391"/>
                  </a:lnTo>
                  <a:close/>
                </a:path>
              </a:pathLst>
            </a:custGeom>
            <a:noFill/>
            <a:ln w="127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a:p>
          </p:txBody>
        </p:sp>
      </p:grpSp>
      <p:sp>
        <p:nvSpPr>
          <p:cNvPr id="935" name="Google Shape;935;p36"/>
          <p:cNvSpPr txBox="1"/>
          <p:nvPr/>
        </p:nvSpPr>
        <p:spPr>
          <a:xfrm>
            <a:off x="1508555" y="1479457"/>
            <a:ext cx="8556625" cy="4175125"/>
          </a:xfrm>
          <a:prstGeom prst="rect">
            <a:avLst/>
          </a:prstGeom>
          <a:noFill/>
          <a:ln>
            <a:noFill/>
          </a:ln>
        </p:spPr>
        <p:txBody>
          <a:bodyPr spcFirstLastPara="1" wrap="square" lIns="0" tIns="12700" rIns="0" bIns="0" anchor="t" anchorCtr="0">
            <a:spAutoFit/>
          </a:bodyPr>
          <a:lstStyle/>
          <a:p>
            <a:pPr marL="26034" lvl="0" indent="0" algn="l" rtl="0">
              <a:lnSpc>
                <a:spcPct val="100000"/>
              </a:lnSpc>
              <a:spcBef>
                <a:spcPts val="0"/>
              </a:spcBef>
              <a:spcAft>
                <a:spcPts val="0"/>
              </a:spcAft>
              <a:buNone/>
            </a:pPr>
            <a:r>
              <a:rPr lang="en-US" sz="1800" b="1">
                <a:solidFill>
                  <a:srgbClr val="FFFFFF"/>
                </a:solidFill>
                <a:latin typeface="Arial"/>
                <a:ea typeface="Arial"/>
                <a:cs typeface="Arial"/>
                <a:sym typeface="Arial"/>
              </a:rPr>
              <a:t>Title IX Coordinator:</a:t>
            </a:r>
            <a:endParaRPr sz="1800">
              <a:latin typeface="Arial"/>
              <a:ea typeface="Arial"/>
              <a:cs typeface="Arial"/>
              <a:sym typeface="Arial"/>
            </a:endParaRPr>
          </a:p>
          <a:p>
            <a:pPr marL="184785" marR="5080" lvl="0" indent="-172720" algn="l" rtl="0">
              <a:lnSpc>
                <a:spcPct val="95700"/>
              </a:lnSpc>
              <a:spcBef>
                <a:spcPts val="2030"/>
              </a:spcBef>
              <a:spcAft>
                <a:spcPts val="0"/>
              </a:spcAft>
              <a:buSzPts val="1800"/>
              <a:buFont typeface="Arial"/>
              <a:buChar char="•"/>
            </a:pPr>
            <a:r>
              <a:rPr lang="en-US" sz="1800">
                <a:latin typeface="Arial"/>
                <a:ea typeface="Arial"/>
                <a:cs typeface="Arial"/>
                <a:sym typeface="Arial"/>
              </a:rPr>
              <a:t>Contact info must be prominently displayed on the institution website, and in each handbook or catalog made available to applicants for admission and employment, students, parents or legal guardians of elementary and secondary school students, employees, and all unions or professional organizations with CBAs.</a:t>
            </a:r>
            <a:endParaRPr sz="1800">
              <a:latin typeface="Arial"/>
              <a:ea typeface="Arial"/>
              <a:cs typeface="Arial"/>
              <a:sym typeface="Arial"/>
            </a:endParaRPr>
          </a:p>
          <a:p>
            <a:pPr marL="0" lvl="0" indent="0" algn="l" rtl="0">
              <a:lnSpc>
                <a:spcPct val="100000"/>
              </a:lnSpc>
              <a:spcBef>
                <a:spcPts val="600"/>
              </a:spcBef>
              <a:spcAft>
                <a:spcPts val="0"/>
              </a:spcAft>
              <a:buSzPts val="1800"/>
              <a:buFont typeface="Arial"/>
              <a:buNone/>
            </a:pPr>
            <a:endParaRPr sz="1800">
              <a:latin typeface="Arial"/>
              <a:ea typeface="Arial"/>
              <a:cs typeface="Arial"/>
              <a:sym typeface="Arial"/>
            </a:endParaRPr>
          </a:p>
          <a:p>
            <a:pPr marL="26034" lvl="0" indent="0" algn="l" rtl="0">
              <a:lnSpc>
                <a:spcPct val="100000"/>
              </a:lnSpc>
              <a:spcBef>
                <a:spcPts val="0"/>
              </a:spcBef>
              <a:spcAft>
                <a:spcPts val="0"/>
              </a:spcAft>
              <a:buNone/>
            </a:pPr>
            <a:r>
              <a:rPr lang="en-US" sz="1800" b="1">
                <a:solidFill>
                  <a:srgbClr val="FFFFFF"/>
                </a:solidFill>
                <a:latin typeface="Arial"/>
                <a:ea typeface="Arial"/>
                <a:cs typeface="Arial"/>
                <a:sym typeface="Arial"/>
              </a:rPr>
              <a:t>Nondiscrimination Policy, including the following statements:</a:t>
            </a:r>
            <a:endParaRPr sz="1800">
              <a:latin typeface="Arial"/>
              <a:ea typeface="Arial"/>
              <a:cs typeface="Arial"/>
              <a:sym typeface="Arial"/>
            </a:endParaRPr>
          </a:p>
          <a:p>
            <a:pPr marL="0" lvl="0" indent="0" algn="l" rtl="0">
              <a:lnSpc>
                <a:spcPct val="100000"/>
              </a:lnSpc>
              <a:spcBef>
                <a:spcPts val="25"/>
              </a:spcBef>
              <a:spcAft>
                <a:spcPts val="0"/>
              </a:spcAft>
              <a:buNone/>
            </a:pPr>
            <a:endParaRPr sz="1800">
              <a:latin typeface="Arial"/>
              <a:ea typeface="Arial"/>
              <a:cs typeface="Arial"/>
              <a:sym typeface="Arial"/>
            </a:endParaRPr>
          </a:p>
          <a:p>
            <a:pPr marL="184785" marR="156845" lvl="0" indent="-172720" algn="l" rtl="0">
              <a:lnSpc>
                <a:spcPct val="114444"/>
              </a:lnSpc>
              <a:spcBef>
                <a:spcPts val="0"/>
              </a:spcBef>
              <a:spcAft>
                <a:spcPts val="0"/>
              </a:spcAft>
              <a:buSzPts val="1800"/>
              <a:buFont typeface="Arial"/>
              <a:buChar char="•"/>
            </a:pPr>
            <a:r>
              <a:rPr lang="en-US" sz="1800">
                <a:latin typeface="Arial"/>
                <a:ea typeface="Arial"/>
                <a:cs typeface="Arial"/>
                <a:sym typeface="Arial"/>
              </a:rPr>
              <a:t>The institution does not discriminate on the basis of sex in education programs or activities it operates.</a:t>
            </a:r>
            <a:endParaRPr sz="1800">
              <a:latin typeface="Arial"/>
              <a:ea typeface="Arial"/>
              <a:cs typeface="Arial"/>
              <a:sym typeface="Arial"/>
            </a:endParaRPr>
          </a:p>
          <a:p>
            <a:pPr marL="184785" lvl="0" indent="-172085" algn="l" rtl="0">
              <a:lnSpc>
                <a:spcPct val="100000"/>
              </a:lnSpc>
              <a:spcBef>
                <a:spcPts val="180"/>
              </a:spcBef>
              <a:spcAft>
                <a:spcPts val="0"/>
              </a:spcAft>
              <a:buSzPts val="1800"/>
              <a:buFont typeface="Arial"/>
              <a:buChar char="•"/>
            </a:pPr>
            <a:r>
              <a:rPr lang="en-US" sz="1800">
                <a:latin typeface="Arial"/>
                <a:ea typeface="Arial"/>
                <a:cs typeface="Arial"/>
                <a:sym typeface="Arial"/>
              </a:rPr>
              <a:t>The institution is required by Title IX not to discriminate.</a:t>
            </a:r>
            <a:endParaRPr sz="1800">
              <a:latin typeface="Arial"/>
              <a:ea typeface="Arial"/>
              <a:cs typeface="Arial"/>
              <a:sym typeface="Arial"/>
            </a:endParaRPr>
          </a:p>
          <a:p>
            <a:pPr marL="184785" lvl="0" indent="-172085" algn="l" rtl="0">
              <a:lnSpc>
                <a:spcPct val="100000"/>
              </a:lnSpc>
              <a:spcBef>
                <a:spcPts val="215"/>
              </a:spcBef>
              <a:spcAft>
                <a:spcPts val="0"/>
              </a:spcAft>
              <a:buSzPts val="1800"/>
              <a:buFont typeface="Arial"/>
              <a:buChar char="•"/>
            </a:pPr>
            <a:r>
              <a:rPr lang="en-US" sz="1800">
                <a:latin typeface="Arial"/>
                <a:ea typeface="Arial"/>
                <a:cs typeface="Arial"/>
                <a:sym typeface="Arial"/>
              </a:rPr>
              <a:t>The institution’s nondiscrimination policy extends to admission and employment.</a:t>
            </a:r>
            <a:endParaRPr sz="1800">
              <a:latin typeface="Arial"/>
              <a:ea typeface="Arial"/>
              <a:cs typeface="Arial"/>
              <a:sym typeface="Arial"/>
            </a:endParaRPr>
          </a:p>
          <a:p>
            <a:pPr marL="184785" marR="351790" lvl="0" indent="-172720" algn="l" rtl="0">
              <a:lnSpc>
                <a:spcPct val="115555"/>
              </a:lnSpc>
              <a:spcBef>
                <a:spcPts val="355"/>
              </a:spcBef>
              <a:spcAft>
                <a:spcPts val="0"/>
              </a:spcAft>
              <a:buSzPts val="1800"/>
              <a:buFont typeface="Arial"/>
              <a:buChar char="•"/>
            </a:pPr>
            <a:r>
              <a:rPr lang="en-US" sz="1800">
                <a:latin typeface="Arial"/>
                <a:ea typeface="Arial"/>
                <a:cs typeface="Arial"/>
                <a:sym typeface="Arial"/>
              </a:rPr>
              <a:t>Inquiries about the application of Title IX may be referred to the school’s Title IX Coordinator, to OCR, or to both.</a:t>
            </a:r>
            <a:endParaRPr sz="1800">
              <a:latin typeface="Arial"/>
              <a:ea typeface="Arial"/>
              <a:cs typeface="Arial"/>
              <a:sym typeface="Arial"/>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Shape 939"/>
        <p:cNvGrpSpPr/>
        <p:nvPr/>
      </p:nvGrpSpPr>
      <p:grpSpPr>
        <a:xfrm>
          <a:off x="0" y="0"/>
          <a:ext cx="0" cy="0"/>
          <a:chOff x="0" y="0"/>
          <a:chExt cx="0" cy="0"/>
        </a:xfrm>
      </p:grpSpPr>
      <p:pic>
        <p:nvPicPr>
          <p:cNvPr id="940" name="Google Shape;940;p37"/>
          <p:cNvPicPr preferRelativeResize="0"/>
          <p:nvPr/>
        </p:nvPicPr>
        <p:blipFill rotWithShape="1">
          <a:blip r:embed="rId3">
            <a:alphaModFix/>
          </a:blip>
          <a:srcRect/>
          <a:stretch/>
        </p:blipFill>
        <p:spPr>
          <a:xfrm>
            <a:off x="0" y="5841491"/>
            <a:ext cx="12191999" cy="1016507"/>
          </a:xfrm>
          <a:prstGeom prst="rect">
            <a:avLst/>
          </a:prstGeom>
          <a:noFill/>
          <a:ln>
            <a:noFill/>
          </a:ln>
        </p:spPr>
      </p:pic>
      <p:sp>
        <p:nvSpPr>
          <p:cNvPr id="941" name="Google Shape;941;p37"/>
          <p:cNvSpPr txBox="1">
            <a:spLocks noGrp="1"/>
          </p:cNvSpPr>
          <p:nvPr>
            <p:ph type="title"/>
          </p:nvPr>
        </p:nvSpPr>
        <p:spPr>
          <a:xfrm>
            <a:off x="1097502" y="609822"/>
            <a:ext cx="4661535" cy="696595"/>
          </a:xfrm>
          <a:prstGeom prst="rect">
            <a:avLst/>
          </a:prstGeom>
          <a:noFill/>
          <a:ln>
            <a:noFill/>
          </a:ln>
        </p:spPr>
        <p:txBody>
          <a:bodyPr spcFirstLastPara="1" wrap="square" lIns="0" tIns="13325" rIns="0" bIns="0" anchor="t" anchorCtr="0">
            <a:spAutoFit/>
          </a:bodyPr>
          <a:lstStyle/>
          <a:p>
            <a:pPr marL="12700" lvl="0" indent="0" algn="l" rtl="0">
              <a:lnSpc>
                <a:spcPct val="100000"/>
              </a:lnSpc>
              <a:spcBef>
                <a:spcPts val="0"/>
              </a:spcBef>
              <a:spcAft>
                <a:spcPts val="0"/>
              </a:spcAft>
              <a:buNone/>
            </a:pPr>
            <a:r>
              <a:rPr lang="en-US"/>
              <a:t>Adopt &amp; Publish</a:t>
            </a:r>
            <a:endParaRPr/>
          </a:p>
        </p:txBody>
      </p:sp>
      <p:sp>
        <p:nvSpPr>
          <p:cNvPr id="942" name="Google Shape;942;p37"/>
          <p:cNvSpPr txBox="1"/>
          <p:nvPr/>
        </p:nvSpPr>
        <p:spPr>
          <a:xfrm>
            <a:off x="918527" y="1565851"/>
            <a:ext cx="4953000" cy="3588385"/>
          </a:xfrm>
          <a:prstGeom prst="rect">
            <a:avLst/>
          </a:prstGeom>
          <a:noFill/>
          <a:ln>
            <a:noFill/>
          </a:ln>
        </p:spPr>
        <p:txBody>
          <a:bodyPr spcFirstLastPara="1" wrap="square" lIns="0" tIns="90800" rIns="0" bIns="0" anchor="t" anchorCtr="0">
            <a:spAutoFit/>
          </a:bodyPr>
          <a:lstStyle/>
          <a:p>
            <a:pPr marL="240029" lvl="0" indent="-227329" algn="l" rtl="0">
              <a:lnSpc>
                <a:spcPct val="100000"/>
              </a:lnSpc>
              <a:spcBef>
                <a:spcPts val="0"/>
              </a:spcBef>
              <a:spcAft>
                <a:spcPts val="0"/>
              </a:spcAft>
              <a:buSzPts val="2800"/>
              <a:buFont typeface="Arial"/>
              <a:buChar char="•"/>
            </a:pPr>
            <a:r>
              <a:rPr lang="en-US" sz="2800">
                <a:latin typeface="Calibri"/>
                <a:ea typeface="Calibri"/>
                <a:cs typeface="Calibri"/>
                <a:sym typeface="Calibri"/>
              </a:rPr>
              <a:t>Adopt and publish:</a:t>
            </a:r>
            <a:endParaRPr sz="2800">
              <a:latin typeface="Calibri"/>
              <a:ea typeface="Calibri"/>
              <a:cs typeface="Calibri"/>
              <a:sym typeface="Calibri"/>
            </a:endParaRPr>
          </a:p>
          <a:p>
            <a:pPr marL="696595" marR="5080" lvl="1" indent="-227329" algn="l" rtl="0">
              <a:lnSpc>
                <a:spcPct val="100000"/>
              </a:lnSpc>
              <a:spcBef>
                <a:spcPts val="530"/>
              </a:spcBef>
              <a:spcAft>
                <a:spcPts val="0"/>
              </a:spcAft>
              <a:buSzPts val="2400"/>
              <a:buFont typeface="Arial"/>
              <a:buChar char="•"/>
            </a:pPr>
            <a:r>
              <a:rPr lang="en-US" sz="2400" u="sng">
                <a:latin typeface="Calibri"/>
                <a:ea typeface="Calibri"/>
                <a:cs typeface="Calibri"/>
                <a:sym typeface="Calibri"/>
              </a:rPr>
              <a:t>grievance procedures </a:t>
            </a:r>
            <a:r>
              <a:rPr lang="en-US" sz="2400">
                <a:latin typeface="Calibri"/>
                <a:ea typeface="Calibri"/>
                <a:cs typeface="Calibri"/>
                <a:sym typeface="Calibri"/>
              </a:rPr>
              <a:t>that provide 	for the prompt and equitable 	resolution of student </a:t>
            </a:r>
            <a:r>
              <a:rPr lang="en-US" sz="2400" i="1">
                <a:latin typeface="Calibri"/>
                <a:ea typeface="Calibri"/>
                <a:cs typeface="Calibri"/>
                <a:sym typeface="Calibri"/>
              </a:rPr>
              <a:t>and 	employee </a:t>
            </a:r>
            <a:r>
              <a:rPr lang="en-US" sz="2400">
                <a:latin typeface="Calibri"/>
                <a:ea typeface="Calibri"/>
                <a:cs typeface="Calibri"/>
                <a:sym typeface="Calibri"/>
              </a:rPr>
              <a:t>complaints alleging </a:t>
            </a:r>
            <a:r>
              <a:rPr lang="en-US" sz="2400" i="1">
                <a:latin typeface="Calibri"/>
                <a:ea typeface="Calibri"/>
                <a:cs typeface="Calibri"/>
                <a:sym typeface="Calibri"/>
              </a:rPr>
              <a:t>any 	</a:t>
            </a:r>
            <a:r>
              <a:rPr lang="en-US" sz="2400">
                <a:latin typeface="Calibri"/>
                <a:ea typeface="Calibri"/>
                <a:cs typeface="Calibri"/>
                <a:sym typeface="Calibri"/>
              </a:rPr>
              <a:t>action prohibited under Title IX.</a:t>
            </a:r>
            <a:endParaRPr sz="2400">
              <a:latin typeface="Calibri"/>
              <a:ea typeface="Calibri"/>
              <a:cs typeface="Calibri"/>
              <a:sym typeface="Calibri"/>
            </a:endParaRPr>
          </a:p>
          <a:p>
            <a:pPr marL="697230" marR="57150" lvl="1" indent="-227329" algn="just" rtl="0">
              <a:lnSpc>
                <a:spcPct val="100000"/>
              </a:lnSpc>
              <a:spcBef>
                <a:spcPts val="505"/>
              </a:spcBef>
              <a:spcAft>
                <a:spcPts val="0"/>
              </a:spcAft>
              <a:buSzPts val="2400"/>
              <a:buFont typeface="Arial"/>
              <a:buChar char="•"/>
            </a:pPr>
            <a:r>
              <a:rPr lang="en-US" sz="2400" u="sng">
                <a:latin typeface="Calibri"/>
                <a:ea typeface="Calibri"/>
                <a:cs typeface="Calibri"/>
                <a:sym typeface="Calibri"/>
              </a:rPr>
              <a:t>a grievance process</a:t>
            </a:r>
            <a:r>
              <a:rPr lang="en-US" sz="2400">
                <a:latin typeface="Calibri"/>
                <a:ea typeface="Calibri"/>
                <a:cs typeface="Calibri"/>
                <a:sym typeface="Calibri"/>
              </a:rPr>
              <a:t> that complies 	with 106.45 for formal complaints 	as defined in 106.30.</a:t>
            </a:r>
            <a:endParaRPr sz="2400">
              <a:latin typeface="Calibri"/>
              <a:ea typeface="Calibri"/>
              <a:cs typeface="Calibri"/>
              <a:sym typeface="Calibri"/>
            </a:endParaRPr>
          </a:p>
        </p:txBody>
      </p:sp>
      <p:grpSp>
        <p:nvGrpSpPr>
          <p:cNvPr id="943" name="Google Shape;943;p37"/>
          <p:cNvGrpSpPr/>
          <p:nvPr/>
        </p:nvGrpSpPr>
        <p:grpSpPr>
          <a:xfrm>
            <a:off x="6356603" y="1272539"/>
            <a:ext cx="5509260" cy="4200525"/>
            <a:chOff x="6356603" y="1272539"/>
            <a:chExt cx="5509260" cy="4200525"/>
          </a:xfrm>
        </p:grpSpPr>
        <p:sp>
          <p:nvSpPr>
            <p:cNvPr id="944" name="Google Shape;944;p37"/>
            <p:cNvSpPr/>
            <p:nvPr/>
          </p:nvSpPr>
          <p:spPr>
            <a:xfrm>
              <a:off x="6356603" y="1272539"/>
              <a:ext cx="5509260" cy="4200525"/>
            </a:xfrm>
            <a:custGeom>
              <a:avLst/>
              <a:gdLst/>
              <a:ahLst/>
              <a:cxnLst/>
              <a:rect l="l" t="t" r="r" b="b"/>
              <a:pathLst>
                <a:path w="5509259" h="4200525" extrusionOk="0">
                  <a:moveTo>
                    <a:pt x="5509259" y="0"/>
                  </a:moveTo>
                  <a:lnTo>
                    <a:pt x="0" y="0"/>
                  </a:lnTo>
                  <a:lnTo>
                    <a:pt x="0" y="4200144"/>
                  </a:lnTo>
                  <a:lnTo>
                    <a:pt x="5509259" y="4200144"/>
                  </a:lnTo>
                  <a:lnTo>
                    <a:pt x="5509259" y="0"/>
                  </a:lnTo>
                  <a:close/>
                </a:path>
              </a:pathLst>
            </a:custGeom>
            <a:solidFill>
              <a:srgbClr val="F1F1F1"/>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945" name="Google Shape;945;p37"/>
            <p:cNvSpPr/>
            <p:nvPr/>
          </p:nvSpPr>
          <p:spPr>
            <a:xfrm>
              <a:off x="6356603" y="1272539"/>
              <a:ext cx="5509260" cy="4200525"/>
            </a:xfrm>
            <a:custGeom>
              <a:avLst/>
              <a:gdLst/>
              <a:ahLst/>
              <a:cxnLst/>
              <a:rect l="l" t="t" r="r" b="b"/>
              <a:pathLst>
                <a:path w="5509259" h="4200525" extrusionOk="0">
                  <a:moveTo>
                    <a:pt x="0" y="0"/>
                  </a:moveTo>
                  <a:lnTo>
                    <a:pt x="5509259" y="0"/>
                  </a:lnTo>
                  <a:lnTo>
                    <a:pt x="5509259" y="4200144"/>
                  </a:lnTo>
                  <a:lnTo>
                    <a:pt x="0" y="4200144"/>
                  </a:lnTo>
                  <a:lnTo>
                    <a:pt x="0" y="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a:p>
          </p:txBody>
        </p:sp>
      </p:grpSp>
      <p:sp>
        <p:nvSpPr>
          <p:cNvPr id="946" name="Google Shape;946;p37"/>
          <p:cNvSpPr txBox="1">
            <a:spLocks noGrp="1"/>
          </p:cNvSpPr>
          <p:nvPr>
            <p:ph type="body" idx="2"/>
          </p:nvPr>
        </p:nvSpPr>
        <p:spPr>
          <a:xfrm>
            <a:off x="6435472" y="1289493"/>
            <a:ext cx="5326380" cy="4174490"/>
          </a:xfrm>
          <a:prstGeom prst="rect">
            <a:avLst/>
          </a:prstGeom>
          <a:noFill/>
          <a:ln>
            <a:noFill/>
          </a:ln>
        </p:spPr>
        <p:txBody>
          <a:bodyPr spcFirstLastPara="1" wrap="square" lIns="0" tIns="12050" rIns="0" bIns="0" anchor="t" anchorCtr="0">
            <a:spAutoFit/>
          </a:bodyPr>
          <a:lstStyle/>
          <a:p>
            <a:pPr marL="12700" marR="5080" lvl="0" indent="-635" algn="l" rtl="0">
              <a:lnSpc>
                <a:spcPct val="100000"/>
              </a:lnSpc>
              <a:spcBef>
                <a:spcPts val="0"/>
              </a:spcBef>
              <a:spcAft>
                <a:spcPts val="0"/>
              </a:spcAft>
              <a:buNone/>
            </a:pPr>
            <a:r>
              <a:rPr lang="en-US" b="1">
                <a:latin typeface="Calibri"/>
                <a:ea typeface="Calibri"/>
                <a:cs typeface="Calibri"/>
                <a:sym typeface="Calibri"/>
              </a:rPr>
              <a:t>NOTICE: </a:t>
            </a:r>
            <a:r>
              <a:rPr lang="en-US"/>
              <a:t>of the school’s grievance procedures and grievance process, including how to report or file a complaint of sex discrimination, how to report or file a formal complaint of sexual harassment, and how the school will respond.</a:t>
            </a:r>
            <a:endParaRPr/>
          </a:p>
          <a:p>
            <a:pPr marL="12700" marR="55880" lvl="0" indent="0" algn="l" rtl="0">
              <a:lnSpc>
                <a:spcPct val="100000"/>
              </a:lnSpc>
              <a:spcBef>
                <a:spcPts val="994"/>
              </a:spcBef>
              <a:spcAft>
                <a:spcPts val="0"/>
              </a:spcAft>
              <a:buNone/>
            </a:pPr>
            <a:r>
              <a:rPr lang="en-US" b="1">
                <a:latin typeface="Calibri"/>
                <a:ea typeface="Calibri"/>
                <a:cs typeface="Calibri"/>
                <a:sym typeface="Calibri"/>
              </a:rPr>
              <a:t>MUST BE PROVIDED TO</a:t>
            </a:r>
            <a:r>
              <a:rPr lang="en-US"/>
              <a:t>: applicants for admission and employment, students, parents or legal guardians of elementary and secondary school students, employees, and all unions or professional organizations holding collective bargaining or professional agreements with the school.</a:t>
            </a:r>
            <a:endParaRPr/>
          </a:p>
        </p:txBody>
      </p:sp>
      <p:grpSp>
        <p:nvGrpSpPr>
          <p:cNvPr id="947" name="Google Shape;947;p37"/>
          <p:cNvGrpSpPr/>
          <p:nvPr/>
        </p:nvGrpSpPr>
        <p:grpSpPr>
          <a:xfrm>
            <a:off x="6356603" y="783336"/>
            <a:ext cx="5509260" cy="489584"/>
            <a:chOff x="6356603" y="783336"/>
            <a:chExt cx="5509260" cy="489584"/>
          </a:xfrm>
        </p:grpSpPr>
        <p:sp>
          <p:nvSpPr>
            <p:cNvPr id="948" name="Google Shape;948;p37"/>
            <p:cNvSpPr/>
            <p:nvPr/>
          </p:nvSpPr>
          <p:spPr>
            <a:xfrm>
              <a:off x="6356603" y="783336"/>
              <a:ext cx="5509260" cy="489584"/>
            </a:xfrm>
            <a:custGeom>
              <a:avLst/>
              <a:gdLst/>
              <a:ahLst/>
              <a:cxnLst/>
              <a:rect l="l" t="t" r="r" b="b"/>
              <a:pathLst>
                <a:path w="5509259" h="489584" extrusionOk="0">
                  <a:moveTo>
                    <a:pt x="5509259" y="0"/>
                  </a:moveTo>
                  <a:lnTo>
                    <a:pt x="0" y="0"/>
                  </a:lnTo>
                  <a:lnTo>
                    <a:pt x="0" y="489203"/>
                  </a:lnTo>
                  <a:lnTo>
                    <a:pt x="5509259" y="489203"/>
                  </a:lnTo>
                  <a:lnTo>
                    <a:pt x="5509259" y="0"/>
                  </a:lnTo>
                  <a:close/>
                </a:path>
              </a:pathLst>
            </a:custGeom>
            <a:solidFill>
              <a:srgbClr val="F8C6C8"/>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949" name="Google Shape;949;p37"/>
            <p:cNvSpPr/>
            <p:nvPr/>
          </p:nvSpPr>
          <p:spPr>
            <a:xfrm>
              <a:off x="6356603" y="783336"/>
              <a:ext cx="5509260" cy="489584"/>
            </a:xfrm>
            <a:custGeom>
              <a:avLst/>
              <a:gdLst/>
              <a:ahLst/>
              <a:cxnLst/>
              <a:rect l="l" t="t" r="r" b="b"/>
              <a:pathLst>
                <a:path w="5509259" h="489584" extrusionOk="0">
                  <a:moveTo>
                    <a:pt x="0" y="0"/>
                  </a:moveTo>
                  <a:lnTo>
                    <a:pt x="5509259" y="0"/>
                  </a:lnTo>
                  <a:lnTo>
                    <a:pt x="5509259" y="489203"/>
                  </a:lnTo>
                  <a:lnTo>
                    <a:pt x="0" y="489203"/>
                  </a:lnTo>
                  <a:lnTo>
                    <a:pt x="0" y="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a:p>
          </p:txBody>
        </p:sp>
      </p:grpSp>
      <p:sp>
        <p:nvSpPr>
          <p:cNvPr id="950" name="Google Shape;950;p37"/>
          <p:cNvSpPr txBox="1"/>
          <p:nvPr/>
        </p:nvSpPr>
        <p:spPr>
          <a:xfrm>
            <a:off x="8554371" y="778951"/>
            <a:ext cx="1111885" cy="452120"/>
          </a:xfrm>
          <a:prstGeom prst="rect">
            <a:avLst/>
          </a:prstGeom>
          <a:noFill/>
          <a:ln>
            <a:noFill/>
          </a:ln>
        </p:spPr>
        <p:txBody>
          <a:bodyPr spcFirstLastPara="1" wrap="square" lIns="0" tIns="12050" rIns="0" bIns="0" anchor="t" anchorCtr="0">
            <a:spAutoFit/>
          </a:bodyPr>
          <a:lstStyle/>
          <a:p>
            <a:pPr marL="12700" lvl="0" indent="0" algn="l" rtl="0">
              <a:lnSpc>
                <a:spcPct val="100000"/>
              </a:lnSpc>
              <a:spcBef>
                <a:spcPts val="0"/>
              </a:spcBef>
              <a:spcAft>
                <a:spcPts val="0"/>
              </a:spcAft>
              <a:buNone/>
            </a:pPr>
            <a:r>
              <a:rPr lang="en-US" sz="2800" b="1">
                <a:latin typeface="Arial"/>
                <a:ea typeface="Arial"/>
                <a:cs typeface="Arial"/>
                <a:sym typeface="Arial"/>
              </a:rPr>
              <a:t>Notice</a:t>
            </a:r>
            <a:endParaRPr sz="2800">
              <a:latin typeface="Arial"/>
              <a:ea typeface="Arial"/>
              <a:cs typeface="Arial"/>
              <a:sym typeface="Arial"/>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MasterSp="0">
  <p:cSld>
    <p:spTree>
      <p:nvGrpSpPr>
        <p:cNvPr id="1" name="Shape 954"/>
        <p:cNvGrpSpPr/>
        <p:nvPr/>
      </p:nvGrpSpPr>
      <p:grpSpPr>
        <a:xfrm>
          <a:off x="0" y="0"/>
          <a:ext cx="0" cy="0"/>
          <a:chOff x="0" y="0"/>
          <a:chExt cx="0" cy="0"/>
        </a:xfrm>
      </p:grpSpPr>
      <p:pic>
        <p:nvPicPr>
          <p:cNvPr id="955" name="Google Shape;955;p38"/>
          <p:cNvPicPr preferRelativeResize="0"/>
          <p:nvPr/>
        </p:nvPicPr>
        <p:blipFill rotWithShape="1">
          <a:blip r:embed="rId3">
            <a:alphaModFix/>
          </a:blip>
          <a:srcRect/>
          <a:stretch/>
        </p:blipFill>
        <p:spPr>
          <a:xfrm>
            <a:off x="0" y="5841491"/>
            <a:ext cx="12191999" cy="1016507"/>
          </a:xfrm>
          <a:prstGeom prst="rect">
            <a:avLst/>
          </a:prstGeom>
          <a:noFill/>
          <a:ln>
            <a:noFill/>
          </a:ln>
        </p:spPr>
      </p:pic>
      <p:sp>
        <p:nvSpPr>
          <p:cNvPr id="956" name="Google Shape;956;p38"/>
          <p:cNvSpPr txBox="1">
            <a:spLocks noGrp="1"/>
          </p:cNvSpPr>
          <p:nvPr>
            <p:ph type="title"/>
          </p:nvPr>
        </p:nvSpPr>
        <p:spPr>
          <a:xfrm>
            <a:off x="778452" y="222101"/>
            <a:ext cx="10635094" cy="1096645"/>
          </a:xfrm>
          <a:prstGeom prst="rect">
            <a:avLst/>
          </a:prstGeom>
          <a:noFill/>
          <a:ln>
            <a:noFill/>
          </a:ln>
        </p:spPr>
        <p:txBody>
          <a:bodyPr spcFirstLastPara="1" wrap="square" lIns="0" tIns="317550" rIns="0" bIns="0" anchor="t" anchorCtr="0">
            <a:spAutoFit/>
          </a:bodyPr>
          <a:lstStyle/>
          <a:p>
            <a:pPr marL="540385" lvl="0" indent="0" algn="l" rtl="0">
              <a:lnSpc>
                <a:spcPct val="100000"/>
              </a:lnSpc>
              <a:spcBef>
                <a:spcPts val="0"/>
              </a:spcBef>
              <a:spcAft>
                <a:spcPts val="0"/>
              </a:spcAft>
              <a:buNone/>
            </a:pPr>
            <a:r>
              <a:rPr lang="en-US"/>
              <a:t>Policy Decision Point: Framework</a:t>
            </a:r>
            <a:endParaRPr/>
          </a:p>
        </p:txBody>
      </p:sp>
      <p:sp>
        <p:nvSpPr>
          <p:cNvPr id="957" name="Google Shape;957;p38"/>
          <p:cNvSpPr txBox="1"/>
          <p:nvPr/>
        </p:nvSpPr>
        <p:spPr>
          <a:xfrm>
            <a:off x="950974" y="1630339"/>
            <a:ext cx="3573779" cy="3835400"/>
          </a:xfrm>
          <a:prstGeom prst="rect">
            <a:avLst/>
          </a:prstGeom>
          <a:noFill/>
          <a:ln>
            <a:noFill/>
          </a:ln>
        </p:spPr>
        <p:txBody>
          <a:bodyPr spcFirstLastPara="1" wrap="square" lIns="0" tIns="88900" rIns="0" bIns="0" anchor="t" anchorCtr="0">
            <a:spAutoFit/>
          </a:bodyPr>
          <a:lstStyle/>
          <a:p>
            <a:pPr marL="12700" lvl="0" indent="0" algn="l" rtl="0">
              <a:lnSpc>
                <a:spcPct val="100000"/>
              </a:lnSpc>
              <a:spcBef>
                <a:spcPts val="0"/>
              </a:spcBef>
              <a:spcAft>
                <a:spcPts val="0"/>
              </a:spcAft>
              <a:buNone/>
            </a:pPr>
            <a:r>
              <a:rPr lang="en-US" sz="2200" b="1">
                <a:latin typeface="Calibri"/>
                <a:ea typeface="Calibri"/>
                <a:cs typeface="Calibri"/>
                <a:sym typeface="Calibri"/>
              </a:rPr>
              <a:t>All-in-One Policy:</a:t>
            </a:r>
            <a:endParaRPr sz="2200">
              <a:latin typeface="Calibri"/>
              <a:ea typeface="Calibri"/>
              <a:cs typeface="Calibri"/>
              <a:sym typeface="Calibri"/>
            </a:endParaRPr>
          </a:p>
          <a:p>
            <a:pPr marL="984885" lvl="0" indent="-514984" algn="l" rtl="0">
              <a:lnSpc>
                <a:spcPct val="100000"/>
              </a:lnSpc>
              <a:spcBef>
                <a:spcPts val="515"/>
              </a:spcBef>
              <a:spcAft>
                <a:spcPts val="0"/>
              </a:spcAft>
              <a:buSzPts val="1900"/>
              <a:buFont typeface="Calibri"/>
              <a:buAutoNum type="arabicPeriod"/>
            </a:pPr>
            <a:r>
              <a:rPr lang="en-US" sz="1900">
                <a:latin typeface="Calibri"/>
                <a:ea typeface="Calibri"/>
                <a:cs typeface="Calibri"/>
                <a:sym typeface="Calibri"/>
              </a:rPr>
              <a:t>Treat all the Same; or</a:t>
            </a:r>
            <a:endParaRPr sz="1900">
              <a:latin typeface="Calibri"/>
              <a:ea typeface="Calibri"/>
              <a:cs typeface="Calibri"/>
              <a:sym typeface="Calibri"/>
            </a:endParaRPr>
          </a:p>
          <a:p>
            <a:pPr marL="984885" lvl="0" indent="-514984" algn="l" rtl="0">
              <a:lnSpc>
                <a:spcPct val="100000"/>
              </a:lnSpc>
              <a:spcBef>
                <a:spcPts val="505"/>
              </a:spcBef>
              <a:spcAft>
                <a:spcPts val="0"/>
              </a:spcAft>
              <a:buSzPts val="1900"/>
              <a:buFont typeface="Calibri"/>
              <a:buAutoNum type="arabicPeriod"/>
            </a:pPr>
            <a:r>
              <a:rPr lang="en-US" sz="1900">
                <a:latin typeface="Calibri"/>
                <a:ea typeface="Calibri"/>
                <a:cs typeface="Calibri"/>
                <a:sym typeface="Calibri"/>
              </a:rPr>
              <a:t>Decision Trees</a:t>
            </a:r>
            <a:endParaRPr sz="1900">
              <a:latin typeface="Calibri"/>
              <a:ea typeface="Calibri"/>
              <a:cs typeface="Calibri"/>
              <a:sym typeface="Calibri"/>
            </a:endParaRPr>
          </a:p>
          <a:p>
            <a:pPr marL="12700" lvl="0" indent="0" algn="l" rtl="0">
              <a:lnSpc>
                <a:spcPct val="100000"/>
              </a:lnSpc>
              <a:spcBef>
                <a:spcPts val="969"/>
              </a:spcBef>
              <a:spcAft>
                <a:spcPts val="0"/>
              </a:spcAft>
              <a:buNone/>
            </a:pPr>
            <a:r>
              <a:rPr lang="en-US" sz="2200" b="1">
                <a:latin typeface="Calibri"/>
                <a:ea typeface="Calibri"/>
                <a:cs typeface="Calibri"/>
                <a:sym typeface="Calibri"/>
              </a:rPr>
              <a:t>Two Policies: If not TIX, then …</a:t>
            </a:r>
            <a:endParaRPr sz="2200">
              <a:latin typeface="Calibri"/>
              <a:ea typeface="Calibri"/>
              <a:cs typeface="Calibri"/>
              <a:sym typeface="Calibri"/>
            </a:endParaRPr>
          </a:p>
          <a:p>
            <a:pPr marL="984885" lvl="0" indent="-514984" algn="l" rtl="0">
              <a:lnSpc>
                <a:spcPct val="100000"/>
              </a:lnSpc>
              <a:spcBef>
                <a:spcPts val="530"/>
              </a:spcBef>
              <a:spcAft>
                <a:spcPts val="0"/>
              </a:spcAft>
              <a:buSzPts val="1900"/>
              <a:buFont typeface="Calibri"/>
              <a:buAutoNum type="arabicPeriod"/>
            </a:pPr>
            <a:r>
              <a:rPr lang="en-US" sz="1900">
                <a:latin typeface="Calibri"/>
                <a:ea typeface="Calibri"/>
                <a:cs typeface="Calibri"/>
                <a:sym typeface="Calibri"/>
              </a:rPr>
              <a:t>Title IX Regulation+</a:t>
            </a:r>
            <a:endParaRPr sz="1900">
              <a:latin typeface="Calibri"/>
              <a:ea typeface="Calibri"/>
              <a:cs typeface="Calibri"/>
              <a:sym typeface="Calibri"/>
            </a:endParaRPr>
          </a:p>
          <a:p>
            <a:pPr marL="984885" lvl="0" indent="-514984" algn="l" rtl="0">
              <a:lnSpc>
                <a:spcPct val="100000"/>
              </a:lnSpc>
              <a:spcBef>
                <a:spcPts val="490"/>
              </a:spcBef>
              <a:spcAft>
                <a:spcPts val="0"/>
              </a:spcAft>
              <a:buSzPts val="1900"/>
              <a:buFont typeface="Calibri"/>
              <a:buAutoNum type="arabicPeriod"/>
            </a:pPr>
            <a:r>
              <a:rPr lang="en-US" sz="1900">
                <a:latin typeface="Calibri"/>
                <a:ea typeface="Calibri"/>
                <a:cs typeface="Calibri"/>
                <a:sym typeface="Calibri"/>
              </a:rPr>
              <a:t>Everything Else</a:t>
            </a:r>
            <a:endParaRPr sz="1900">
              <a:latin typeface="Calibri"/>
              <a:ea typeface="Calibri"/>
              <a:cs typeface="Calibri"/>
              <a:sym typeface="Calibri"/>
            </a:endParaRPr>
          </a:p>
          <a:p>
            <a:pPr marL="12700" lvl="0" indent="0" algn="l" rtl="0">
              <a:lnSpc>
                <a:spcPct val="100000"/>
              </a:lnSpc>
              <a:spcBef>
                <a:spcPts val="985"/>
              </a:spcBef>
              <a:spcAft>
                <a:spcPts val="0"/>
              </a:spcAft>
              <a:buNone/>
            </a:pPr>
            <a:r>
              <a:rPr lang="en-US" sz="2200" b="1">
                <a:latin typeface="Calibri"/>
                <a:ea typeface="Calibri"/>
                <a:cs typeface="Calibri"/>
                <a:sym typeface="Calibri"/>
              </a:rPr>
              <a:t>Three plus:</a:t>
            </a:r>
            <a:endParaRPr sz="2200">
              <a:latin typeface="Calibri"/>
              <a:ea typeface="Calibri"/>
              <a:cs typeface="Calibri"/>
              <a:sym typeface="Calibri"/>
            </a:endParaRPr>
          </a:p>
          <a:p>
            <a:pPr marL="984885" lvl="1" indent="-514984" algn="l" rtl="0">
              <a:lnSpc>
                <a:spcPct val="100000"/>
              </a:lnSpc>
              <a:spcBef>
                <a:spcPts val="515"/>
              </a:spcBef>
              <a:spcAft>
                <a:spcPts val="0"/>
              </a:spcAft>
              <a:buSzPts val="1900"/>
              <a:buFont typeface="Calibri"/>
              <a:buAutoNum type="arabicPeriod"/>
            </a:pPr>
            <a:r>
              <a:rPr lang="en-US" sz="1900">
                <a:latin typeface="Calibri"/>
                <a:ea typeface="Calibri"/>
                <a:cs typeface="Calibri"/>
                <a:sym typeface="Calibri"/>
              </a:rPr>
              <a:t>TIX Regulation Conduct</a:t>
            </a:r>
            <a:endParaRPr sz="1900">
              <a:latin typeface="Calibri"/>
              <a:ea typeface="Calibri"/>
              <a:cs typeface="Calibri"/>
              <a:sym typeface="Calibri"/>
            </a:endParaRPr>
          </a:p>
          <a:p>
            <a:pPr marL="984885" lvl="1" indent="-514984" algn="l" rtl="0">
              <a:lnSpc>
                <a:spcPct val="100000"/>
              </a:lnSpc>
              <a:spcBef>
                <a:spcPts val="505"/>
              </a:spcBef>
              <a:spcAft>
                <a:spcPts val="0"/>
              </a:spcAft>
              <a:buSzPts val="1900"/>
              <a:buFont typeface="Calibri"/>
              <a:buAutoNum type="arabicPeriod"/>
            </a:pPr>
            <a:r>
              <a:rPr lang="en-US" sz="1900">
                <a:latin typeface="Calibri"/>
                <a:ea typeface="Calibri"/>
                <a:cs typeface="Calibri"/>
                <a:sym typeface="Calibri"/>
              </a:rPr>
              <a:t>Other Sexual Misconduct</a:t>
            </a:r>
            <a:endParaRPr sz="1900">
              <a:latin typeface="Calibri"/>
              <a:ea typeface="Calibri"/>
              <a:cs typeface="Calibri"/>
              <a:sym typeface="Calibri"/>
            </a:endParaRPr>
          </a:p>
          <a:p>
            <a:pPr marL="984885" lvl="1" indent="-514984" algn="l" rtl="0">
              <a:lnSpc>
                <a:spcPct val="100000"/>
              </a:lnSpc>
              <a:spcBef>
                <a:spcPts val="505"/>
              </a:spcBef>
              <a:spcAft>
                <a:spcPts val="0"/>
              </a:spcAft>
              <a:buSzPts val="1900"/>
              <a:buFont typeface="Calibri"/>
              <a:buAutoNum type="arabicPeriod"/>
            </a:pPr>
            <a:r>
              <a:rPr lang="en-US" sz="1900">
                <a:latin typeface="Calibri"/>
                <a:ea typeface="Calibri"/>
                <a:cs typeface="Calibri"/>
                <a:sym typeface="Calibri"/>
              </a:rPr>
              <a:t>Other Prohibited Conduct</a:t>
            </a:r>
            <a:endParaRPr sz="1900">
              <a:latin typeface="Calibri"/>
              <a:ea typeface="Calibri"/>
              <a:cs typeface="Calibri"/>
              <a:sym typeface="Calibri"/>
            </a:endParaRPr>
          </a:p>
        </p:txBody>
      </p:sp>
      <p:pic>
        <p:nvPicPr>
          <p:cNvPr id="958" name="Google Shape;958;p38"/>
          <p:cNvPicPr preferRelativeResize="0"/>
          <p:nvPr/>
        </p:nvPicPr>
        <p:blipFill rotWithShape="1">
          <a:blip r:embed="rId4">
            <a:alphaModFix/>
          </a:blip>
          <a:srcRect/>
          <a:stretch/>
        </p:blipFill>
        <p:spPr>
          <a:xfrm>
            <a:off x="6030467" y="1607820"/>
            <a:ext cx="5411723" cy="3921239"/>
          </a:xfrm>
          <a:prstGeom prst="rect">
            <a:avLst/>
          </a:prstGeom>
          <a:noFill/>
          <a:ln>
            <a:noFill/>
          </a:ln>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3" name="Google Shape;963;p39"/>
          <p:cNvSpPr/>
          <p:nvPr/>
        </p:nvSpPr>
        <p:spPr>
          <a:xfrm>
            <a:off x="416051" y="559308"/>
            <a:ext cx="2880360" cy="1690370"/>
          </a:xfrm>
          <a:custGeom>
            <a:avLst/>
            <a:gdLst/>
            <a:ahLst/>
            <a:cxnLst/>
            <a:rect l="l" t="t" r="r" b="b"/>
            <a:pathLst>
              <a:path w="2880360" h="1690370" extrusionOk="0">
                <a:moveTo>
                  <a:pt x="0" y="0"/>
                </a:moveTo>
                <a:lnTo>
                  <a:pt x="2880360" y="0"/>
                </a:lnTo>
                <a:lnTo>
                  <a:pt x="2880360" y="1690115"/>
                </a:lnTo>
                <a:lnTo>
                  <a:pt x="0" y="1690115"/>
                </a:lnTo>
                <a:lnTo>
                  <a:pt x="0" y="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964" name="Google Shape;964;p39"/>
          <p:cNvSpPr txBox="1">
            <a:spLocks noGrp="1"/>
          </p:cNvSpPr>
          <p:nvPr>
            <p:ph type="title"/>
          </p:nvPr>
        </p:nvSpPr>
        <p:spPr>
          <a:xfrm>
            <a:off x="496505" y="476082"/>
            <a:ext cx="2720340" cy="1731645"/>
          </a:xfrm>
          <a:prstGeom prst="rect">
            <a:avLst/>
          </a:prstGeom>
          <a:noFill/>
          <a:ln>
            <a:noFill/>
          </a:ln>
        </p:spPr>
        <p:txBody>
          <a:bodyPr spcFirstLastPara="1" wrap="square" lIns="0" tIns="81275" rIns="0" bIns="0" anchor="t" anchorCtr="0">
            <a:spAutoFit/>
          </a:bodyPr>
          <a:lstStyle/>
          <a:p>
            <a:pPr marL="12700" marR="5080" lvl="0" indent="-635" algn="ctr" rtl="0">
              <a:lnSpc>
                <a:spcPct val="108000"/>
              </a:lnSpc>
              <a:spcBef>
                <a:spcPts val="0"/>
              </a:spcBef>
              <a:spcAft>
                <a:spcPts val="0"/>
              </a:spcAft>
              <a:buNone/>
            </a:pPr>
            <a:r>
              <a:rPr lang="en-US" sz="4000">
                <a:solidFill>
                  <a:srgbClr val="AC151B"/>
                </a:solidFill>
              </a:rPr>
              <a:t>Record Retention 7 Years</a:t>
            </a:r>
            <a:endParaRPr sz="4000"/>
          </a:p>
        </p:txBody>
      </p:sp>
      <p:sp>
        <p:nvSpPr>
          <p:cNvPr id="965" name="Google Shape;965;p39"/>
          <p:cNvSpPr txBox="1"/>
          <p:nvPr/>
        </p:nvSpPr>
        <p:spPr>
          <a:xfrm>
            <a:off x="3569461" y="575618"/>
            <a:ext cx="2873375" cy="360680"/>
          </a:xfrm>
          <a:prstGeom prst="rect">
            <a:avLst/>
          </a:prstGeom>
          <a:noFill/>
          <a:ln>
            <a:noFill/>
          </a:ln>
        </p:spPr>
        <p:txBody>
          <a:bodyPr spcFirstLastPara="1" wrap="square" lIns="0" tIns="12050" rIns="0" bIns="0" anchor="t" anchorCtr="0">
            <a:spAutoFit/>
          </a:bodyPr>
          <a:lstStyle/>
          <a:p>
            <a:pPr marL="240665" lvl="0" indent="-227965" algn="l" rtl="0">
              <a:lnSpc>
                <a:spcPct val="100000"/>
              </a:lnSpc>
              <a:spcBef>
                <a:spcPts val="0"/>
              </a:spcBef>
              <a:spcAft>
                <a:spcPts val="0"/>
              </a:spcAft>
              <a:buSzPts val="2200"/>
              <a:buFont typeface="Arial"/>
              <a:buChar char="•"/>
            </a:pPr>
            <a:r>
              <a:rPr lang="en-US" sz="2200" b="1">
                <a:latin typeface="Calibri"/>
                <a:ea typeface="Calibri"/>
                <a:cs typeface="Calibri"/>
                <a:sym typeface="Calibri"/>
              </a:rPr>
              <a:t>For formal complaints:</a:t>
            </a:r>
            <a:endParaRPr sz="2200">
              <a:latin typeface="Calibri"/>
              <a:ea typeface="Calibri"/>
              <a:cs typeface="Calibri"/>
              <a:sym typeface="Calibri"/>
            </a:endParaRPr>
          </a:p>
        </p:txBody>
      </p:sp>
      <p:sp>
        <p:nvSpPr>
          <p:cNvPr id="966" name="Google Shape;966;p39"/>
          <p:cNvSpPr txBox="1"/>
          <p:nvPr/>
        </p:nvSpPr>
        <p:spPr>
          <a:xfrm>
            <a:off x="4026661" y="911813"/>
            <a:ext cx="3811904" cy="2143760"/>
          </a:xfrm>
          <a:prstGeom prst="rect">
            <a:avLst/>
          </a:prstGeom>
          <a:noFill/>
          <a:ln>
            <a:noFill/>
          </a:ln>
        </p:spPr>
        <p:txBody>
          <a:bodyPr spcFirstLastPara="1" wrap="square" lIns="0" tIns="76825" rIns="0" bIns="0" anchor="t" anchorCtr="0">
            <a:spAutoFit/>
          </a:bodyPr>
          <a:lstStyle/>
          <a:p>
            <a:pPr marL="240665" lvl="0" indent="-227965" algn="l" rtl="0">
              <a:lnSpc>
                <a:spcPct val="100000"/>
              </a:lnSpc>
              <a:spcBef>
                <a:spcPts val="0"/>
              </a:spcBef>
              <a:spcAft>
                <a:spcPts val="0"/>
              </a:spcAft>
              <a:buSzPts val="1900"/>
              <a:buFont typeface="Arial"/>
              <a:buChar char="•"/>
            </a:pPr>
            <a:r>
              <a:rPr lang="en-US" sz="1900">
                <a:latin typeface="Calibri"/>
                <a:ea typeface="Calibri"/>
                <a:cs typeface="Calibri"/>
                <a:sym typeface="Calibri"/>
              </a:rPr>
              <a:t>Investigation</a:t>
            </a:r>
            <a:endParaRPr sz="1900">
              <a:latin typeface="Calibri"/>
              <a:ea typeface="Calibri"/>
              <a:cs typeface="Calibri"/>
              <a:sym typeface="Calibri"/>
            </a:endParaRPr>
          </a:p>
          <a:p>
            <a:pPr marL="240665" lvl="0" indent="-227965" algn="l" rtl="0">
              <a:lnSpc>
                <a:spcPct val="100000"/>
              </a:lnSpc>
              <a:spcBef>
                <a:spcPts val="500"/>
              </a:spcBef>
              <a:spcAft>
                <a:spcPts val="0"/>
              </a:spcAft>
              <a:buSzPts val="1900"/>
              <a:buFont typeface="Arial"/>
              <a:buChar char="•"/>
            </a:pPr>
            <a:r>
              <a:rPr lang="en-US" sz="1900">
                <a:latin typeface="Calibri"/>
                <a:ea typeface="Calibri"/>
                <a:cs typeface="Calibri"/>
                <a:sym typeface="Calibri"/>
              </a:rPr>
              <a:t>Determination of responsibility</a:t>
            </a:r>
            <a:endParaRPr sz="1900">
              <a:latin typeface="Calibri"/>
              <a:ea typeface="Calibri"/>
              <a:cs typeface="Calibri"/>
              <a:sym typeface="Calibri"/>
            </a:endParaRPr>
          </a:p>
          <a:p>
            <a:pPr marL="240665" lvl="0" indent="-227965" algn="l" rtl="0">
              <a:lnSpc>
                <a:spcPct val="100000"/>
              </a:lnSpc>
              <a:spcBef>
                <a:spcPts val="495"/>
              </a:spcBef>
              <a:spcAft>
                <a:spcPts val="0"/>
              </a:spcAft>
              <a:buSzPts val="1900"/>
              <a:buFont typeface="Arial"/>
              <a:buChar char="•"/>
            </a:pPr>
            <a:r>
              <a:rPr lang="en-US" sz="1900">
                <a:latin typeface="Calibri"/>
                <a:ea typeface="Calibri"/>
                <a:cs typeface="Calibri"/>
                <a:sym typeface="Calibri"/>
              </a:rPr>
              <a:t>Transcripts or recordings of hearings</a:t>
            </a:r>
            <a:endParaRPr sz="1900">
              <a:latin typeface="Calibri"/>
              <a:ea typeface="Calibri"/>
              <a:cs typeface="Calibri"/>
              <a:sym typeface="Calibri"/>
            </a:endParaRPr>
          </a:p>
          <a:p>
            <a:pPr marL="240665" lvl="0" indent="-227965" algn="l" rtl="0">
              <a:lnSpc>
                <a:spcPct val="100000"/>
              </a:lnSpc>
              <a:spcBef>
                <a:spcPts val="505"/>
              </a:spcBef>
              <a:spcAft>
                <a:spcPts val="0"/>
              </a:spcAft>
              <a:buSzPts val="1900"/>
              <a:buFont typeface="Arial"/>
              <a:buChar char="•"/>
            </a:pPr>
            <a:r>
              <a:rPr lang="en-US" sz="1900">
                <a:latin typeface="Calibri"/>
                <a:ea typeface="Calibri"/>
                <a:cs typeface="Calibri"/>
                <a:sym typeface="Calibri"/>
              </a:rPr>
              <a:t>Sanctions and/or Remedies, if any</a:t>
            </a:r>
            <a:endParaRPr sz="1900">
              <a:latin typeface="Calibri"/>
              <a:ea typeface="Calibri"/>
              <a:cs typeface="Calibri"/>
              <a:sym typeface="Calibri"/>
            </a:endParaRPr>
          </a:p>
          <a:p>
            <a:pPr marL="240665" lvl="0" indent="-227965" algn="l" rtl="0">
              <a:lnSpc>
                <a:spcPct val="100000"/>
              </a:lnSpc>
              <a:spcBef>
                <a:spcPts val="500"/>
              </a:spcBef>
              <a:spcAft>
                <a:spcPts val="0"/>
              </a:spcAft>
              <a:buSzPts val="1900"/>
              <a:buFont typeface="Arial"/>
              <a:buChar char="•"/>
            </a:pPr>
            <a:r>
              <a:rPr lang="en-US" sz="1900">
                <a:latin typeface="Calibri"/>
                <a:ea typeface="Calibri"/>
                <a:cs typeface="Calibri"/>
                <a:sym typeface="Calibri"/>
              </a:rPr>
              <a:t>Appeal, if any, and result</a:t>
            </a:r>
            <a:endParaRPr sz="1900">
              <a:latin typeface="Calibri"/>
              <a:ea typeface="Calibri"/>
              <a:cs typeface="Calibri"/>
              <a:sym typeface="Calibri"/>
            </a:endParaRPr>
          </a:p>
          <a:p>
            <a:pPr marL="240665" lvl="0" indent="-227965" algn="l" rtl="0">
              <a:lnSpc>
                <a:spcPct val="100000"/>
              </a:lnSpc>
              <a:spcBef>
                <a:spcPts val="495"/>
              </a:spcBef>
              <a:spcAft>
                <a:spcPts val="0"/>
              </a:spcAft>
              <a:buSzPts val="1900"/>
              <a:buFont typeface="Arial"/>
              <a:buChar char="•"/>
            </a:pPr>
            <a:r>
              <a:rPr lang="en-US" sz="1900">
                <a:latin typeface="Calibri"/>
                <a:ea typeface="Calibri"/>
                <a:cs typeface="Calibri"/>
                <a:sym typeface="Calibri"/>
              </a:rPr>
              <a:t>Informal resolution and result, if any</a:t>
            </a:r>
            <a:endParaRPr sz="1900">
              <a:latin typeface="Calibri"/>
              <a:ea typeface="Calibri"/>
              <a:cs typeface="Calibri"/>
              <a:sym typeface="Calibri"/>
            </a:endParaRPr>
          </a:p>
        </p:txBody>
      </p:sp>
      <p:sp>
        <p:nvSpPr>
          <p:cNvPr id="967" name="Google Shape;967;p39"/>
          <p:cNvSpPr txBox="1"/>
          <p:nvPr/>
        </p:nvSpPr>
        <p:spPr>
          <a:xfrm>
            <a:off x="3569461" y="3079143"/>
            <a:ext cx="8248650" cy="2536825"/>
          </a:xfrm>
          <a:prstGeom prst="rect">
            <a:avLst/>
          </a:prstGeom>
          <a:noFill/>
          <a:ln>
            <a:noFill/>
          </a:ln>
        </p:spPr>
        <p:txBody>
          <a:bodyPr spcFirstLastPara="1" wrap="square" lIns="0" tIns="88900" rIns="0" bIns="0" anchor="t" anchorCtr="0">
            <a:spAutoFit/>
          </a:bodyPr>
          <a:lstStyle/>
          <a:p>
            <a:pPr marL="240665" lvl="0" indent="-227965" algn="l" rtl="0">
              <a:lnSpc>
                <a:spcPct val="100000"/>
              </a:lnSpc>
              <a:spcBef>
                <a:spcPts val="0"/>
              </a:spcBef>
              <a:spcAft>
                <a:spcPts val="0"/>
              </a:spcAft>
              <a:buSzPts val="2200"/>
              <a:buFont typeface="Arial"/>
              <a:buChar char="•"/>
            </a:pPr>
            <a:r>
              <a:rPr lang="en-US" sz="2200" b="1">
                <a:latin typeface="Calibri"/>
                <a:ea typeface="Calibri"/>
                <a:cs typeface="Calibri"/>
                <a:sym typeface="Calibri"/>
              </a:rPr>
              <a:t>For all reports, regardless of whether there is a formal complaint:</a:t>
            </a:r>
            <a:endParaRPr sz="2200">
              <a:latin typeface="Calibri"/>
              <a:ea typeface="Calibri"/>
              <a:cs typeface="Calibri"/>
              <a:sym typeface="Calibri"/>
            </a:endParaRPr>
          </a:p>
          <a:p>
            <a:pPr marL="698500" marR="638175" lvl="1" indent="-228600" algn="l" rtl="0">
              <a:lnSpc>
                <a:spcPct val="100000"/>
              </a:lnSpc>
              <a:spcBef>
                <a:spcPts val="515"/>
              </a:spcBef>
              <a:spcAft>
                <a:spcPts val="0"/>
              </a:spcAft>
              <a:buSzPts val="1900"/>
              <a:buFont typeface="Arial"/>
              <a:buChar char="•"/>
            </a:pPr>
            <a:r>
              <a:rPr lang="en-US" sz="1900">
                <a:latin typeface="Calibri"/>
                <a:ea typeface="Calibri"/>
                <a:cs typeface="Calibri"/>
                <a:sym typeface="Calibri"/>
              </a:rPr>
              <a:t>Actions taken and supportive measures, if any, provided in response to a formal complaint.</a:t>
            </a:r>
            <a:endParaRPr sz="1900">
              <a:latin typeface="Calibri"/>
              <a:ea typeface="Calibri"/>
              <a:cs typeface="Calibri"/>
              <a:sym typeface="Calibri"/>
            </a:endParaRPr>
          </a:p>
          <a:p>
            <a:pPr marL="697865" lvl="1" indent="-227965" algn="l" rtl="0">
              <a:lnSpc>
                <a:spcPct val="100000"/>
              </a:lnSpc>
              <a:spcBef>
                <a:spcPts val="505"/>
              </a:spcBef>
              <a:spcAft>
                <a:spcPts val="0"/>
              </a:spcAft>
              <a:buSzPts val="1900"/>
              <a:buFont typeface="Arial"/>
              <a:buChar char="•"/>
            </a:pPr>
            <a:r>
              <a:rPr lang="en-US" sz="1900">
                <a:latin typeface="Calibri"/>
                <a:ea typeface="Calibri"/>
                <a:cs typeface="Calibri"/>
                <a:sym typeface="Calibri"/>
              </a:rPr>
              <a:t>Basis for a determination that the institution was not deliberately indifferent.</a:t>
            </a:r>
            <a:endParaRPr sz="1900">
              <a:latin typeface="Calibri"/>
              <a:ea typeface="Calibri"/>
              <a:cs typeface="Calibri"/>
              <a:sym typeface="Calibri"/>
            </a:endParaRPr>
          </a:p>
          <a:p>
            <a:pPr marL="698500" marR="218440" lvl="1" indent="-228600" algn="l" rtl="0">
              <a:lnSpc>
                <a:spcPct val="100000"/>
              </a:lnSpc>
              <a:spcBef>
                <a:spcPts val="500"/>
              </a:spcBef>
              <a:spcAft>
                <a:spcPts val="0"/>
              </a:spcAft>
              <a:buSzPts val="1900"/>
              <a:buFont typeface="Arial"/>
              <a:buChar char="•"/>
            </a:pPr>
            <a:r>
              <a:rPr lang="en-US" sz="1900">
                <a:latin typeface="Calibri"/>
                <a:ea typeface="Calibri"/>
                <a:cs typeface="Calibri"/>
                <a:sym typeface="Calibri"/>
              </a:rPr>
              <a:t>Measures to restore or preserve equal access or reasons why not providing support was not clearly unreasonable under the circumstances.</a:t>
            </a:r>
            <a:endParaRPr sz="1900">
              <a:latin typeface="Calibri"/>
              <a:ea typeface="Calibri"/>
              <a:cs typeface="Calibri"/>
              <a:sym typeface="Calibri"/>
            </a:endParaRPr>
          </a:p>
          <a:p>
            <a:pPr marL="240665" lvl="0" indent="-227965" algn="l" rtl="0">
              <a:lnSpc>
                <a:spcPct val="100000"/>
              </a:lnSpc>
              <a:spcBef>
                <a:spcPts val="975"/>
              </a:spcBef>
              <a:spcAft>
                <a:spcPts val="0"/>
              </a:spcAft>
              <a:buSzPts val="2200"/>
              <a:buFont typeface="Arial"/>
              <a:buChar char="•"/>
            </a:pPr>
            <a:r>
              <a:rPr lang="en-US" sz="2200" b="1">
                <a:latin typeface="Calibri"/>
                <a:ea typeface="Calibri"/>
                <a:cs typeface="Calibri"/>
                <a:sym typeface="Calibri"/>
              </a:rPr>
              <a:t>All training materials for Title IX personnel</a:t>
            </a:r>
            <a:endParaRPr sz="2200">
              <a:latin typeface="Calibri"/>
              <a:ea typeface="Calibri"/>
              <a:cs typeface="Calibri"/>
              <a:sym typeface="Calibri"/>
            </a:endParaRPr>
          </a:p>
        </p:txBody>
      </p:sp>
      <p:grpSp>
        <p:nvGrpSpPr>
          <p:cNvPr id="968" name="Google Shape;968;p39"/>
          <p:cNvGrpSpPr/>
          <p:nvPr/>
        </p:nvGrpSpPr>
        <p:grpSpPr>
          <a:xfrm>
            <a:off x="406595" y="2239898"/>
            <a:ext cx="2899410" cy="3186430"/>
            <a:chOff x="406595" y="2239898"/>
            <a:chExt cx="2899410" cy="3186430"/>
          </a:xfrm>
        </p:grpSpPr>
        <p:pic>
          <p:nvPicPr>
            <p:cNvPr id="969" name="Google Shape;969;p39"/>
            <p:cNvPicPr preferRelativeResize="0"/>
            <p:nvPr/>
          </p:nvPicPr>
          <p:blipFill rotWithShape="1">
            <a:blip r:embed="rId3">
              <a:alphaModFix/>
            </a:blip>
            <a:srcRect/>
            <a:stretch/>
          </p:blipFill>
          <p:spPr>
            <a:xfrm>
              <a:off x="416051" y="2249424"/>
              <a:ext cx="2880359" cy="3166871"/>
            </a:xfrm>
            <a:prstGeom prst="rect">
              <a:avLst/>
            </a:prstGeom>
            <a:noFill/>
            <a:ln>
              <a:noFill/>
            </a:ln>
          </p:spPr>
        </p:pic>
        <p:sp>
          <p:nvSpPr>
            <p:cNvPr id="970" name="Google Shape;970;p39"/>
            <p:cNvSpPr/>
            <p:nvPr/>
          </p:nvSpPr>
          <p:spPr>
            <a:xfrm>
              <a:off x="406595" y="2239898"/>
              <a:ext cx="2899410" cy="3186430"/>
            </a:xfrm>
            <a:custGeom>
              <a:avLst/>
              <a:gdLst/>
              <a:ahLst/>
              <a:cxnLst/>
              <a:rect l="l" t="t" r="r" b="b"/>
              <a:pathLst>
                <a:path w="2899410" h="3186429" extrusionOk="0">
                  <a:moveTo>
                    <a:pt x="4693" y="0"/>
                  </a:moveTo>
                  <a:lnTo>
                    <a:pt x="3436" y="0"/>
                  </a:lnTo>
                  <a:lnTo>
                    <a:pt x="2217" y="508"/>
                  </a:lnTo>
                  <a:lnTo>
                    <a:pt x="439" y="2286"/>
                  </a:lnTo>
                  <a:lnTo>
                    <a:pt x="68" y="3175"/>
                  </a:lnTo>
                  <a:lnTo>
                    <a:pt x="0" y="3182581"/>
                  </a:lnTo>
                  <a:lnTo>
                    <a:pt x="439" y="3183636"/>
                  </a:lnTo>
                  <a:lnTo>
                    <a:pt x="2217" y="3185414"/>
                  </a:lnTo>
                  <a:lnTo>
                    <a:pt x="3436" y="3185922"/>
                  </a:lnTo>
                  <a:lnTo>
                    <a:pt x="2895836" y="3185922"/>
                  </a:lnTo>
                  <a:lnTo>
                    <a:pt x="2897055" y="3185414"/>
                  </a:lnTo>
                  <a:lnTo>
                    <a:pt x="2898845" y="3183636"/>
                  </a:lnTo>
                  <a:lnTo>
                    <a:pt x="2899207" y="3182747"/>
                  </a:lnTo>
                  <a:lnTo>
                    <a:pt x="4274" y="3182747"/>
                  </a:lnTo>
                  <a:lnTo>
                    <a:pt x="3868" y="3182581"/>
                  </a:lnTo>
                  <a:lnTo>
                    <a:pt x="3271" y="3181985"/>
                  </a:lnTo>
                  <a:lnTo>
                    <a:pt x="3106" y="3181578"/>
                  </a:lnTo>
                  <a:lnTo>
                    <a:pt x="3106" y="4343"/>
                  </a:lnTo>
                  <a:lnTo>
                    <a:pt x="3271" y="3937"/>
                  </a:lnTo>
                  <a:lnTo>
                    <a:pt x="3868" y="3340"/>
                  </a:lnTo>
                  <a:lnTo>
                    <a:pt x="4274" y="3175"/>
                  </a:lnTo>
                  <a:lnTo>
                    <a:pt x="4693" y="3175"/>
                  </a:lnTo>
                  <a:lnTo>
                    <a:pt x="4693" y="0"/>
                  </a:lnTo>
                  <a:close/>
                </a:path>
                <a:path w="2899410" h="3186429" extrusionOk="0">
                  <a:moveTo>
                    <a:pt x="2895836" y="0"/>
                  </a:moveTo>
                  <a:lnTo>
                    <a:pt x="4693" y="0"/>
                  </a:lnTo>
                  <a:lnTo>
                    <a:pt x="4693" y="3175"/>
                  </a:lnTo>
                  <a:lnTo>
                    <a:pt x="2894997" y="3175"/>
                  </a:lnTo>
                  <a:lnTo>
                    <a:pt x="2895404" y="3340"/>
                  </a:lnTo>
                  <a:lnTo>
                    <a:pt x="2896001" y="3937"/>
                  </a:lnTo>
                  <a:lnTo>
                    <a:pt x="2896166" y="4343"/>
                  </a:lnTo>
                  <a:lnTo>
                    <a:pt x="2896166" y="3181578"/>
                  </a:lnTo>
                  <a:lnTo>
                    <a:pt x="2896001" y="3181985"/>
                  </a:lnTo>
                  <a:lnTo>
                    <a:pt x="2895404" y="3182581"/>
                  </a:lnTo>
                  <a:lnTo>
                    <a:pt x="2894997" y="3182747"/>
                  </a:lnTo>
                  <a:lnTo>
                    <a:pt x="2899207" y="3182747"/>
                  </a:lnTo>
                  <a:lnTo>
                    <a:pt x="2899274" y="3182581"/>
                  </a:lnTo>
                  <a:lnTo>
                    <a:pt x="2899207" y="3175"/>
                  </a:lnTo>
                  <a:lnTo>
                    <a:pt x="2898845" y="2286"/>
                  </a:lnTo>
                  <a:lnTo>
                    <a:pt x="2897055" y="508"/>
                  </a:lnTo>
                  <a:lnTo>
                    <a:pt x="2895836" y="0"/>
                  </a:lnTo>
                  <a:close/>
                </a:path>
                <a:path w="2899410" h="3186429" extrusionOk="0">
                  <a:moveTo>
                    <a:pt x="2891822" y="6350"/>
                  </a:moveTo>
                  <a:lnTo>
                    <a:pt x="7449" y="6350"/>
                  </a:lnTo>
                  <a:lnTo>
                    <a:pt x="7043" y="6515"/>
                  </a:lnTo>
                  <a:lnTo>
                    <a:pt x="6446" y="7112"/>
                  </a:lnTo>
                  <a:lnTo>
                    <a:pt x="6281" y="7518"/>
                  </a:lnTo>
                  <a:lnTo>
                    <a:pt x="6281" y="3178403"/>
                  </a:lnTo>
                  <a:lnTo>
                    <a:pt x="6446" y="3178810"/>
                  </a:lnTo>
                  <a:lnTo>
                    <a:pt x="7043" y="3179406"/>
                  </a:lnTo>
                  <a:lnTo>
                    <a:pt x="7449" y="3179572"/>
                  </a:lnTo>
                  <a:lnTo>
                    <a:pt x="2891822" y="3179572"/>
                  </a:lnTo>
                  <a:lnTo>
                    <a:pt x="2892229" y="3179406"/>
                  </a:lnTo>
                  <a:lnTo>
                    <a:pt x="2892826" y="3178810"/>
                  </a:lnTo>
                  <a:lnTo>
                    <a:pt x="2892991" y="3178403"/>
                  </a:lnTo>
                  <a:lnTo>
                    <a:pt x="2892991" y="3177984"/>
                  </a:lnTo>
                  <a:lnTo>
                    <a:pt x="7868" y="3177984"/>
                  </a:lnTo>
                  <a:lnTo>
                    <a:pt x="7868" y="3176397"/>
                  </a:lnTo>
                  <a:lnTo>
                    <a:pt x="9456" y="3176397"/>
                  </a:lnTo>
                  <a:lnTo>
                    <a:pt x="9456" y="9525"/>
                  </a:lnTo>
                  <a:lnTo>
                    <a:pt x="7868" y="9525"/>
                  </a:lnTo>
                  <a:lnTo>
                    <a:pt x="7868" y="7937"/>
                  </a:lnTo>
                  <a:lnTo>
                    <a:pt x="2892991" y="7937"/>
                  </a:lnTo>
                  <a:lnTo>
                    <a:pt x="2892991" y="7518"/>
                  </a:lnTo>
                  <a:lnTo>
                    <a:pt x="2892826" y="7112"/>
                  </a:lnTo>
                  <a:lnTo>
                    <a:pt x="2892229" y="6515"/>
                  </a:lnTo>
                  <a:lnTo>
                    <a:pt x="2891822" y="6350"/>
                  </a:lnTo>
                  <a:close/>
                </a:path>
                <a:path w="2899410" h="3186429" extrusionOk="0">
                  <a:moveTo>
                    <a:pt x="9456" y="3176397"/>
                  </a:moveTo>
                  <a:lnTo>
                    <a:pt x="7868" y="3176397"/>
                  </a:lnTo>
                  <a:lnTo>
                    <a:pt x="7868" y="3177984"/>
                  </a:lnTo>
                  <a:lnTo>
                    <a:pt x="9456" y="3177984"/>
                  </a:lnTo>
                  <a:lnTo>
                    <a:pt x="9456" y="3176397"/>
                  </a:lnTo>
                  <a:close/>
                </a:path>
                <a:path w="2899410" h="3186429" extrusionOk="0">
                  <a:moveTo>
                    <a:pt x="2889816" y="3176397"/>
                  </a:moveTo>
                  <a:lnTo>
                    <a:pt x="9456" y="3176397"/>
                  </a:lnTo>
                  <a:lnTo>
                    <a:pt x="9456" y="3177984"/>
                  </a:lnTo>
                  <a:lnTo>
                    <a:pt x="2889816" y="3177984"/>
                  </a:lnTo>
                  <a:lnTo>
                    <a:pt x="2889816" y="3176397"/>
                  </a:lnTo>
                  <a:close/>
                </a:path>
                <a:path w="2899410" h="3186429" extrusionOk="0">
                  <a:moveTo>
                    <a:pt x="2891403" y="7937"/>
                  </a:moveTo>
                  <a:lnTo>
                    <a:pt x="2889816" y="7937"/>
                  </a:lnTo>
                  <a:lnTo>
                    <a:pt x="2889816" y="3177984"/>
                  </a:lnTo>
                  <a:lnTo>
                    <a:pt x="2891403" y="3177984"/>
                  </a:lnTo>
                  <a:lnTo>
                    <a:pt x="2891403" y="3176397"/>
                  </a:lnTo>
                  <a:lnTo>
                    <a:pt x="2892991" y="3176397"/>
                  </a:lnTo>
                  <a:lnTo>
                    <a:pt x="2892991" y="9525"/>
                  </a:lnTo>
                  <a:lnTo>
                    <a:pt x="2891403" y="9525"/>
                  </a:lnTo>
                  <a:lnTo>
                    <a:pt x="2891403" y="7937"/>
                  </a:lnTo>
                  <a:close/>
                </a:path>
                <a:path w="2899410" h="3186429" extrusionOk="0">
                  <a:moveTo>
                    <a:pt x="2892991" y="3176397"/>
                  </a:moveTo>
                  <a:lnTo>
                    <a:pt x="2891403" y="3176397"/>
                  </a:lnTo>
                  <a:lnTo>
                    <a:pt x="2891403" y="3177984"/>
                  </a:lnTo>
                  <a:lnTo>
                    <a:pt x="2892991" y="3177984"/>
                  </a:lnTo>
                  <a:lnTo>
                    <a:pt x="2892991" y="3176397"/>
                  </a:lnTo>
                  <a:close/>
                </a:path>
                <a:path w="2899410" h="3186429" extrusionOk="0">
                  <a:moveTo>
                    <a:pt x="9456" y="7937"/>
                  </a:moveTo>
                  <a:lnTo>
                    <a:pt x="7868" y="7937"/>
                  </a:lnTo>
                  <a:lnTo>
                    <a:pt x="7868" y="9525"/>
                  </a:lnTo>
                  <a:lnTo>
                    <a:pt x="9456" y="9525"/>
                  </a:lnTo>
                  <a:lnTo>
                    <a:pt x="9456" y="7937"/>
                  </a:lnTo>
                  <a:close/>
                </a:path>
                <a:path w="2899410" h="3186429" extrusionOk="0">
                  <a:moveTo>
                    <a:pt x="2889816" y="7937"/>
                  </a:moveTo>
                  <a:lnTo>
                    <a:pt x="9456" y="7937"/>
                  </a:lnTo>
                  <a:lnTo>
                    <a:pt x="9456" y="9525"/>
                  </a:lnTo>
                  <a:lnTo>
                    <a:pt x="2889816" y="9525"/>
                  </a:lnTo>
                  <a:lnTo>
                    <a:pt x="2889816" y="7937"/>
                  </a:lnTo>
                  <a:close/>
                </a:path>
                <a:path w="2899410" h="3186429" extrusionOk="0">
                  <a:moveTo>
                    <a:pt x="2892991" y="7937"/>
                  </a:moveTo>
                  <a:lnTo>
                    <a:pt x="2891403" y="7937"/>
                  </a:lnTo>
                  <a:lnTo>
                    <a:pt x="2891403" y="9525"/>
                  </a:lnTo>
                  <a:lnTo>
                    <a:pt x="2892991" y="9525"/>
                  </a:lnTo>
                  <a:lnTo>
                    <a:pt x="2892991" y="7937"/>
                  </a:lnTo>
                  <a:close/>
                </a:path>
              </a:pathLst>
            </a:custGeom>
            <a:solidFill>
              <a:srgbClr val="000000"/>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gr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Shape 974"/>
        <p:cNvGrpSpPr/>
        <p:nvPr/>
      </p:nvGrpSpPr>
      <p:grpSpPr>
        <a:xfrm>
          <a:off x="0" y="0"/>
          <a:ext cx="0" cy="0"/>
          <a:chOff x="0" y="0"/>
          <a:chExt cx="0" cy="0"/>
        </a:xfrm>
      </p:grpSpPr>
      <p:sp>
        <p:nvSpPr>
          <p:cNvPr id="975" name="Google Shape;975;p40"/>
          <p:cNvSpPr/>
          <p:nvPr/>
        </p:nvSpPr>
        <p:spPr>
          <a:xfrm>
            <a:off x="0" y="0"/>
            <a:ext cx="12192000" cy="6858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000000"/>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grpSp>
        <p:nvGrpSpPr>
          <p:cNvPr id="976" name="Google Shape;976;p40"/>
          <p:cNvGrpSpPr/>
          <p:nvPr/>
        </p:nvGrpSpPr>
        <p:grpSpPr>
          <a:xfrm>
            <a:off x="0" y="0"/>
            <a:ext cx="12191999" cy="6857998"/>
            <a:chOff x="0" y="0"/>
            <a:chExt cx="12191999" cy="6857998"/>
          </a:xfrm>
        </p:grpSpPr>
        <p:pic>
          <p:nvPicPr>
            <p:cNvPr id="977" name="Google Shape;977;p40"/>
            <p:cNvPicPr preferRelativeResize="0"/>
            <p:nvPr/>
          </p:nvPicPr>
          <p:blipFill rotWithShape="1">
            <a:blip r:embed="rId3">
              <a:alphaModFix/>
            </a:blip>
            <a:srcRect/>
            <a:stretch/>
          </p:blipFill>
          <p:spPr>
            <a:xfrm>
              <a:off x="0" y="5841491"/>
              <a:ext cx="12191999" cy="1016507"/>
            </a:xfrm>
            <a:prstGeom prst="rect">
              <a:avLst/>
            </a:prstGeom>
            <a:noFill/>
            <a:ln>
              <a:noFill/>
            </a:ln>
          </p:spPr>
        </p:pic>
        <p:pic>
          <p:nvPicPr>
            <p:cNvPr id="978" name="Google Shape;978;p40"/>
            <p:cNvPicPr preferRelativeResize="0"/>
            <p:nvPr/>
          </p:nvPicPr>
          <p:blipFill rotWithShape="1">
            <a:blip r:embed="rId4">
              <a:alphaModFix/>
            </a:blip>
            <a:srcRect/>
            <a:stretch/>
          </p:blipFill>
          <p:spPr>
            <a:xfrm>
              <a:off x="0" y="0"/>
              <a:ext cx="12191999" cy="6856297"/>
            </a:xfrm>
            <a:prstGeom prst="rect">
              <a:avLst/>
            </a:prstGeom>
            <a:noFill/>
            <a:ln>
              <a:noFill/>
            </a:ln>
          </p:spPr>
        </p:pic>
        <p:pic>
          <p:nvPicPr>
            <p:cNvPr id="979" name="Google Shape;979;p40"/>
            <p:cNvPicPr preferRelativeResize="0"/>
            <p:nvPr/>
          </p:nvPicPr>
          <p:blipFill rotWithShape="1">
            <a:blip r:embed="rId5">
              <a:alphaModFix/>
            </a:blip>
            <a:srcRect/>
            <a:stretch/>
          </p:blipFill>
          <p:spPr>
            <a:xfrm>
              <a:off x="553560" y="554926"/>
              <a:ext cx="2926907" cy="2882900"/>
            </a:xfrm>
            <a:prstGeom prst="rect">
              <a:avLst/>
            </a:prstGeom>
            <a:noFill/>
            <a:ln>
              <a:noFill/>
            </a:ln>
          </p:spPr>
        </p:pic>
      </p:grpSp>
      <p:sp>
        <p:nvSpPr>
          <p:cNvPr id="980" name="Google Shape;980;p40"/>
          <p:cNvSpPr txBox="1">
            <a:spLocks noGrp="1"/>
          </p:cNvSpPr>
          <p:nvPr>
            <p:ph type="title"/>
          </p:nvPr>
        </p:nvSpPr>
        <p:spPr>
          <a:xfrm>
            <a:off x="1130028" y="1564441"/>
            <a:ext cx="1771014" cy="779145"/>
          </a:xfrm>
          <a:prstGeom prst="rect">
            <a:avLst/>
          </a:prstGeom>
          <a:noFill/>
          <a:ln>
            <a:noFill/>
          </a:ln>
        </p:spPr>
        <p:txBody>
          <a:bodyPr spcFirstLastPara="1" wrap="square" lIns="0" tIns="57775" rIns="0" bIns="0" anchor="t" anchorCtr="0">
            <a:spAutoFit/>
          </a:bodyPr>
          <a:lstStyle/>
          <a:p>
            <a:pPr marL="12700" marR="5080" lvl="0" indent="522605" algn="l" rtl="0">
              <a:lnSpc>
                <a:spcPct val="108076"/>
              </a:lnSpc>
              <a:spcBef>
                <a:spcPts val="0"/>
              </a:spcBef>
              <a:spcAft>
                <a:spcPts val="0"/>
              </a:spcAft>
              <a:buNone/>
            </a:pPr>
            <a:r>
              <a:rPr lang="en-US" sz="2600">
                <a:solidFill>
                  <a:srgbClr val="FFFFFF"/>
                </a:solidFill>
              </a:rPr>
              <a:t>And Athletics!</a:t>
            </a:r>
            <a:endParaRPr sz="2600"/>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MasterSp="0">
  <p:cSld>
    <p:spTree>
      <p:nvGrpSpPr>
        <p:cNvPr id="1" name="Shape 984"/>
        <p:cNvGrpSpPr/>
        <p:nvPr/>
      </p:nvGrpSpPr>
      <p:grpSpPr>
        <a:xfrm>
          <a:off x="0" y="0"/>
          <a:ext cx="0" cy="0"/>
          <a:chOff x="0" y="0"/>
          <a:chExt cx="0" cy="0"/>
        </a:xfrm>
      </p:grpSpPr>
      <p:pic>
        <p:nvPicPr>
          <p:cNvPr id="985" name="Google Shape;985;p41"/>
          <p:cNvPicPr preferRelativeResize="0"/>
          <p:nvPr/>
        </p:nvPicPr>
        <p:blipFill rotWithShape="1">
          <a:blip r:embed="rId3">
            <a:alphaModFix/>
          </a:blip>
          <a:srcRect/>
          <a:stretch/>
        </p:blipFill>
        <p:spPr>
          <a:xfrm>
            <a:off x="0" y="5841491"/>
            <a:ext cx="12191999" cy="1016507"/>
          </a:xfrm>
          <a:prstGeom prst="rect">
            <a:avLst/>
          </a:prstGeom>
          <a:noFill/>
          <a:ln>
            <a:noFill/>
          </a:ln>
        </p:spPr>
      </p:pic>
      <p:grpSp>
        <p:nvGrpSpPr>
          <p:cNvPr id="986" name="Google Shape;986;p41"/>
          <p:cNvGrpSpPr/>
          <p:nvPr/>
        </p:nvGrpSpPr>
        <p:grpSpPr>
          <a:xfrm>
            <a:off x="1487471" y="2966086"/>
            <a:ext cx="683260" cy="683260"/>
            <a:chOff x="1487471" y="2966086"/>
            <a:chExt cx="683260" cy="683260"/>
          </a:xfrm>
        </p:grpSpPr>
        <p:sp>
          <p:nvSpPr>
            <p:cNvPr id="987" name="Google Shape;987;p41"/>
            <p:cNvSpPr/>
            <p:nvPr/>
          </p:nvSpPr>
          <p:spPr>
            <a:xfrm>
              <a:off x="1487471" y="2966086"/>
              <a:ext cx="683260" cy="683260"/>
            </a:xfrm>
            <a:custGeom>
              <a:avLst/>
              <a:gdLst/>
              <a:ahLst/>
              <a:cxnLst/>
              <a:rect l="l" t="t" r="r" b="b"/>
              <a:pathLst>
                <a:path w="683260" h="683260" extrusionOk="0">
                  <a:moveTo>
                    <a:pt x="341394" y="682988"/>
                  </a:moveTo>
                  <a:lnTo>
                    <a:pt x="295065" y="679871"/>
                  </a:lnTo>
                  <a:lnTo>
                    <a:pt x="250632" y="670791"/>
                  </a:lnTo>
                  <a:lnTo>
                    <a:pt x="208501" y="656154"/>
                  </a:lnTo>
                  <a:lnTo>
                    <a:pt x="169078" y="636368"/>
                  </a:lnTo>
                  <a:lnTo>
                    <a:pt x="132771" y="611839"/>
                  </a:lnTo>
                  <a:lnTo>
                    <a:pt x="99985" y="582973"/>
                  </a:lnTo>
                  <a:lnTo>
                    <a:pt x="71128" y="550178"/>
                  </a:lnTo>
                  <a:lnTo>
                    <a:pt x="46606" y="513860"/>
                  </a:lnTo>
                  <a:lnTo>
                    <a:pt x="26826" y="474426"/>
                  </a:lnTo>
                  <a:lnTo>
                    <a:pt x="12193" y="432282"/>
                  </a:lnTo>
                  <a:lnTo>
                    <a:pt x="3116" y="387836"/>
                  </a:lnTo>
                  <a:lnTo>
                    <a:pt x="0" y="341494"/>
                  </a:lnTo>
                  <a:lnTo>
                    <a:pt x="3116" y="295152"/>
                  </a:lnTo>
                  <a:lnTo>
                    <a:pt x="12193" y="250705"/>
                  </a:lnTo>
                  <a:lnTo>
                    <a:pt x="26826" y="208562"/>
                  </a:lnTo>
                  <a:lnTo>
                    <a:pt x="46606" y="169128"/>
                  </a:lnTo>
                  <a:lnTo>
                    <a:pt x="71128" y="132810"/>
                  </a:lnTo>
                  <a:lnTo>
                    <a:pt x="99985" y="100015"/>
                  </a:lnTo>
                  <a:lnTo>
                    <a:pt x="132771" y="71149"/>
                  </a:lnTo>
                  <a:lnTo>
                    <a:pt x="169078" y="46620"/>
                  </a:lnTo>
                  <a:lnTo>
                    <a:pt x="208501" y="26833"/>
                  </a:lnTo>
                  <a:lnTo>
                    <a:pt x="250632" y="12197"/>
                  </a:lnTo>
                  <a:lnTo>
                    <a:pt x="295065" y="3117"/>
                  </a:lnTo>
                  <a:lnTo>
                    <a:pt x="341394" y="0"/>
                  </a:lnTo>
                  <a:lnTo>
                    <a:pt x="387723" y="3117"/>
                  </a:lnTo>
                  <a:lnTo>
                    <a:pt x="432156" y="12197"/>
                  </a:lnTo>
                  <a:lnTo>
                    <a:pt x="474287" y="26833"/>
                  </a:lnTo>
                  <a:lnTo>
                    <a:pt x="513710" y="46620"/>
                  </a:lnTo>
                  <a:lnTo>
                    <a:pt x="550017" y="71149"/>
                  </a:lnTo>
                  <a:lnTo>
                    <a:pt x="582803" y="100015"/>
                  </a:lnTo>
                  <a:lnTo>
                    <a:pt x="611660" y="132810"/>
                  </a:lnTo>
                  <a:lnTo>
                    <a:pt x="636182" y="169128"/>
                  </a:lnTo>
                  <a:lnTo>
                    <a:pt x="655963" y="208562"/>
                  </a:lnTo>
                  <a:lnTo>
                    <a:pt x="670595" y="250705"/>
                  </a:lnTo>
                  <a:lnTo>
                    <a:pt x="679673" y="295152"/>
                  </a:lnTo>
                  <a:lnTo>
                    <a:pt x="682789" y="341494"/>
                  </a:lnTo>
                  <a:lnTo>
                    <a:pt x="679673" y="387836"/>
                  </a:lnTo>
                  <a:lnTo>
                    <a:pt x="670595" y="432282"/>
                  </a:lnTo>
                  <a:lnTo>
                    <a:pt x="655963" y="474426"/>
                  </a:lnTo>
                  <a:lnTo>
                    <a:pt x="636182" y="513860"/>
                  </a:lnTo>
                  <a:lnTo>
                    <a:pt x="611660" y="550178"/>
                  </a:lnTo>
                  <a:lnTo>
                    <a:pt x="582803" y="582973"/>
                  </a:lnTo>
                  <a:lnTo>
                    <a:pt x="550017" y="611839"/>
                  </a:lnTo>
                  <a:lnTo>
                    <a:pt x="513710" y="636368"/>
                  </a:lnTo>
                  <a:lnTo>
                    <a:pt x="474287" y="656154"/>
                  </a:lnTo>
                  <a:lnTo>
                    <a:pt x="432156" y="670791"/>
                  </a:lnTo>
                  <a:lnTo>
                    <a:pt x="387723" y="679871"/>
                  </a:lnTo>
                  <a:lnTo>
                    <a:pt x="341394" y="682988"/>
                  </a:lnTo>
                  <a:close/>
                </a:path>
              </a:pathLst>
            </a:custGeom>
            <a:solidFill>
              <a:srgbClr val="4471C4"/>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988" name="Google Shape;988;p41"/>
            <p:cNvSpPr/>
            <p:nvPr/>
          </p:nvSpPr>
          <p:spPr>
            <a:xfrm>
              <a:off x="1487471" y="2966086"/>
              <a:ext cx="683260" cy="683260"/>
            </a:xfrm>
            <a:custGeom>
              <a:avLst/>
              <a:gdLst/>
              <a:ahLst/>
              <a:cxnLst/>
              <a:rect l="l" t="t" r="r" b="b"/>
              <a:pathLst>
                <a:path w="683260" h="683260" extrusionOk="0">
                  <a:moveTo>
                    <a:pt x="682789" y="341494"/>
                  </a:moveTo>
                  <a:lnTo>
                    <a:pt x="679673" y="387836"/>
                  </a:lnTo>
                  <a:lnTo>
                    <a:pt x="670595" y="432282"/>
                  </a:lnTo>
                  <a:lnTo>
                    <a:pt x="655963" y="474426"/>
                  </a:lnTo>
                  <a:lnTo>
                    <a:pt x="636182" y="513860"/>
                  </a:lnTo>
                  <a:lnTo>
                    <a:pt x="611660" y="550178"/>
                  </a:lnTo>
                  <a:lnTo>
                    <a:pt x="582803" y="582973"/>
                  </a:lnTo>
                  <a:lnTo>
                    <a:pt x="550017" y="611839"/>
                  </a:lnTo>
                  <a:lnTo>
                    <a:pt x="513710" y="636368"/>
                  </a:lnTo>
                  <a:lnTo>
                    <a:pt x="474287" y="656154"/>
                  </a:lnTo>
                  <a:lnTo>
                    <a:pt x="432156" y="670791"/>
                  </a:lnTo>
                  <a:lnTo>
                    <a:pt x="387723" y="679871"/>
                  </a:lnTo>
                  <a:lnTo>
                    <a:pt x="341394" y="682988"/>
                  </a:lnTo>
                  <a:lnTo>
                    <a:pt x="295065" y="679871"/>
                  </a:lnTo>
                  <a:lnTo>
                    <a:pt x="250632" y="670791"/>
                  </a:lnTo>
                  <a:lnTo>
                    <a:pt x="208501" y="656154"/>
                  </a:lnTo>
                  <a:lnTo>
                    <a:pt x="169078" y="636368"/>
                  </a:lnTo>
                  <a:lnTo>
                    <a:pt x="132771" y="611839"/>
                  </a:lnTo>
                  <a:lnTo>
                    <a:pt x="99985" y="582973"/>
                  </a:lnTo>
                  <a:lnTo>
                    <a:pt x="71128" y="550178"/>
                  </a:lnTo>
                  <a:lnTo>
                    <a:pt x="46606" y="513860"/>
                  </a:lnTo>
                  <a:lnTo>
                    <a:pt x="26826" y="474426"/>
                  </a:lnTo>
                  <a:lnTo>
                    <a:pt x="12193" y="432282"/>
                  </a:lnTo>
                  <a:lnTo>
                    <a:pt x="3116" y="387836"/>
                  </a:lnTo>
                  <a:lnTo>
                    <a:pt x="0" y="341494"/>
                  </a:lnTo>
                  <a:lnTo>
                    <a:pt x="3116" y="295152"/>
                  </a:lnTo>
                  <a:lnTo>
                    <a:pt x="12193" y="250705"/>
                  </a:lnTo>
                  <a:lnTo>
                    <a:pt x="26826" y="208562"/>
                  </a:lnTo>
                  <a:lnTo>
                    <a:pt x="46606" y="169128"/>
                  </a:lnTo>
                  <a:lnTo>
                    <a:pt x="71128" y="132810"/>
                  </a:lnTo>
                  <a:lnTo>
                    <a:pt x="99985" y="100015"/>
                  </a:lnTo>
                  <a:lnTo>
                    <a:pt x="132771" y="71149"/>
                  </a:lnTo>
                  <a:lnTo>
                    <a:pt x="169078" y="46620"/>
                  </a:lnTo>
                  <a:lnTo>
                    <a:pt x="208501" y="26833"/>
                  </a:lnTo>
                  <a:lnTo>
                    <a:pt x="250632" y="12197"/>
                  </a:lnTo>
                  <a:lnTo>
                    <a:pt x="295065" y="3117"/>
                  </a:lnTo>
                  <a:lnTo>
                    <a:pt x="341394" y="0"/>
                  </a:lnTo>
                  <a:lnTo>
                    <a:pt x="387723" y="3117"/>
                  </a:lnTo>
                  <a:lnTo>
                    <a:pt x="432156" y="12197"/>
                  </a:lnTo>
                  <a:lnTo>
                    <a:pt x="474287" y="26833"/>
                  </a:lnTo>
                  <a:lnTo>
                    <a:pt x="513710" y="46620"/>
                  </a:lnTo>
                  <a:lnTo>
                    <a:pt x="550017" y="71149"/>
                  </a:lnTo>
                  <a:lnTo>
                    <a:pt x="582803" y="100015"/>
                  </a:lnTo>
                  <a:lnTo>
                    <a:pt x="611660" y="132810"/>
                  </a:lnTo>
                  <a:lnTo>
                    <a:pt x="636182" y="169128"/>
                  </a:lnTo>
                  <a:lnTo>
                    <a:pt x="655963" y="208562"/>
                  </a:lnTo>
                  <a:lnTo>
                    <a:pt x="670595" y="250705"/>
                  </a:lnTo>
                  <a:lnTo>
                    <a:pt x="679673" y="295152"/>
                  </a:lnTo>
                  <a:lnTo>
                    <a:pt x="682789" y="341494"/>
                  </a:lnTo>
                  <a:close/>
                </a:path>
              </a:pathLst>
            </a:custGeom>
            <a:noFill/>
            <a:ln w="37925" cap="flat" cmpd="sng">
              <a:solidFill>
                <a:srgbClr val="AC151B"/>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a:p>
          </p:txBody>
        </p:sp>
      </p:grpSp>
      <p:grpSp>
        <p:nvGrpSpPr>
          <p:cNvPr id="989" name="Google Shape;989;p41"/>
          <p:cNvGrpSpPr/>
          <p:nvPr/>
        </p:nvGrpSpPr>
        <p:grpSpPr>
          <a:xfrm>
            <a:off x="2056463" y="4271350"/>
            <a:ext cx="1365885" cy="683260"/>
            <a:chOff x="2056463" y="4271350"/>
            <a:chExt cx="1365885" cy="683260"/>
          </a:xfrm>
        </p:grpSpPr>
        <p:sp>
          <p:nvSpPr>
            <p:cNvPr id="990" name="Google Shape;990;p41"/>
            <p:cNvSpPr/>
            <p:nvPr/>
          </p:nvSpPr>
          <p:spPr>
            <a:xfrm>
              <a:off x="2056463" y="4271350"/>
              <a:ext cx="1365885" cy="683260"/>
            </a:xfrm>
            <a:custGeom>
              <a:avLst/>
              <a:gdLst/>
              <a:ahLst/>
              <a:cxnLst/>
              <a:rect l="l" t="t" r="r" b="b"/>
              <a:pathLst>
                <a:path w="1365885" h="683260" extrusionOk="0">
                  <a:moveTo>
                    <a:pt x="1365578" y="682988"/>
                  </a:moveTo>
                  <a:lnTo>
                    <a:pt x="0" y="682988"/>
                  </a:lnTo>
                  <a:lnTo>
                    <a:pt x="0" y="341494"/>
                  </a:lnTo>
                  <a:lnTo>
                    <a:pt x="4747" y="302057"/>
                  </a:lnTo>
                  <a:lnTo>
                    <a:pt x="18179" y="265213"/>
                  </a:lnTo>
                  <a:lnTo>
                    <a:pt x="39591" y="232360"/>
                  </a:lnTo>
                  <a:lnTo>
                    <a:pt x="68278" y="204896"/>
                  </a:lnTo>
                  <a:lnTo>
                    <a:pt x="112249" y="174936"/>
                  </a:lnTo>
                  <a:lnTo>
                    <a:pt x="157614" y="147300"/>
                  </a:lnTo>
                  <a:lnTo>
                    <a:pt x="204279" y="122033"/>
                  </a:lnTo>
                  <a:lnTo>
                    <a:pt x="252152" y="99180"/>
                  </a:lnTo>
                  <a:lnTo>
                    <a:pt x="301139" y="78782"/>
                  </a:lnTo>
                  <a:lnTo>
                    <a:pt x="351148" y="60885"/>
                  </a:lnTo>
                  <a:lnTo>
                    <a:pt x="447707" y="31812"/>
                  </a:lnTo>
                  <a:lnTo>
                    <a:pt x="493920" y="20523"/>
                  </a:lnTo>
                  <a:lnTo>
                    <a:pt x="540631" y="11681"/>
                  </a:lnTo>
                  <a:lnTo>
                    <a:pt x="587743" y="5303"/>
                  </a:lnTo>
                  <a:lnTo>
                    <a:pt x="635161" y="1404"/>
                  </a:lnTo>
                  <a:lnTo>
                    <a:pt x="682789" y="0"/>
                  </a:lnTo>
                  <a:lnTo>
                    <a:pt x="730298" y="2445"/>
                  </a:lnTo>
                  <a:lnTo>
                    <a:pt x="777607" y="6964"/>
                  </a:lnTo>
                  <a:lnTo>
                    <a:pt x="824648" y="13545"/>
                  </a:lnTo>
                  <a:lnTo>
                    <a:pt x="871354" y="22176"/>
                  </a:lnTo>
                  <a:lnTo>
                    <a:pt x="917658" y="32842"/>
                  </a:lnTo>
                  <a:lnTo>
                    <a:pt x="1015106" y="59151"/>
                  </a:lnTo>
                  <a:lnTo>
                    <a:pt x="1065650" y="75928"/>
                  </a:lnTo>
                  <a:lnTo>
                    <a:pt x="1114979" y="95798"/>
                  </a:lnTo>
                  <a:lnTo>
                    <a:pt x="1162951" y="118696"/>
                  </a:lnTo>
                  <a:lnTo>
                    <a:pt x="1209424" y="144556"/>
                  </a:lnTo>
                  <a:lnTo>
                    <a:pt x="1254254" y="173311"/>
                  </a:lnTo>
                  <a:lnTo>
                    <a:pt x="1297299" y="204896"/>
                  </a:lnTo>
                  <a:lnTo>
                    <a:pt x="1326761" y="231842"/>
                  </a:lnTo>
                  <a:lnTo>
                    <a:pt x="1348494" y="264658"/>
                  </a:lnTo>
                  <a:lnTo>
                    <a:pt x="1361700" y="301742"/>
                  </a:lnTo>
                  <a:lnTo>
                    <a:pt x="1365578" y="341494"/>
                  </a:lnTo>
                  <a:lnTo>
                    <a:pt x="1365578" y="682988"/>
                  </a:lnTo>
                  <a:close/>
                </a:path>
              </a:pathLst>
            </a:custGeom>
            <a:solidFill>
              <a:srgbClr val="4471C4"/>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991" name="Google Shape;991;p41"/>
            <p:cNvSpPr/>
            <p:nvPr/>
          </p:nvSpPr>
          <p:spPr>
            <a:xfrm>
              <a:off x="2056463" y="4271350"/>
              <a:ext cx="1365885" cy="683260"/>
            </a:xfrm>
            <a:custGeom>
              <a:avLst/>
              <a:gdLst/>
              <a:ahLst/>
              <a:cxnLst/>
              <a:rect l="l" t="t" r="r" b="b"/>
              <a:pathLst>
                <a:path w="1365885" h="683260" extrusionOk="0">
                  <a:moveTo>
                    <a:pt x="1365578" y="682988"/>
                  </a:moveTo>
                  <a:lnTo>
                    <a:pt x="1365578" y="341494"/>
                  </a:lnTo>
                  <a:lnTo>
                    <a:pt x="1361700" y="301742"/>
                  </a:lnTo>
                  <a:lnTo>
                    <a:pt x="1348494" y="264658"/>
                  </a:lnTo>
                  <a:lnTo>
                    <a:pt x="1326761" y="231842"/>
                  </a:lnTo>
                  <a:lnTo>
                    <a:pt x="1297299" y="204896"/>
                  </a:lnTo>
                  <a:lnTo>
                    <a:pt x="1254254" y="173311"/>
                  </a:lnTo>
                  <a:lnTo>
                    <a:pt x="1209424" y="144556"/>
                  </a:lnTo>
                  <a:lnTo>
                    <a:pt x="1162951" y="118696"/>
                  </a:lnTo>
                  <a:lnTo>
                    <a:pt x="1114979" y="95798"/>
                  </a:lnTo>
                  <a:lnTo>
                    <a:pt x="1065650" y="75928"/>
                  </a:lnTo>
                  <a:lnTo>
                    <a:pt x="1015106" y="59151"/>
                  </a:lnTo>
                  <a:lnTo>
                    <a:pt x="963491" y="45532"/>
                  </a:lnTo>
                  <a:lnTo>
                    <a:pt x="917658" y="32842"/>
                  </a:lnTo>
                  <a:lnTo>
                    <a:pt x="871354" y="22176"/>
                  </a:lnTo>
                  <a:lnTo>
                    <a:pt x="824648" y="13545"/>
                  </a:lnTo>
                  <a:lnTo>
                    <a:pt x="777607" y="6964"/>
                  </a:lnTo>
                  <a:lnTo>
                    <a:pt x="730298" y="2445"/>
                  </a:lnTo>
                  <a:lnTo>
                    <a:pt x="682789" y="0"/>
                  </a:lnTo>
                  <a:lnTo>
                    <a:pt x="635161" y="1404"/>
                  </a:lnTo>
                  <a:lnTo>
                    <a:pt x="587743" y="5303"/>
                  </a:lnTo>
                  <a:lnTo>
                    <a:pt x="540631" y="11681"/>
                  </a:lnTo>
                  <a:lnTo>
                    <a:pt x="493920" y="20523"/>
                  </a:lnTo>
                  <a:lnTo>
                    <a:pt x="447707" y="31812"/>
                  </a:lnTo>
                  <a:lnTo>
                    <a:pt x="402087" y="45532"/>
                  </a:lnTo>
                  <a:lnTo>
                    <a:pt x="351148" y="60885"/>
                  </a:lnTo>
                  <a:lnTo>
                    <a:pt x="301139" y="78782"/>
                  </a:lnTo>
                  <a:lnTo>
                    <a:pt x="252152" y="99180"/>
                  </a:lnTo>
                  <a:lnTo>
                    <a:pt x="204279" y="122033"/>
                  </a:lnTo>
                  <a:lnTo>
                    <a:pt x="157614" y="147300"/>
                  </a:lnTo>
                  <a:lnTo>
                    <a:pt x="112249" y="174936"/>
                  </a:lnTo>
                  <a:lnTo>
                    <a:pt x="68278" y="204896"/>
                  </a:lnTo>
                  <a:lnTo>
                    <a:pt x="39591" y="232360"/>
                  </a:lnTo>
                  <a:lnTo>
                    <a:pt x="18179" y="265213"/>
                  </a:lnTo>
                  <a:lnTo>
                    <a:pt x="4747" y="302057"/>
                  </a:lnTo>
                  <a:lnTo>
                    <a:pt x="0" y="341494"/>
                  </a:lnTo>
                  <a:lnTo>
                    <a:pt x="0" y="682988"/>
                  </a:lnTo>
                  <a:lnTo>
                    <a:pt x="1365578" y="682988"/>
                  </a:lnTo>
                  <a:close/>
                </a:path>
              </a:pathLst>
            </a:custGeom>
            <a:noFill/>
            <a:ln w="37925" cap="flat" cmpd="sng">
              <a:solidFill>
                <a:srgbClr val="AC151B"/>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a:p>
          </p:txBody>
        </p:sp>
      </p:grpSp>
      <p:grpSp>
        <p:nvGrpSpPr>
          <p:cNvPr id="992" name="Google Shape;992;p41"/>
          <p:cNvGrpSpPr/>
          <p:nvPr/>
        </p:nvGrpSpPr>
        <p:grpSpPr>
          <a:xfrm>
            <a:off x="1146077" y="3497300"/>
            <a:ext cx="1935040" cy="926096"/>
            <a:chOff x="1146077" y="3497300"/>
            <a:chExt cx="1935040" cy="926096"/>
          </a:xfrm>
        </p:grpSpPr>
        <p:sp>
          <p:nvSpPr>
            <p:cNvPr id="993" name="Google Shape;993;p41"/>
            <p:cNvSpPr/>
            <p:nvPr/>
          </p:nvSpPr>
          <p:spPr>
            <a:xfrm>
              <a:off x="2397857" y="3497300"/>
              <a:ext cx="683260" cy="683260"/>
            </a:xfrm>
            <a:custGeom>
              <a:avLst/>
              <a:gdLst/>
              <a:ahLst/>
              <a:cxnLst/>
              <a:rect l="l" t="t" r="r" b="b"/>
              <a:pathLst>
                <a:path w="683260" h="683260" extrusionOk="0">
                  <a:moveTo>
                    <a:pt x="341394" y="682988"/>
                  </a:moveTo>
                  <a:lnTo>
                    <a:pt x="295065" y="679871"/>
                  </a:lnTo>
                  <a:lnTo>
                    <a:pt x="250632" y="670791"/>
                  </a:lnTo>
                  <a:lnTo>
                    <a:pt x="208501" y="656154"/>
                  </a:lnTo>
                  <a:lnTo>
                    <a:pt x="169078" y="636368"/>
                  </a:lnTo>
                  <a:lnTo>
                    <a:pt x="132771" y="611839"/>
                  </a:lnTo>
                  <a:lnTo>
                    <a:pt x="99985" y="582973"/>
                  </a:lnTo>
                  <a:lnTo>
                    <a:pt x="71128" y="550178"/>
                  </a:lnTo>
                  <a:lnTo>
                    <a:pt x="46606" y="513860"/>
                  </a:lnTo>
                  <a:lnTo>
                    <a:pt x="26826" y="474426"/>
                  </a:lnTo>
                  <a:lnTo>
                    <a:pt x="12193" y="432282"/>
                  </a:lnTo>
                  <a:lnTo>
                    <a:pt x="3116" y="387836"/>
                  </a:lnTo>
                  <a:lnTo>
                    <a:pt x="0" y="341494"/>
                  </a:lnTo>
                  <a:lnTo>
                    <a:pt x="3116" y="295152"/>
                  </a:lnTo>
                  <a:lnTo>
                    <a:pt x="12193" y="250705"/>
                  </a:lnTo>
                  <a:lnTo>
                    <a:pt x="26826" y="208562"/>
                  </a:lnTo>
                  <a:lnTo>
                    <a:pt x="46606" y="169128"/>
                  </a:lnTo>
                  <a:lnTo>
                    <a:pt x="71128" y="132810"/>
                  </a:lnTo>
                  <a:lnTo>
                    <a:pt x="99985" y="100015"/>
                  </a:lnTo>
                  <a:lnTo>
                    <a:pt x="132771" y="71149"/>
                  </a:lnTo>
                  <a:lnTo>
                    <a:pt x="169078" y="46620"/>
                  </a:lnTo>
                  <a:lnTo>
                    <a:pt x="208501" y="26833"/>
                  </a:lnTo>
                  <a:lnTo>
                    <a:pt x="250632" y="12197"/>
                  </a:lnTo>
                  <a:lnTo>
                    <a:pt x="295065" y="3117"/>
                  </a:lnTo>
                  <a:lnTo>
                    <a:pt x="341394" y="0"/>
                  </a:lnTo>
                  <a:lnTo>
                    <a:pt x="387723" y="3117"/>
                  </a:lnTo>
                  <a:lnTo>
                    <a:pt x="432156" y="12197"/>
                  </a:lnTo>
                  <a:lnTo>
                    <a:pt x="474287" y="26833"/>
                  </a:lnTo>
                  <a:lnTo>
                    <a:pt x="513710" y="46620"/>
                  </a:lnTo>
                  <a:lnTo>
                    <a:pt x="550017" y="71149"/>
                  </a:lnTo>
                  <a:lnTo>
                    <a:pt x="582803" y="100015"/>
                  </a:lnTo>
                  <a:lnTo>
                    <a:pt x="611660" y="132810"/>
                  </a:lnTo>
                  <a:lnTo>
                    <a:pt x="636182" y="169128"/>
                  </a:lnTo>
                  <a:lnTo>
                    <a:pt x="655963" y="208562"/>
                  </a:lnTo>
                  <a:lnTo>
                    <a:pt x="670595" y="250705"/>
                  </a:lnTo>
                  <a:lnTo>
                    <a:pt x="679673" y="295152"/>
                  </a:lnTo>
                  <a:lnTo>
                    <a:pt x="682789" y="341494"/>
                  </a:lnTo>
                  <a:lnTo>
                    <a:pt x="679673" y="387836"/>
                  </a:lnTo>
                  <a:lnTo>
                    <a:pt x="670595" y="432282"/>
                  </a:lnTo>
                  <a:lnTo>
                    <a:pt x="655963" y="474426"/>
                  </a:lnTo>
                  <a:lnTo>
                    <a:pt x="636182" y="513860"/>
                  </a:lnTo>
                  <a:lnTo>
                    <a:pt x="611660" y="550178"/>
                  </a:lnTo>
                  <a:lnTo>
                    <a:pt x="582803" y="582973"/>
                  </a:lnTo>
                  <a:lnTo>
                    <a:pt x="550017" y="611839"/>
                  </a:lnTo>
                  <a:lnTo>
                    <a:pt x="513710" y="636368"/>
                  </a:lnTo>
                  <a:lnTo>
                    <a:pt x="474287" y="656154"/>
                  </a:lnTo>
                  <a:lnTo>
                    <a:pt x="432156" y="670791"/>
                  </a:lnTo>
                  <a:lnTo>
                    <a:pt x="387723" y="679871"/>
                  </a:lnTo>
                  <a:lnTo>
                    <a:pt x="341394" y="682988"/>
                  </a:lnTo>
                  <a:close/>
                </a:path>
              </a:pathLst>
            </a:custGeom>
            <a:solidFill>
              <a:srgbClr val="4471C4"/>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994" name="Google Shape;994;p41"/>
            <p:cNvSpPr/>
            <p:nvPr/>
          </p:nvSpPr>
          <p:spPr>
            <a:xfrm>
              <a:off x="2397857" y="3497300"/>
              <a:ext cx="683260" cy="683260"/>
            </a:xfrm>
            <a:custGeom>
              <a:avLst/>
              <a:gdLst/>
              <a:ahLst/>
              <a:cxnLst/>
              <a:rect l="l" t="t" r="r" b="b"/>
              <a:pathLst>
                <a:path w="683260" h="683260" extrusionOk="0">
                  <a:moveTo>
                    <a:pt x="682789" y="341494"/>
                  </a:moveTo>
                  <a:lnTo>
                    <a:pt x="679673" y="387836"/>
                  </a:lnTo>
                  <a:lnTo>
                    <a:pt x="670595" y="432282"/>
                  </a:lnTo>
                  <a:lnTo>
                    <a:pt x="655963" y="474426"/>
                  </a:lnTo>
                  <a:lnTo>
                    <a:pt x="636182" y="513860"/>
                  </a:lnTo>
                  <a:lnTo>
                    <a:pt x="611660" y="550178"/>
                  </a:lnTo>
                  <a:lnTo>
                    <a:pt x="582803" y="582973"/>
                  </a:lnTo>
                  <a:lnTo>
                    <a:pt x="550017" y="611839"/>
                  </a:lnTo>
                  <a:lnTo>
                    <a:pt x="513710" y="636368"/>
                  </a:lnTo>
                  <a:lnTo>
                    <a:pt x="474287" y="656154"/>
                  </a:lnTo>
                  <a:lnTo>
                    <a:pt x="432156" y="670791"/>
                  </a:lnTo>
                  <a:lnTo>
                    <a:pt x="387723" y="679871"/>
                  </a:lnTo>
                  <a:lnTo>
                    <a:pt x="341394" y="682988"/>
                  </a:lnTo>
                  <a:lnTo>
                    <a:pt x="295065" y="679871"/>
                  </a:lnTo>
                  <a:lnTo>
                    <a:pt x="250632" y="670791"/>
                  </a:lnTo>
                  <a:lnTo>
                    <a:pt x="208501" y="656154"/>
                  </a:lnTo>
                  <a:lnTo>
                    <a:pt x="169078" y="636368"/>
                  </a:lnTo>
                  <a:lnTo>
                    <a:pt x="132771" y="611839"/>
                  </a:lnTo>
                  <a:lnTo>
                    <a:pt x="99985" y="582973"/>
                  </a:lnTo>
                  <a:lnTo>
                    <a:pt x="71128" y="550178"/>
                  </a:lnTo>
                  <a:lnTo>
                    <a:pt x="46606" y="513860"/>
                  </a:lnTo>
                  <a:lnTo>
                    <a:pt x="26826" y="474426"/>
                  </a:lnTo>
                  <a:lnTo>
                    <a:pt x="12193" y="432282"/>
                  </a:lnTo>
                  <a:lnTo>
                    <a:pt x="3116" y="387836"/>
                  </a:lnTo>
                  <a:lnTo>
                    <a:pt x="0" y="341494"/>
                  </a:lnTo>
                  <a:lnTo>
                    <a:pt x="3116" y="295152"/>
                  </a:lnTo>
                  <a:lnTo>
                    <a:pt x="12193" y="250705"/>
                  </a:lnTo>
                  <a:lnTo>
                    <a:pt x="26826" y="208562"/>
                  </a:lnTo>
                  <a:lnTo>
                    <a:pt x="46606" y="169128"/>
                  </a:lnTo>
                  <a:lnTo>
                    <a:pt x="71128" y="132810"/>
                  </a:lnTo>
                  <a:lnTo>
                    <a:pt x="99985" y="100015"/>
                  </a:lnTo>
                  <a:lnTo>
                    <a:pt x="132771" y="71149"/>
                  </a:lnTo>
                  <a:lnTo>
                    <a:pt x="169078" y="46620"/>
                  </a:lnTo>
                  <a:lnTo>
                    <a:pt x="208501" y="26833"/>
                  </a:lnTo>
                  <a:lnTo>
                    <a:pt x="250632" y="12197"/>
                  </a:lnTo>
                  <a:lnTo>
                    <a:pt x="295065" y="3117"/>
                  </a:lnTo>
                  <a:lnTo>
                    <a:pt x="341394" y="0"/>
                  </a:lnTo>
                  <a:lnTo>
                    <a:pt x="387723" y="3117"/>
                  </a:lnTo>
                  <a:lnTo>
                    <a:pt x="432156" y="12197"/>
                  </a:lnTo>
                  <a:lnTo>
                    <a:pt x="474287" y="26833"/>
                  </a:lnTo>
                  <a:lnTo>
                    <a:pt x="513710" y="46620"/>
                  </a:lnTo>
                  <a:lnTo>
                    <a:pt x="550017" y="71149"/>
                  </a:lnTo>
                  <a:lnTo>
                    <a:pt x="582803" y="100015"/>
                  </a:lnTo>
                  <a:lnTo>
                    <a:pt x="611660" y="132810"/>
                  </a:lnTo>
                  <a:lnTo>
                    <a:pt x="636182" y="169128"/>
                  </a:lnTo>
                  <a:lnTo>
                    <a:pt x="655963" y="208562"/>
                  </a:lnTo>
                  <a:lnTo>
                    <a:pt x="670595" y="250705"/>
                  </a:lnTo>
                  <a:lnTo>
                    <a:pt x="679673" y="295152"/>
                  </a:lnTo>
                  <a:lnTo>
                    <a:pt x="682789" y="341494"/>
                  </a:lnTo>
                  <a:close/>
                </a:path>
              </a:pathLst>
            </a:custGeom>
            <a:noFill/>
            <a:ln w="37925" cap="flat" cmpd="sng">
              <a:solidFill>
                <a:srgbClr val="AC151B"/>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995" name="Google Shape;995;p41"/>
            <p:cNvSpPr/>
            <p:nvPr/>
          </p:nvSpPr>
          <p:spPr>
            <a:xfrm>
              <a:off x="1146077" y="3740136"/>
              <a:ext cx="1236980" cy="683260"/>
            </a:xfrm>
            <a:custGeom>
              <a:avLst/>
              <a:gdLst/>
              <a:ahLst/>
              <a:cxnLst/>
              <a:rect l="l" t="t" r="r" b="b"/>
              <a:pathLst>
                <a:path w="1236980" h="683260" extrusionOk="0">
                  <a:moveTo>
                    <a:pt x="819347" y="682988"/>
                  </a:moveTo>
                  <a:lnTo>
                    <a:pt x="0" y="682988"/>
                  </a:lnTo>
                  <a:lnTo>
                    <a:pt x="0" y="341494"/>
                  </a:lnTo>
                  <a:lnTo>
                    <a:pt x="3878" y="301742"/>
                  </a:lnTo>
                  <a:lnTo>
                    <a:pt x="17083" y="264658"/>
                  </a:lnTo>
                  <a:lnTo>
                    <a:pt x="38817" y="231842"/>
                  </a:lnTo>
                  <a:lnTo>
                    <a:pt x="68278" y="204896"/>
                  </a:lnTo>
                  <a:lnTo>
                    <a:pt x="112851" y="176037"/>
                  </a:lnTo>
                  <a:lnTo>
                    <a:pt x="158573" y="149159"/>
                  </a:lnTo>
                  <a:lnTo>
                    <a:pt x="205378" y="124292"/>
                  </a:lnTo>
                  <a:lnTo>
                    <a:pt x="253199" y="101466"/>
                  </a:lnTo>
                  <a:lnTo>
                    <a:pt x="301968" y="80710"/>
                  </a:lnTo>
                  <a:lnTo>
                    <a:pt x="351620" y="62056"/>
                  </a:lnTo>
                  <a:lnTo>
                    <a:pt x="402087" y="45532"/>
                  </a:lnTo>
                  <a:lnTo>
                    <a:pt x="447707" y="31812"/>
                  </a:lnTo>
                  <a:lnTo>
                    <a:pt x="493920" y="20523"/>
                  </a:lnTo>
                  <a:lnTo>
                    <a:pt x="540631" y="11681"/>
                  </a:lnTo>
                  <a:lnTo>
                    <a:pt x="587743" y="5303"/>
                  </a:lnTo>
                  <a:lnTo>
                    <a:pt x="635161" y="1404"/>
                  </a:lnTo>
                  <a:lnTo>
                    <a:pt x="682789" y="0"/>
                  </a:lnTo>
                  <a:lnTo>
                    <a:pt x="730298" y="2445"/>
                  </a:lnTo>
                  <a:lnTo>
                    <a:pt x="777607" y="6964"/>
                  </a:lnTo>
                  <a:lnTo>
                    <a:pt x="824648" y="13545"/>
                  </a:lnTo>
                  <a:lnTo>
                    <a:pt x="871354" y="22176"/>
                  </a:lnTo>
                  <a:lnTo>
                    <a:pt x="917658" y="32842"/>
                  </a:lnTo>
                  <a:lnTo>
                    <a:pt x="998249" y="54984"/>
                  </a:lnTo>
                  <a:lnTo>
                    <a:pt x="1066571" y="77771"/>
                  </a:lnTo>
                  <a:lnTo>
                    <a:pt x="1100049" y="91065"/>
                  </a:lnTo>
                  <a:lnTo>
                    <a:pt x="1100049" y="106242"/>
                  </a:lnTo>
                  <a:lnTo>
                    <a:pt x="1103553" y="159254"/>
                  </a:lnTo>
                  <a:lnTo>
                    <a:pt x="1112680" y="211202"/>
                  </a:lnTo>
                  <a:lnTo>
                    <a:pt x="1127257" y="261661"/>
                  </a:lnTo>
                  <a:lnTo>
                    <a:pt x="1147112" y="310209"/>
                  </a:lnTo>
                  <a:lnTo>
                    <a:pt x="1172070" y="356421"/>
                  </a:lnTo>
                  <a:lnTo>
                    <a:pt x="1201960" y="399876"/>
                  </a:lnTo>
                  <a:lnTo>
                    <a:pt x="1236607" y="440148"/>
                  </a:lnTo>
                  <a:lnTo>
                    <a:pt x="1190171" y="455902"/>
                  </a:lnTo>
                  <a:lnTo>
                    <a:pt x="1144440" y="473439"/>
                  </a:lnTo>
                  <a:lnTo>
                    <a:pt x="1099462" y="492733"/>
                  </a:lnTo>
                  <a:lnTo>
                    <a:pt x="1055288" y="513759"/>
                  </a:lnTo>
                  <a:lnTo>
                    <a:pt x="1011968" y="536493"/>
                  </a:lnTo>
                  <a:lnTo>
                    <a:pt x="969551" y="560909"/>
                  </a:lnTo>
                  <a:lnTo>
                    <a:pt x="928087" y="586983"/>
                  </a:lnTo>
                  <a:lnTo>
                    <a:pt x="887626" y="614690"/>
                  </a:lnTo>
                  <a:lnTo>
                    <a:pt x="850641" y="645993"/>
                  </a:lnTo>
                  <a:lnTo>
                    <a:pt x="834240" y="663822"/>
                  </a:lnTo>
                  <a:lnTo>
                    <a:pt x="819347" y="682988"/>
                  </a:lnTo>
                  <a:close/>
                </a:path>
              </a:pathLst>
            </a:custGeom>
            <a:solidFill>
              <a:srgbClr val="4471C4"/>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996" name="Google Shape;996;p41"/>
            <p:cNvSpPr/>
            <p:nvPr/>
          </p:nvSpPr>
          <p:spPr>
            <a:xfrm>
              <a:off x="1146077" y="3740136"/>
              <a:ext cx="1236980" cy="683260"/>
            </a:xfrm>
            <a:custGeom>
              <a:avLst/>
              <a:gdLst/>
              <a:ahLst/>
              <a:cxnLst/>
              <a:rect l="l" t="t" r="r" b="b"/>
              <a:pathLst>
                <a:path w="1236980" h="683260" extrusionOk="0">
                  <a:moveTo>
                    <a:pt x="887626" y="614690"/>
                  </a:moveTo>
                  <a:lnTo>
                    <a:pt x="928087" y="586983"/>
                  </a:lnTo>
                  <a:lnTo>
                    <a:pt x="969551" y="560909"/>
                  </a:lnTo>
                  <a:lnTo>
                    <a:pt x="1011968" y="536493"/>
                  </a:lnTo>
                  <a:lnTo>
                    <a:pt x="1055288" y="513759"/>
                  </a:lnTo>
                  <a:lnTo>
                    <a:pt x="1099462" y="492733"/>
                  </a:lnTo>
                  <a:lnTo>
                    <a:pt x="1144440" y="473439"/>
                  </a:lnTo>
                  <a:lnTo>
                    <a:pt x="1190171" y="455902"/>
                  </a:lnTo>
                  <a:lnTo>
                    <a:pt x="1236607" y="440148"/>
                  </a:lnTo>
                  <a:lnTo>
                    <a:pt x="1201960" y="399876"/>
                  </a:lnTo>
                  <a:lnTo>
                    <a:pt x="1172070" y="356421"/>
                  </a:lnTo>
                  <a:lnTo>
                    <a:pt x="1147112" y="310209"/>
                  </a:lnTo>
                  <a:lnTo>
                    <a:pt x="1127257" y="261661"/>
                  </a:lnTo>
                  <a:lnTo>
                    <a:pt x="1112680" y="211202"/>
                  </a:lnTo>
                  <a:lnTo>
                    <a:pt x="1103553" y="159254"/>
                  </a:lnTo>
                  <a:lnTo>
                    <a:pt x="1100049" y="106242"/>
                  </a:lnTo>
                  <a:lnTo>
                    <a:pt x="1100049" y="91065"/>
                  </a:lnTo>
                  <a:lnTo>
                    <a:pt x="1066571" y="77771"/>
                  </a:lnTo>
                  <a:lnTo>
                    <a:pt x="1032624" y="65737"/>
                  </a:lnTo>
                  <a:lnTo>
                    <a:pt x="998249" y="54984"/>
                  </a:lnTo>
                  <a:lnTo>
                    <a:pt x="963491" y="45532"/>
                  </a:lnTo>
                  <a:lnTo>
                    <a:pt x="917658" y="32842"/>
                  </a:lnTo>
                  <a:lnTo>
                    <a:pt x="871354" y="22176"/>
                  </a:lnTo>
                  <a:lnTo>
                    <a:pt x="824648" y="13545"/>
                  </a:lnTo>
                  <a:lnTo>
                    <a:pt x="777607" y="6964"/>
                  </a:lnTo>
                  <a:lnTo>
                    <a:pt x="730298" y="2445"/>
                  </a:lnTo>
                  <a:lnTo>
                    <a:pt x="682789" y="0"/>
                  </a:lnTo>
                  <a:lnTo>
                    <a:pt x="635161" y="1404"/>
                  </a:lnTo>
                  <a:lnTo>
                    <a:pt x="587743" y="5303"/>
                  </a:lnTo>
                  <a:lnTo>
                    <a:pt x="540631" y="11681"/>
                  </a:lnTo>
                  <a:lnTo>
                    <a:pt x="493920" y="20523"/>
                  </a:lnTo>
                  <a:lnTo>
                    <a:pt x="447707" y="31812"/>
                  </a:lnTo>
                  <a:lnTo>
                    <a:pt x="402087" y="45532"/>
                  </a:lnTo>
                  <a:lnTo>
                    <a:pt x="351620" y="62056"/>
                  </a:lnTo>
                  <a:lnTo>
                    <a:pt x="301968" y="80710"/>
                  </a:lnTo>
                  <a:lnTo>
                    <a:pt x="253199" y="101466"/>
                  </a:lnTo>
                  <a:lnTo>
                    <a:pt x="205378" y="124292"/>
                  </a:lnTo>
                  <a:lnTo>
                    <a:pt x="158573" y="149159"/>
                  </a:lnTo>
                  <a:lnTo>
                    <a:pt x="112851" y="176037"/>
                  </a:lnTo>
                  <a:lnTo>
                    <a:pt x="68278" y="204896"/>
                  </a:lnTo>
                  <a:lnTo>
                    <a:pt x="38817" y="231842"/>
                  </a:lnTo>
                  <a:lnTo>
                    <a:pt x="17083" y="264658"/>
                  </a:lnTo>
                  <a:lnTo>
                    <a:pt x="3878" y="301742"/>
                  </a:lnTo>
                  <a:lnTo>
                    <a:pt x="0" y="341494"/>
                  </a:lnTo>
                  <a:lnTo>
                    <a:pt x="0" y="682988"/>
                  </a:lnTo>
                  <a:lnTo>
                    <a:pt x="819347" y="682988"/>
                  </a:lnTo>
                  <a:lnTo>
                    <a:pt x="834240" y="663822"/>
                  </a:lnTo>
                  <a:lnTo>
                    <a:pt x="850641" y="645993"/>
                  </a:lnTo>
                  <a:lnTo>
                    <a:pt x="868465" y="629587"/>
                  </a:lnTo>
                  <a:lnTo>
                    <a:pt x="887626" y="614690"/>
                  </a:lnTo>
                  <a:close/>
                </a:path>
              </a:pathLst>
            </a:custGeom>
            <a:noFill/>
            <a:ln w="37925" cap="flat" cmpd="sng">
              <a:solidFill>
                <a:srgbClr val="AC151B"/>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a:p>
          </p:txBody>
        </p:sp>
      </p:grpSp>
      <p:grpSp>
        <p:nvGrpSpPr>
          <p:cNvPr id="997" name="Google Shape;997;p41"/>
          <p:cNvGrpSpPr/>
          <p:nvPr/>
        </p:nvGrpSpPr>
        <p:grpSpPr>
          <a:xfrm>
            <a:off x="2246126" y="1918833"/>
            <a:ext cx="1591310" cy="1458595"/>
            <a:chOff x="2246126" y="1918833"/>
            <a:chExt cx="1591310" cy="1458595"/>
          </a:xfrm>
        </p:grpSpPr>
        <p:sp>
          <p:nvSpPr>
            <p:cNvPr id="998" name="Google Shape;998;p41"/>
            <p:cNvSpPr/>
            <p:nvPr/>
          </p:nvSpPr>
          <p:spPr>
            <a:xfrm>
              <a:off x="2246126" y="1918833"/>
              <a:ext cx="1591310" cy="1458595"/>
            </a:xfrm>
            <a:custGeom>
              <a:avLst/>
              <a:gdLst/>
              <a:ahLst/>
              <a:cxnLst/>
              <a:rect l="l" t="t" r="r" b="b"/>
              <a:pathLst>
                <a:path w="1591310" h="1458595" extrusionOk="0">
                  <a:moveTo>
                    <a:pt x="1511619" y="1138314"/>
                  </a:moveTo>
                  <a:lnTo>
                    <a:pt x="78141" y="1138314"/>
                  </a:lnTo>
                  <a:lnTo>
                    <a:pt x="47251" y="1131464"/>
                  </a:lnTo>
                  <a:lnTo>
                    <a:pt x="22257" y="1113907"/>
                  </a:lnTo>
                  <a:lnTo>
                    <a:pt x="5669" y="1088253"/>
                  </a:lnTo>
                  <a:lnTo>
                    <a:pt x="0" y="1057115"/>
                  </a:lnTo>
                  <a:lnTo>
                    <a:pt x="0" y="80061"/>
                  </a:lnTo>
                  <a:lnTo>
                    <a:pt x="6065" y="49105"/>
                  </a:lnTo>
                  <a:lnTo>
                    <a:pt x="22920" y="23738"/>
                  </a:lnTo>
                  <a:lnTo>
                    <a:pt x="48040" y="6517"/>
                  </a:lnTo>
                  <a:lnTo>
                    <a:pt x="78900" y="0"/>
                  </a:lnTo>
                  <a:lnTo>
                    <a:pt x="1511619" y="0"/>
                  </a:lnTo>
                  <a:lnTo>
                    <a:pt x="1542554" y="6517"/>
                  </a:lnTo>
                  <a:lnTo>
                    <a:pt x="1567731" y="23710"/>
                  </a:lnTo>
                  <a:lnTo>
                    <a:pt x="1584695" y="49105"/>
                  </a:lnTo>
                  <a:lnTo>
                    <a:pt x="1590899" y="80061"/>
                  </a:lnTo>
                  <a:lnTo>
                    <a:pt x="1590899" y="141867"/>
                  </a:lnTo>
                  <a:lnTo>
                    <a:pt x="773974" y="141867"/>
                  </a:lnTo>
                  <a:lnTo>
                    <a:pt x="766639" y="141985"/>
                  </a:lnTo>
                  <a:lnTo>
                    <a:pt x="714957" y="148991"/>
                  </a:lnTo>
                  <a:lnTo>
                    <a:pt x="673688" y="163024"/>
                  </a:lnTo>
                  <a:lnTo>
                    <a:pt x="636148" y="183684"/>
                  </a:lnTo>
                  <a:lnTo>
                    <a:pt x="602998" y="210229"/>
                  </a:lnTo>
                  <a:lnTo>
                    <a:pt x="574895" y="241916"/>
                  </a:lnTo>
                  <a:lnTo>
                    <a:pt x="552498" y="278003"/>
                  </a:lnTo>
                  <a:lnTo>
                    <a:pt x="536466" y="317747"/>
                  </a:lnTo>
                  <a:lnTo>
                    <a:pt x="527456" y="360407"/>
                  </a:lnTo>
                  <a:lnTo>
                    <a:pt x="526247" y="401180"/>
                  </a:lnTo>
                  <a:lnTo>
                    <a:pt x="526127" y="414726"/>
                  </a:lnTo>
                  <a:lnTo>
                    <a:pt x="941961" y="414726"/>
                  </a:lnTo>
                  <a:lnTo>
                    <a:pt x="936322" y="452254"/>
                  </a:lnTo>
                  <a:lnTo>
                    <a:pt x="916002" y="490944"/>
                  </a:lnTo>
                  <a:lnTo>
                    <a:pt x="883738" y="520091"/>
                  </a:lnTo>
                  <a:lnTo>
                    <a:pt x="840841" y="538474"/>
                  </a:lnTo>
                  <a:lnTo>
                    <a:pt x="788621" y="544873"/>
                  </a:lnTo>
                  <a:lnTo>
                    <a:pt x="734757" y="544873"/>
                  </a:lnTo>
                  <a:lnTo>
                    <a:pt x="734757" y="768362"/>
                  </a:lnTo>
                  <a:lnTo>
                    <a:pt x="1590899" y="768362"/>
                  </a:lnTo>
                  <a:lnTo>
                    <a:pt x="1590899" y="827554"/>
                  </a:lnTo>
                  <a:lnTo>
                    <a:pt x="788621" y="827554"/>
                  </a:lnTo>
                  <a:lnTo>
                    <a:pt x="755844" y="834174"/>
                  </a:lnTo>
                  <a:lnTo>
                    <a:pt x="729076" y="852227"/>
                  </a:lnTo>
                  <a:lnTo>
                    <a:pt x="711029" y="879003"/>
                  </a:lnTo>
                  <a:lnTo>
                    <a:pt x="704411" y="911790"/>
                  </a:lnTo>
                  <a:lnTo>
                    <a:pt x="711029" y="944577"/>
                  </a:lnTo>
                  <a:lnTo>
                    <a:pt x="729076" y="971352"/>
                  </a:lnTo>
                  <a:lnTo>
                    <a:pt x="755844" y="989405"/>
                  </a:lnTo>
                  <a:lnTo>
                    <a:pt x="788621" y="996025"/>
                  </a:lnTo>
                  <a:lnTo>
                    <a:pt x="1590899" y="996025"/>
                  </a:lnTo>
                  <a:lnTo>
                    <a:pt x="1590899" y="1058253"/>
                  </a:lnTo>
                  <a:lnTo>
                    <a:pt x="1584689" y="1089241"/>
                  </a:lnTo>
                  <a:lnTo>
                    <a:pt x="1567731" y="1114604"/>
                  </a:lnTo>
                  <a:lnTo>
                    <a:pt x="1542538" y="1131808"/>
                  </a:lnTo>
                  <a:lnTo>
                    <a:pt x="1511619" y="1138314"/>
                  </a:lnTo>
                  <a:close/>
                </a:path>
                <a:path w="1591310" h="1458595" extrusionOk="0">
                  <a:moveTo>
                    <a:pt x="1590899" y="768362"/>
                  </a:moveTo>
                  <a:lnTo>
                    <a:pt x="842865" y="768362"/>
                  </a:lnTo>
                  <a:lnTo>
                    <a:pt x="842865" y="648839"/>
                  </a:lnTo>
                  <a:lnTo>
                    <a:pt x="886995" y="639043"/>
                  </a:lnTo>
                  <a:lnTo>
                    <a:pt x="927430" y="621635"/>
                  </a:lnTo>
                  <a:lnTo>
                    <a:pt x="963440" y="597471"/>
                  </a:lnTo>
                  <a:lnTo>
                    <a:pt x="994293" y="567407"/>
                  </a:lnTo>
                  <a:lnTo>
                    <a:pt x="1019256" y="532296"/>
                  </a:lnTo>
                  <a:lnTo>
                    <a:pt x="1037599" y="492995"/>
                  </a:lnTo>
                  <a:lnTo>
                    <a:pt x="1048589" y="450358"/>
                  </a:lnTo>
                  <a:lnTo>
                    <a:pt x="1051495" y="405240"/>
                  </a:lnTo>
                  <a:lnTo>
                    <a:pt x="1051450" y="398682"/>
                  </a:lnTo>
                  <a:lnTo>
                    <a:pt x="1046765" y="352463"/>
                  </a:lnTo>
                  <a:lnTo>
                    <a:pt x="1034182" y="308636"/>
                  </a:lnTo>
                  <a:lnTo>
                    <a:pt x="1014490" y="268375"/>
                  </a:lnTo>
                  <a:lnTo>
                    <a:pt x="988430" y="232405"/>
                  </a:lnTo>
                  <a:lnTo>
                    <a:pt x="956746" y="201451"/>
                  </a:lnTo>
                  <a:lnTo>
                    <a:pt x="920180" y="176237"/>
                  </a:lnTo>
                  <a:lnTo>
                    <a:pt x="879476" y="157489"/>
                  </a:lnTo>
                  <a:lnTo>
                    <a:pt x="835375" y="145932"/>
                  </a:lnTo>
                  <a:lnTo>
                    <a:pt x="788621" y="142289"/>
                  </a:lnTo>
                  <a:lnTo>
                    <a:pt x="773974" y="141867"/>
                  </a:lnTo>
                  <a:lnTo>
                    <a:pt x="1590899" y="141867"/>
                  </a:lnTo>
                  <a:lnTo>
                    <a:pt x="1590899" y="768362"/>
                  </a:lnTo>
                  <a:close/>
                </a:path>
                <a:path w="1591310" h="1458595" extrusionOk="0">
                  <a:moveTo>
                    <a:pt x="941961" y="414726"/>
                  </a:moveTo>
                  <a:lnTo>
                    <a:pt x="634235" y="414726"/>
                  </a:lnTo>
                  <a:lnTo>
                    <a:pt x="634235" y="405240"/>
                  </a:lnTo>
                  <a:lnTo>
                    <a:pt x="633787" y="398682"/>
                  </a:lnTo>
                  <a:lnTo>
                    <a:pt x="633638" y="392111"/>
                  </a:lnTo>
                  <a:lnTo>
                    <a:pt x="633787" y="385540"/>
                  </a:lnTo>
                  <a:lnTo>
                    <a:pt x="634235" y="378982"/>
                  </a:lnTo>
                  <a:lnTo>
                    <a:pt x="645583" y="334985"/>
                  </a:lnTo>
                  <a:lnTo>
                    <a:pt x="669237" y="298060"/>
                  </a:lnTo>
                  <a:lnTo>
                    <a:pt x="702656" y="270316"/>
                  </a:lnTo>
                  <a:lnTo>
                    <a:pt x="743298" y="253863"/>
                  </a:lnTo>
                  <a:lnTo>
                    <a:pt x="788621" y="250808"/>
                  </a:lnTo>
                  <a:lnTo>
                    <a:pt x="790556" y="250770"/>
                  </a:lnTo>
                  <a:lnTo>
                    <a:pt x="792452" y="250770"/>
                  </a:lnTo>
                  <a:lnTo>
                    <a:pt x="842168" y="259391"/>
                  </a:lnTo>
                  <a:lnTo>
                    <a:pt x="883435" y="281668"/>
                  </a:lnTo>
                  <a:lnTo>
                    <a:pt x="915697" y="315097"/>
                  </a:lnTo>
                  <a:lnTo>
                    <a:pt x="936499" y="357135"/>
                  </a:lnTo>
                  <a:lnTo>
                    <a:pt x="943387" y="405240"/>
                  </a:lnTo>
                  <a:lnTo>
                    <a:pt x="941961" y="414726"/>
                  </a:lnTo>
                  <a:close/>
                </a:path>
                <a:path w="1591310" h="1458595" extrusionOk="0">
                  <a:moveTo>
                    <a:pt x="1590899" y="996025"/>
                  </a:moveTo>
                  <a:lnTo>
                    <a:pt x="790518" y="996025"/>
                  </a:lnTo>
                  <a:lnTo>
                    <a:pt x="823036" y="988843"/>
                  </a:lnTo>
                  <a:lnTo>
                    <a:pt x="849356" y="970385"/>
                  </a:lnTo>
                  <a:lnTo>
                    <a:pt x="866836" y="943403"/>
                  </a:lnTo>
                  <a:lnTo>
                    <a:pt x="872832" y="910651"/>
                  </a:lnTo>
                  <a:lnTo>
                    <a:pt x="865899" y="878234"/>
                  </a:lnTo>
                  <a:lnTo>
                    <a:pt x="847782" y="851829"/>
                  </a:lnTo>
                  <a:lnTo>
                    <a:pt x="821137" y="834061"/>
                  </a:lnTo>
                  <a:lnTo>
                    <a:pt x="788621" y="827554"/>
                  </a:lnTo>
                  <a:lnTo>
                    <a:pt x="1590899" y="827554"/>
                  </a:lnTo>
                  <a:lnTo>
                    <a:pt x="1590899" y="996025"/>
                  </a:lnTo>
                  <a:close/>
                </a:path>
                <a:path w="1591310" h="1458595" extrusionOk="0">
                  <a:moveTo>
                    <a:pt x="306496" y="1458560"/>
                  </a:moveTo>
                  <a:lnTo>
                    <a:pt x="306496" y="1138314"/>
                  </a:lnTo>
                  <a:lnTo>
                    <a:pt x="620959" y="1138314"/>
                  </a:lnTo>
                  <a:lnTo>
                    <a:pt x="306496" y="1458560"/>
                  </a:lnTo>
                  <a:close/>
                </a:path>
              </a:pathLst>
            </a:custGeom>
            <a:solidFill>
              <a:srgbClr val="4471C4"/>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999" name="Google Shape;999;p41"/>
            <p:cNvSpPr/>
            <p:nvPr/>
          </p:nvSpPr>
          <p:spPr>
            <a:xfrm>
              <a:off x="2246126" y="1918833"/>
              <a:ext cx="1591310" cy="1458595"/>
            </a:xfrm>
            <a:custGeom>
              <a:avLst/>
              <a:gdLst/>
              <a:ahLst/>
              <a:cxnLst/>
              <a:rect l="l" t="t" r="r" b="b"/>
              <a:pathLst>
                <a:path w="1591310" h="1458595" extrusionOk="0">
                  <a:moveTo>
                    <a:pt x="1511619" y="0"/>
                  </a:moveTo>
                  <a:lnTo>
                    <a:pt x="78900" y="0"/>
                  </a:lnTo>
                  <a:lnTo>
                    <a:pt x="48040" y="6517"/>
                  </a:lnTo>
                  <a:lnTo>
                    <a:pt x="22920" y="23738"/>
                  </a:lnTo>
                  <a:lnTo>
                    <a:pt x="6065" y="49105"/>
                  </a:lnTo>
                  <a:lnTo>
                    <a:pt x="0" y="80061"/>
                  </a:lnTo>
                  <a:lnTo>
                    <a:pt x="0" y="1057115"/>
                  </a:lnTo>
                  <a:lnTo>
                    <a:pt x="5669" y="1088253"/>
                  </a:lnTo>
                  <a:lnTo>
                    <a:pt x="22257" y="1113907"/>
                  </a:lnTo>
                  <a:lnTo>
                    <a:pt x="47251" y="1131464"/>
                  </a:lnTo>
                  <a:lnTo>
                    <a:pt x="78141" y="1138314"/>
                  </a:lnTo>
                  <a:lnTo>
                    <a:pt x="78369" y="1138314"/>
                  </a:lnTo>
                  <a:lnTo>
                    <a:pt x="78634" y="1138314"/>
                  </a:lnTo>
                  <a:lnTo>
                    <a:pt x="78900" y="1138314"/>
                  </a:lnTo>
                  <a:lnTo>
                    <a:pt x="306496" y="1138314"/>
                  </a:lnTo>
                  <a:lnTo>
                    <a:pt x="306496" y="1458560"/>
                  </a:lnTo>
                  <a:lnTo>
                    <a:pt x="620959" y="1138314"/>
                  </a:lnTo>
                  <a:lnTo>
                    <a:pt x="1511619" y="1138314"/>
                  </a:lnTo>
                  <a:lnTo>
                    <a:pt x="1542538" y="1131808"/>
                  </a:lnTo>
                  <a:lnTo>
                    <a:pt x="1567731" y="1114604"/>
                  </a:lnTo>
                  <a:lnTo>
                    <a:pt x="1584688" y="1089241"/>
                  </a:lnTo>
                  <a:lnTo>
                    <a:pt x="1590899" y="1058253"/>
                  </a:lnTo>
                  <a:lnTo>
                    <a:pt x="1590899" y="80061"/>
                  </a:lnTo>
                  <a:lnTo>
                    <a:pt x="1584688" y="49073"/>
                  </a:lnTo>
                  <a:lnTo>
                    <a:pt x="1567731" y="23710"/>
                  </a:lnTo>
                  <a:lnTo>
                    <a:pt x="1542538" y="6506"/>
                  </a:lnTo>
                  <a:lnTo>
                    <a:pt x="1511619" y="0"/>
                  </a:lnTo>
                  <a:close/>
                </a:path>
              </a:pathLst>
            </a:custGeom>
            <a:noFill/>
            <a:ln w="37925" cap="flat" cmpd="sng">
              <a:solidFill>
                <a:srgbClr val="AC151B"/>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a:p>
          </p:txBody>
        </p:sp>
        <p:pic>
          <p:nvPicPr>
            <p:cNvPr id="1000" name="Google Shape;1000;p41"/>
            <p:cNvPicPr preferRelativeResize="0"/>
            <p:nvPr/>
          </p:nvPicPr>
          <p:blipFill rotWithShape="1">
            <a:blip r:embed="rId4">
              <a:alphaModFix/>
            </a:blip>
            <a:srcRect/>
            <a:stretch/>
          </p:blipFill>
          <p:spPr>
            <a:xfrm>
              <a:off x="2931568" y="2727418"/>
              <a:ext cx="206359" cy="206408"/>
            </a:xfrm>
            <a:prstGeom prst="rect">
              <a:avLst/>
            </a:prstGeom>
            <a:noFill/>
            <a:ln>
              <a:noFill/>
            </a:ln>
          </p:spPr>
        </p:pic>
        <p:sp>
          <p:nvSpPr>
            <p:cNvPr id="1001" name="Google Shape;1001;p41"/>
            <p:cNvSpPr/>
            <p:nvPr/>
          </p:nvSpPr>
          <p:spPr>
            <a:xfrm>
              <a:off x="2772253" y="2060700"/>
              <a:ext cx="525780" cy="626745"/>
            </a:xfrm>
            <a:custGeom>
              <a:avLst/>
              <a:gdLst/>
              <a:ahLst/>
              <a:cxnLst/>
              <a:rect l="l" t="t" r="r" b="b"/>
              <a:pathLst>
                <a:path w="525779" h="626744" extrusionOk="0">
                  <a:moveTo>
                    <a:pt x="316738" y="506972"/>
                  </a:moveTo>
                  <a:lnTo>
                    <a:pt x="316738" y="626495"/>
                  </a:lnTo>
                  <a:lnTo>
                    <a:pt x="208630" y="626495"/>
                  </a:lnTo>
                  <a:lnTo>
                    <a:pt x="208630" y="403006"/>
                  </a:lnTo>
                  <a:lnTo>
                    <a:pt x="262494" y="403006"/>
                  </a:lnTo>
                  <a:lnTo>
                    <a:pt x="314714" y="396607"/>
                  </a:lnTo>
                  <a:lnTo>
                    <a:pt x="357611" y="378224"/>
                  </a:lnTo>
                  <a:lnTo>
                    <a:pt x="389875" y="349077"/>
                  </a:lnTo>
                  <a:lnTo>
                    <a:pt x="410195" y="310386"/>
                  </a:lnTo>
                  <a:lnTo>
                    <a:pt x="417260" y="263372"/>
                  </a:lnTo>
                  <a:lnTo>
                    <a:pt x="410372" y="215267"/>
                  </a:lnTo>
                  <a:lnTo>
                    <a:pt x="389570" y="173229"/>
                  </a:lnTo>
                  <a:lnTo>
                    <a:pt x="357308" y="139801"/>
                  </a:lnTo>
                  <a:lnTo>
                    <a:pt x="316041" y="117524"/>
                  </a:lnTo>
                  <a:lnTo>
                    <a:pt x="268222" y="108941"/>
                  </a:lnTo>
                  <a:lnTo>
                    <a:pt x="266325" y="108903"/>
                  </a:lnTo>
                  <a:lnTo>
                    <a:pt x="264429" y="108903"/>
                  </a:lnTo>
                  <a:lnTo>
                    <a:pt x="217171" y="111995"/>
                  </a:lnTo>
                  <a:lnTo>
                    <a:pt x="176529" y="128449"/>
                  </a:lnTo>
                  <a:lnTo>
                    <a:pt x="143110" y="156193"/>
                  </a:lnTo>
                  <a:lnTo>
                    <a:pt x="119455" y="193118"/>
                  </a:lnTo>
                  <a:lnTo>
                    <a:pt x="108108" y="237115"/>
                  </a:lnTo>
                  <a:lnTo>
                    <a:pt x="107510" y="250244"/>
                  </a:lnTo>
                  <a:lnTo>
                    <a:pt x="107660" y="256815"/>
                  </a:lnTo>
                  <a:lnTo>
                    <a:pt x="108108" y="263372"/>
                  </a:lnTo>
                  <a:lnTo>
                    <a:pt x="108108" y="272858"/>
                  </a:lnTo>
                  <a:lnTo>
                    <a:pt x="0" y="272858"/>
                  </a:lnTo>
                  <a:lnTo>
                    <a:pt x="0" y="263372"/>
                  </a:lnTo>
                  <a:lnTo>
                    <a:pt x="1328" y="218540"/>
                  </a:lnTo>
                  <a:lnTo>
                    <a:pt x="10338" y="175880"/>
                  </a:lnTo>
                  <a:lnTo>
                    <a:pt x="26371" y="136135"/>
                  </a:lnTo>
                  <a:lnTo>
                    <a:pt x="48768" y="100049"/>
                  </a:lnTo>
                  <a:lnTo>
                    <a:pt x="76871" y="68362"/>
                  </a:lnTo>
                  <a:lnTo>
                    <a:pt x="110021" y="41817"/>
                  </a:lnTo>
                  <a:lnTo>
                    <a:pt x="147561" y="21157"/>
                  </a:lnTo>
                  <a:lnTo>
                    <a:pt x="188830" y="7124"/>
                  </a:lnTo>
                  <a:lnTo>
                    <a:pt x="233172" y="460"/>
                  </a:lnTo>
                  <a:lnTo>
                    <a:pt x="247847" y="0"/>
                  </a:lnTo>
                  <a:lnTo>
                    <a:pt x="255176" y="102"/>
                  </a:lnTo>
                  <a:lnTo>
                    <a:pt x="309248" y="4064"/>
                  </a:lnTo>
                  <a:lnTo>
                    <a:pt x="353349" y="15622"/>
                  </a:lnTo>
                  <a:lnTo>
                    <a:pt x="394053" y="34370"/>
                  </a:lnTo>
                  <a:lnTo>
                    <a:pt x="430619" y="59584"/>
                  </a:lnTo>
                  <a:lnTo>
                    <a:pt x="462303" y="90538"/>
                  </a:lnTo>
                  <a:lnTo>
                    <a:pt x="488363" y="126508"/>
                  </a:lnTo>
                  <a:lnTo>
                    <a:pt x="508055" y="166768"/>
                  </a:lnTo>
                  <a:lnTo>
                    <a:pt x="520638" y="210595"/>
                  </a:lnTo>
                  <a:lnTo>
                    <a:pt x="525368" y="257263"/>
                  </a:lnTo>
                  <a:lnTo>
                    <a:pt x="525406" y="259312"/>
                  </a:lnTo>
                  <a:lnTo>
                    <a:pt x="525406" y="261323"/>
                  </a:lnTo>
                  <a:lnTo>
                    <a:pt x="522462" y="308490"/>
                  </a:lnTo>
                  <a:lnTo>
                    <a:pt x="511472" y="351128"/>
                  </a:lnTo>
                  <a:lnTo>
                    <a:pt x="493129" y="390429"/>
                  </a:lnTo>
                  <a:lnTo>
                    <a:pt x="468165" y="425540"/>
                  </a:lnTo>
                  <a:lnTo>
                    <a:pt x="437313" y="455604"/>
                  </a:lnTo>
                  <a:lnTo>
                    <a:pt x="401303" y="479768"/>
                  </a:lnTo>
                  <a:lnTo>
                    <a:pt x="360867" y="497175"/>
                  </a:lnTo>
                  <a:lnTo>
                    <a:pt x="316738" y="506972"/>
                  </a:lnTo>
                  <a:close/>
                </a:path>
              </a:pathLst>
            </a:custGeom>
            <a:noFill/>
            <a:ln w="37925" cap="flat" cmpd="sng">
              <a:solidFill>
                <a:srgbClr val="AC151B"/>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a:p>
          </p:txBody>
        </p:sp>
      </p:grpSp>
      <p:sp>
        <p:nvSpPr>
          <p:cNvPr id="1002" name="Google Shape;1002;p41"/>
          <p:cNvSpPr/>
          <p:nvPr/>
        </p:nvSpPr>
        <p:spPr>
          <a:xfrm>
            <a:off x="4636008" y="0"/>
            <a:ext cx="7556500" cy="6858000"/>
          </a:xfrm>
          <a:custGeom>
            <a:avLst/>
            <a:gdLst/>
            <a:ahLst/>
            <a:cxnLst/>
            <a:rect l="l" t="t" r="r" b="b"/>
            <a:pathLst>
              <a:path w="7556500" h="6858000" extrusionOk="0">
                <a:moveTo>
                  <a:pt x="7555992" y="0"/>
                </a:moveTo>
                <a:lnTo>
                  <a:pt x="0" y="0"/>
                </a:lnTo>
                <a:lnTo>
                  <a:pt x="0" y="6858000"/>
                </a:lnTo>
                <a:lnTo>
                  <a:pt x="7555992" y="6858000"/>
                </a:lnTo>
                <a:lnTo>
                  <a:pt x="7555992" y="0"/>
                </a:lnTo>
                <a:close/>
              </a:path>
            </a:pathLst>
          </a:custGeom>
          <a:solidFill>
            <a:srgbClr val="7E7E7E">
              <a:alpha val="29803"/>
            </a:srgbClr>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003" name="Google Shape;1003;p41"/>
          <p:cNvSpPr txBox="1">
            <a:spLocks noGrp="1"/>
          </p:cNvSpPr>
          <p:nvPr>
            <p:ph type="title"/>
          </p:nvPr>
        </p:nvSpPr>
        <p:spPr>
          <a:xfrm>
            <a:off x="6030667" y="2615463"/>
            <a:ext cx="4678680" cy="9398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6000">
                <a:solidFill>
                  <a:srgbClr val="000000"/>
                </a:solidFill>
              </a:rPr>
              <a:t>Questions?</a:t>
            </a:r>
            <a:endParaRPr sz="6000"/>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MasterSp="0">
  <p:cSld>
    <p:spTree>
      <p:nvGrpSpPr>
        <p:cNvPr id="1" name="Shape 1007"/>
        <p:cNvGrpSpPr/>
        <p:nvPr/>
      </p:nvGrpSpPr>
      <p:grpSpPr>
        <a:xfrm>
          <a:off x="0" y="0"/>
          <a:ext cx="0" cy="0"/>
          <a:chOff x="0" y="0"/>
          <a:chExt cx="0" cy="0"/>
        </a:xfrm>
      </p:grpSpPr>
      <p:pic>
        <p:nvPicPr>
          <p:cNvPr id="1008" name="Google Shape;1008;p42"/>
          <p:cNvPicPr preferRelativeResize="0"/>
          <p:nvPr/>
        </p:nvPicPr>
        <p:blipFill rotWithShape="1">
          <a:blip r:embed="rId3">
            <a:alphaModFix/>
          </a:blip>
          <a:srcRect/>
          <a:stretch/>
        </p:blipFill>
        <p:spPr>
          <a:xfrm>
            <a:off x="0" y="5841491"/>
            <a:ext cx="12191999" cy="1016508"/>
          </a:xfrm>
          <a:prstGeom prst="rect">
            <a:avLst/>
          </a:prstGeom>
          <a:noFill/>
          <a:ln>
            <a:noFill/>
          </a:ln>
        </p:spPr>
      </p:pic>
      <p:sp>
        <p:nvSpPr>
          <p:cNvPr id="1009" name="Google Shape;1009;p42"/>
          <p:cNvSpPr txBox="1">
            <a:spLocks noGrp="1"/>
          </p:cNvSpPr>
          <p:nvPr>
            <p:ph type="title"/>
          </p:nvPr>
        </p:nvSpPr>
        <p:spPr>
          <a:xfrm>
            <a:off x="916924" y="554958"/>
            <a:ext cx="1311910" cy="788035"/>
          </a:xfrm>
          <a:prstGeom prst="rect">
            <a:avLst/>
          </a:prstGeom>
          <a:noFill/>
          <a:ln>
            <a:noFill/>
          </a:ln>
        </p:spPr>
        <p:txBody>
          <a:bodyPr spcFirstLastPara="1" wrap="square" lIns="0" tIns="13325" rIns="0" bIns="0" anchor="t" anchorCtr="0">
            <a:spAutoFit/>
          </a:bodyPr>
          <a:lstStyle/>
          <a:p>
            <a:pPr marL="12700" lvl="0" indent="0" algn="l" rtl="0">
              <a:lnSpc>
                <a:spcPct val="100000"/>
              </a:lnSpc>
              <a:spcBef>
                <a:spcPts val="0"/>
              </a:spcBef>
              <a:spcAft>
                <a:spcPts val="0"/>
              </a:spcAft>
              <a:buNone/>
            </a:pPr>
            <a:r>
              <a:rPr lang="en-US" sz="5000" b="1">
                <a:latin typeface="Calibri"/>
                <a:ea typeface="Calibri"/>
                <a:cs typeface="Calibri"/>
                <a:sym typeface="Calibri"/>
              </a:rPr>
              <a:t>Note</a:t>
            </a:r>
            <a:endParaRPr sz="5000">
              <a:latin typeface="Calibri"/>
              <a:ea typeface="Calibri"/>
              <a:cs typeface="Calibri"/>
              <a:sym typeface="Calibri"/>
            </a:endParaRPr>
          </a:p>
        </p:txBody>
      </p:sp>
      <p:sp>
        <p:nvSpPr>
          <p:cNvPr id="1010" name="Google Shape;1010;p42"/>
          <p:cNvSpPr txBox="1">
            <a:spLocks noGrp="1"/>
          </p:cNvSpPr>
          <p:nvPr>
            <p:ph type="body" idx="1"/>
          </p:nvPr>
        </p:nvSpPr>
        <p:spPr>
          <a:xfrm>
            <a:off x="916939" y="1449730"/>
            <a:ext cx="10334625" cy="4314190"/>
          </a:xfrm>
          <a:prstGeom prst="rect">
            <a:avLst/>
          </a:prstGeom>
          <a:noFill/>
          <a:ln>
            <a:noFill/>
          </a:ln>
        </p:spPr>
        <p:txBody>
          <a:bodyPr spcFirstLastPara="1" wrap="square" lIns="0" tIns="77225" rIns="0" bIns="0" anchor="t" anchorCtr="0">
            <a:spAutoFit/>
          </a:bodyPr>
          <a:lstStyle/>
          <a:p>
            <a:pPr marL="12065" marR="137795" lvl="0" indent="0" algn="l" rtl="0">
              <a:lnSpc>
                <a:spcPct val="100400"/>
              </a:lnSpc>
              <a:spcBef>
                <a:spcPts val="0"/>
              </a:spcBef>
              <a:spcAft>
                <a:spcPts val="0"/>
              </a:spcAft>
              <a:buNone/>
            </a:pPr>
            <a:r>
              <a:rPr lang="en-US"/>
              <a:t>The content of this presentation is to provide news and information on legal issues and all content is provided for informational purposes only and should not be considered legal advice.</a:t>
            </a:r>
            <a:endParaRPr/>
          </a:p>
          <a:p>
            <a:pPr marL="12065" marR="5080" lvl="0" indent="0" algn="l" rtl="0">
              <a:lnSpc>
                <a:spcPct val="100299"/>
              </a:lnSpc>
              <a:spcBef>
                <a:spcPts val="2850"/>
              </a:spcBef>
              <a:spcAft>
                <a:spcPts val="0"/>
              </a:spcAft>
              <a:buNone/>
            </a:pPr>
            <a:r>
              <a:rPr lang="en-US"/>
              <a:t>The transmission of information in this presentation does not establish an attorney- client relationship with the recipient. The recipient should not act on the information contained in this presentation without first consulting retained legal counsel.</a:t>
            </a:r>
            <a:endParaRPr/>
          </a:p>
          <a:p>
            <a:pPr marL="12065" lvl="0" indent="0" algn="l" rtl="0">
              <a:lnSpc>
                <a:spcPct val="100000"/>
              </a:lnSpc>
              <a:spcBef>
                <a:spcPts val="2880"/>
              </a:spcBef>
              <a:spcAft>
                <a:spcPts val="0"/>
              </a:spcAft>
              <a:buNone/>
            </a:pPr>
            <a:r>
              <a:rPr lang="en-US"/>
              <a:t>If you desire legal advice for a particular situation, you should consult an attorney.</a:t>
            </a:r>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sp>
        <p:nvSpPr>
          <p:cNvPr id="1015" name="Google Shape;1015;g2ecba0c605a_0_619"/>
          <p:cNvSpPr txBox="1">
            <a:spLocks noGrp="1"/>
          </p:cNvSpPr>
          <p:nvPr>
            <p:ph type="title"/>
          </p:nvPr>
        </p:nvSpPr>
        <p:spPr>
          <a:xfrm>
            <a:off x="778452" y="222101"/>
            <a:ext cx="10635000" cy="13545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US"/>
              <a:t>Title IX Module 5</a:t>
            </a:r>
            <a:endParaRPr/>
          </a:p>
          <a:p>
            <a:pPr marL="0" lvl="0" indent="0" algn="l" rtl="0">
              <a:spcBef>
                <a:spcPts val="0"/>
              </a:spcBef>
              <a:spcAft>
                <a:spcPts val="0"/>
              </a:spcAft>
              <a:buNone/>
            </a:pPr>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MasterSp="0">
  <p:cSld>
    <p:spTree>
      <p:nvGrpSpPr>
        <p:cNvPr id="1" name="Shape 1019"/>
        <p:cNvGrpSpPr/>
        <p:nvPr/>
      </p:nvGrpSpPr>
      <p:grpSpPr>
        <a:xfrm>
          <a:off x="0" y="0"/>
          <a:ext cx="0" cy="0"/>
          <a:chOff x="0" y="0"/>
          <a:chExt cx="0" cy="0"/>
        </a:xfrm>
      </p:grpSpPr>
      <p:grpSp>
        <p:nvGrpSpPr>
          <p:cNvPr id="1020" name="Google Shape;1020;g2ecba0c605a_0_312"/>
          <p:cNvGrpSpPr/>
          <p:nvPr/>
        </p:nvGrpSpPr>
        <p:grpSpPr>
          <a:xfrm>
            <a:off x="5340095" y="0"/>
            <a:ext cx="6851902" cy="6851902"/>
            <a:chOff x="5340095" y="0"/>
            <a:chExt cx="6851902" cy="6851902"/>
          </a:xfrm>
        </p:grpSpPr>
        <p:pic>
          <p:nvPicPr>
            <p:cNvPr id="1021" name="Google Shape;1021;g2ecba0c605a_0_312"/>
            <p:cNvPicPr preferRelativeResize="0"/>
            <p:nvPr/>
          </p:nvPicPr>
          <p:blipFill rotWithShape="1">
            <a:blip r:embed="rId3">
              <a:alphaModFix/>
            </a:blip>
            <a:srcRect/>
            <a:stretch/>
          </p:blipFill>
          <p:spPr>
            <a:xfrm>
              <a:off x="5340095" y="0"/>
              <a:ext cx="6851902" cy="6851902"/>
            </a:xfrm>
            <a:prstGeom prst="rect">
              <a:avLst/>
            </a:prstGeom>
            <a:noFill/>
            <a:ln>
              <a:noFill/>
            </a:ln>
          </p:spPr>
        </p:pic>
        <p:pic>
          <p:nvPicPr>
            <p:cNvPr id="1022" name="Google Shape;1022;g2ecba0c605a_0_312"/>
            <p:cNvPicPr preferRelativeResize="0"/>
            <p:nvPr/>
          </p:nvPicPr>
          <p:blipFill rotWithShape="1">
            <a:blip r:embed="rId4">
              <a:alphaModFix/>
            </a:blip>
            <a:srcRect/>
            <a:stretch/>
          </p:blipFill>
          <p:spPr>
            <a:xfrm>
              <a:off x="7676388" y="288036"/>
              <a:ext cx="4122419" cy="673607"/>
            </a:xfrm>
            <a:prstGeom prst="rect">
              <a:avLst/>
            </a:prstGeom>
            <a:noFill/>
            <a:ln>
              <a:noFill/>
            </a:ln>
          </p:spPr>
        </p:pic>
      </p:grpSp>
      <p:sp>
        <p:nvSpPr>
          <p:cNvPr id="1023" name="Google Shape;1023;g2ecba0c605a_0_312"/>
          <p:cNvSpPr txBox="1">
            <a:spLocks noGrp="1"/>
          </p:cNvSpPr>
          <p:nvPr>
            <p:ph type="title"/>
          </p:nvPr>
        </p:nvSpPr>
        <p:spPr>
          <a:xfrm>
            <a:off x="916924" y="623486"/>
            <a:ext cx="5109300" cy="1093800"/>
          </a:xfrm>
          <a:prstGeom prst="rect">
            <a:avLst/>
          </a:prstGeom>
          <a:noFill/>
          <a:ln>
            <a:noFill/>
          </a:ln>
        </p:spPr>
        <p:txBody>
          <a:bodyPr spcFirstLastPara="1" wrap="square" lIns="0" tIns="67925" rIns="0" bIns="0" anchor="t" anchorCtr="0">
            <a:spAutoFit/>
          </a:bodyPr>
          <a:lstStyle/>
          <a:p>
            <a:pPr marL="12700" marR="5080" lvl="0" indent="0" algn="l" rtl="0">
              <a:lnSpc>
                <a:spcPct val="108125"/>
              </a:lnSpc>
              <a:spcBef>
                <a:spcPts val="0"/>
              </a:spcBef>
              <a:spcAft>
                <a:spcPts val="0"/>
              </a:spcAft>
              <a:buNone/>
            </a:pPr>
            <a:r>
              <a:rPr lang="en-US" sz="3200" b="0">
                <a:solidFill>
                  <a:srgbClr val="AC151B"/>
                </a:solidFill>
                <a:latin typeface="Arial Black"/>
                <a:ea typeface="Arial Black"/>
                <a:cs typeface="Arial Black"/>
                <a:sym typeface="Arial Black"/>
              </a:rPr>
              <a:t>Title IX Coordinator Training Online Course</a:t>
            </a:r>
            <a:endParaRPr sz="3200">
              <a:latin typeface="Arial Black"/>
              <a:ea typeface="Arial Black"/>
              <a:cs typeface="Arial Black"/>
              <a:sym typeface="Arial Black"/>
            </a:endParaRPr>
          </a:p>
        </p:txBody>
      </p:sp>
      <p:sp>
        <p:nvSpPr>
          <p:cNvPr id="1024" name="Google Shape;1024;g2ecba0c605a_0_312"/>
          <p:cNvSpPr txBox="1"/>
          <p:nvPr/>
        </p:nvSpPr>
        <p:spPr>
          <a:xfrm>
            <a:off x="916924" y="1940240"/>
            <a:ext cx="5537700" cy="1093800"/>
          </a:xfrm>
          <a:prstGeom prst="rect">
            <a:avLst/>
          </a:prstGeom>
          <a:noFill/>
          <a:ln>
            <a:noFill/>
          </a:ln>
        </p:spPr>
        <p:txBody>
          <a:bodyPr spcFirstLastPara="1" wrap="square" lIns="0" tIns="67925" rIns="0" bIns="0" anchor="t" anchorCtr="0">
            <a:spAutoFit/>
          </a:bodyPr>
          <a:lstStyle/>
          <a:p>
            <a:pPr marL="12700" marR="5080" lvl="0" indent="0" algn="l" rtl="0">
              <a:lnSpc>
                <a:spcPct val="108125"/>
              </a:lnSpc>
              <a:spcBef>
                <a:spcPts val="0"/>
              </a:spcBef>
              <a:spcAft>
                <a:spcPts val="0"/>
              </a:spcAft>
              <a:buNone/>
            </a:pPr>
            <a:r>
              <a:rPr lang="en-US" sz="3200">
                <a:solidFill>
                  <a:srgbClr val="AC151B"/>
                </a:solidFill>
                <a:latin typeface="Arial Black"/>
                <a:ea typeface="Arial Black"/>
                <a:cs typeface="Arial Black"/>
                <a:sym typeface="Arial Black"/>
              </a:rPr>
              <a:t>Class Two: Conducting a Title IX Investigation</a:t>
            </a:r>
            <a:endParaRPr sz="3200">
              <a:latin typeface="Arial Black"/>
              <a:ea typeface="Arial Black"/>
              <a:cs typeface="Arial Black"/>
              <a:sym typeface="Arial Black"/>
            </a:endParaRPr>
          </a:p>
        </p:txBody>
      </p:sp>
      <p:sp>
        <p:nvSpPr>
          <p:cNvPr id="1025" name="Google Shape;1025;g2ecba0c605a_0_312"/>
          <p:cNvSpPr txBox="1"/>
          <p:nvPr/>
        </p:nvSpPr>
        <p:spPr>
          <a:xfrm>
            <a:off x="721714" y="3833453"/>
            <a:ext cx="2997300" cy="1336500"/>
          </a:xfrm>
          <a:prstGeom prst="rect">
            <a:avLst/>
          </a:prstGeom>
          <a:noFill/>
          <a:ln>
            <a:noFill/>
          </a:ln>
        </p:spPr>
        <p:txBody>
          <a:bodyPr spcFirstLastPara="1" wrap="square" lIns="0" tIns="59050" rIns="0" bIns="0" anchor="t" anchorCtr="0">
            <a:spAutoFit/>
          </a:bodyPr>
          <a:lstStyle/>
          <a:p>
            <a:pPr marL="12700" lvl="0" indent="0" algn="l" rtl="0">
              <a:lnSpc>
                <a:spcPct val="100000"/>
              </a:lnSpc>
              <a:spcBef>
                <a:spcPts val="0"/>
              </a:spcBef>
              <a:spcAft>
                <a:spcPts val="0"/>
              </a:spcAft>
              <a:buNone/>
            </a:pPr>
            <a:r>
              <a:rPr lang="en-US" sz="2200" b="1">
                <a:latin typeface="Arial"/>
                <a:ea typeface="Arial"/>
                <a:cs typeface="Arial"/>
                <a:sym typeface="Arial"/>
              </a:rPr>
              <a:t>Melinda Grier</a:t>
            </a:r>
            <a:endParaRPr sz="2200">
              <a:latin typeface="Arial"/>
              <a:ea typeface="Arial"/>
              <a:cs typeface="Arial"/>
              <a:sym typeface="Arial"/>
            </a:endParaRPr>
          </a:p>
          <a:p>
            <a:pPr marL="12700" lvl="0" indent="0" algn="l" rtl="0">
              <a:lnSpc>
                <a:spcPct val="100000"/>
              </a:lnSpc>
              <a:spcBef>
                <a:spcPts val="265"/>
              </a:spcBef>
              <a:spcAft>
                <a:spcPts val="0"/>
              </a:spcAft>
              <a:buNone/>
            </a:pPr>
            <a:r>
              <a:rPr lang="en-US" sz="1600">
                <a:latin typeface="Arial"/>
                <a:ea typeface="Arial"/>
                <a:cs typeface="Arial"/>
                <a:sym typeface="Arial"/>
              </a:rPr>
              <a:t>Melinda Grier Consulting</a:t>
            </a:r>
            <a:endParaRPr sz="1600">
              <a:latin typeface="Arial"/>
              <a:ea typeface="Arial"/>
              <a:cs typeface="Arial"/>
              <a:sym typeface="Arial"/>
            </a:endParaRPr>
          </a:p>
          <a:p>
            <a:pPr marL="12700" lvl="0" indent="0" algn="l" rtl="0">
              <a:lnSpc>
                <a:spcPct val="100000"/>
              </a:lnSpc>
              <a:spcBef>
                <a:spcPts val="190"/>
              </a:spcBef>
              <a:spcAft>
                <a:spcPts val="0"/>
              </a:spcAft>
              <a:buNone/>
            </a:pPr>
            <a:r>
              <a:rPr lang="en-US" sz="2200" b="1">
                <a:latin typeface="Arial"/>
                <a:ea typeface="Arial"/>
                <a:cs typeface="Arial"/>
                <a:sym typeface="Arial"/>
              </a:rPr>
              <a:t>Janet P. Judge</a:t>
            </a:r>
            <a:endParaRPr sz="2200">
              <a:latin typeface="Arial"/>
              <a:ea typeface="Arial"/>
              <a:cs typeface="Arial"/>
              <a:sym typeface="Arial"/>
            </a:endParaRPr>
          </a:p>
          <a:p>
            <a:pPr marL="12700" lvl="0" indent="0" algn="l" rtl="0">
              <a:lnSpc>
                <a:spcPct val="100000"/>
              </a:lnSpc>
              <a:spcBef>
                <a:spcPts val="260"/>
              </a:spcBef>
              <a:spcAft>
                <a:spcPts val="0"/>
              </a:spcAft>
              <a:buNone/>
            </a:pPr>
            <a:r>
              <a:rPr lang="en-US" sz="1700">
                <a:latin typeface="Arial"/>
                <a:ea typeface="Arial"/>
                <a:cs typeface="Arial"/>
                <a:sym typeface="Arial"/>
              </a:rPr>
              <a:t>Education &amp; Sports Law Group</a:t>
            </a:r>
            <a:endParaRPr sz="1700">
              <a:latin typeface="Arial"/>
              <a:ea typeface="Arial"/>
              <a:cs typeface="Arial"/>
              <a:sym typeface="Arial"/>
            </a:endParaRPr>
          </a:p>
        </p:txBody>
      </p:sp>
      <p:sp>
        <p:nvSpPr>
          <p:cNvPr id="1026" name="Google Shape;1026;g2ecba0c605a_0_312"/>
          <p:cNvSpPr txBox="1"/>
          <p:nvPr/>
        </p:nvSpPr>
        <p:spPr>
          <a:xfrm>
            <a:off x="590166" y="6438242"/>
            <a:ext cx="5426700" cy="1974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1200">
                <a:latin typeface="Arial"/>
                <a:ea typeface="Arial"/>
                <a:cs typeface="Arial"/>
                <a:sym typeface="Arial"/>
              </a:rPr>
              <a:t>Contents Intended to Provide Education Only: Does Not Constitute Legal Advice</a:t>
            </a:r>
            <a:endParaRPr sz="1200">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g2ecba0c605a_0_1755"/>
          <p:cNvPicPr preferRelativeResize="0"/>
          <p:nvPr/>
        </p:nvPicPr>
        <p:blipFill>
          <a:blip r:embed="rId3">
            <a:alphaModFix/>
          </a:blip>
          <a:stretch>
            <a:fillRect/>
          </a:stretch>
        </p:blipFill>
        <p:spPr>
          <a:xfrm>
            <a:off x="0" y="0"/>
            <a:ext cx="12192001" cy="6833161"/>
          </a:xfrm>
          <a:prstGeom prst="rect">
            <a:avLst/>
          </a:prstGeom>
          <a:noFill/>
          <a:ln>
            <a:noFill/>
          </a:ln>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sp>
        <p:nvSpPr>
          <p:cNvPr id="1031" name="Google Shape;1031;g2ecba0c605a_0_322"/>
          <p:cNvSpPr txBox="1">
            <a:spLocks noGrp="1"/>
          </p:cNvSpPr>
          <p:nvPr>
            <p:ph type="title"/>
          </p:nvPr>
        </p:nvSpPr>
        <p:spPr>
          <a:xfrm>
            <a:off x="916924" y="609822"/>
            <a:ext cx="4929600" cy="1368000"/>
          </a:xfrm>
          <a:prstGeom prst="rect">
            <a:avLst/>
          </a:prstGeom>
          <a:noFill/>
          <a:ln>
            <a:noFill/>
          </a:ln>
        </p:spPr>
        <p:txBody>
          <a:bodyPr spcFirstLastPara="1" wrap="square" lIns="0" tIns="13325" rIns="0" bIns="0" anchor="t" anchorCtr="0">
            <a:spAutoFit/>
          </a:bodyPr>
          <a:lstStyle/>
          <a:p>
            <a:pPr marL="12700" lvl="0" indent="0" algn="l" rtl="0">
              <a:lnSpc>
                <a:spcPct val="100000"/>
              </a:lnSpc>
              <a:spcBef>
                <a:spcPts val="0"/>
              </a:spcBef>
              <a:spcAft>
                <a:spcPts val="0"/>
              </a:spcAft>
              <a:buNone/>
            </a:pPr>
            <a:r>
              <a:rPr lang="en-US" sz="4400" b="0">
                <a:solidFill>
                  <a:srgbClr val="AC151B"/>
                </a:solidFill>
                <a:latin typeface="Arial Black"/>
                <a:ea typeface="Arial Black"/>
                <a:cs typeface="Arial Black"/>
                <a:sym typeface="Arial Black"/>
              </a:rPr>
              <a:t>Class Overview:</a:t>
            </a:r>
            <a:endParaRPr sz="4400">
              <a:latin typeface="Arial Black"/>
              <a:ea typeface="Arial Black"/>
              <a:cs typeface="Arial Black"/>
              <a:sym typeface="Arial Black"/>
            </a:endParaRPr>
          </a:p>
        </p:txBody>
      </p:sp>
      <p:sp>
        <p:nvSpPr>
          <p:cNvPr id="1032" name="Google Shape;1032;g2ecba0c605a_0_322"/>
          <p:cNvSpPr txBox="1"/>
          <p:nvPr/>
        </p:nvSpPr>
        <p:spPr>
          <a:xfrm>
            <a:off x="6252457" y="1171383"/>
            <a:ext cx="4666500" cy="3245100"/>
          </a:xfrm>
          <a:prstGeom prst="rect">
            <a:avLst/>
          </a:prstGeom>
          <a:noFill/>
          <a:ln>
            <a:noFill/>
          </a:ln>
        </p:spPr>
        <p:txBody>
          <a:bodyPr spcFirstLastPara="1" wrap="square" lIns="0" tIns="165100" rIns="0" bIns="0" anchor="t" anchorCtr="0">
            <a:spAutoFit/>
          </a:bodyPr>
          <a:lstStyle/>
          <a:p>
            <a:pPr marL="240665" lvl="0" indent="-227965" algn="l" rtl="0">
              <a:lnSpc>
                <a:spcPct val="100000"/>
              </a:lnSpc>
              <a:spcBef>
                <a:spcPts val="0"/>
              </a:spcBef>
              <a:spcAft>
                <a:spcPts val="0"/>
              </a:spcAft>
              <a:buSzPts val="2000"/>
              <a:buFont typeface="Arial"/>
              <a:buChar char="•"/>
            </a:pPr>
            <a:r>
              <a:rPr lang="en-US" sz="2000">
                <a:latin typeface="Arial"/>
                <a:ea typeface="Arial"/>
                <a:cs typeface="Arial"/>
                <a:sym typeface="Arial"/>
              </a:rPr>
              <a:t>Investigations</a:t>
            </a:r>
            <a:endParaRPr sz="2000">
              <a:latin typeface="Arial"/>
              <a:ea typeface="Arial"/>
              <a:cs typeface="Arial"/>
              <a:sym typeface="Arial"/>
            </a:endParaRPr>
          </a:p>
          <a:p>
            <a:pPr marL="697865" lvl="1" indent="-228600" algn="l" rtl="0">
              <a:lnSpc>
                <a:spcPct val="100000"/>
              </a:lnSpc>
              <a:spcBef>
                <a:spcPts val="1200"/>
              </a:spcBef>
              <a:spcAft>
                <a:spcPts val="0"/>
              </a:spcAft>
              <a:buSzPts val="2000"/>
              <a:buFont typeface="Arial"/>
              <a:buChar char="•"/>
            </a:pPr>
            <a:r>
              <a:rPr lang="en-US" sz="2000">
                <a:latin typeface="Arial"/>
                <a:ea typeface="Arial"/>
                <a:cs typeface="Arial"/>
                <a:sym typeface="Arial"/>
              </a:rPr>
              <a:t>Impartiality/Conflicts of Interest</a:t>
            </a:r>
            <a:endParaRPr sz="2000">
              <a:latin typeface="Arial"/>
              <a:ea typeface="Arial"/>
              <a:cs typeface="Arial"/>
              <a:sym typeface="Arial"/>
            </a:endParaRPr>
          </a:p>
          <a:p>
            <a:pPr marL="697865" lvl="1" indent="-228600" algn="l" rtl="0">
              <a:lnSpc>
                <a:spcPct val="100000"/>
              </a:lnSpc>
              <a:spcBef>
                <a:spcPts val="1200"/>
              </a:spcBef>
              <a:spcAft>
                <a:spcPts val="0"/>
              </a:spcAft>
              <a:buSzPts val="2000"/>
              <a:buFont typeface="Arial"/>
              <a:buChar char="•"/>
            </a:pPr>
            <a:r>
              <a:rPr lang="en-US" sz="2000">
                <a:latin typeface="Arial"/>
                <a:ea typeface="Arial"/>
                <a:cs typeface="Arial"/>
                <a:sym typeface="Arial"/>
              </a:rPr>
              <a:t>Investigations Involving Employees</a:t>
            </a:r>
            <a:endParaRPr sz="2000">
              <a:latin typeface="Arial"/>
              <a:ea typeface="Arial"/>
              <a:cs typeface="Arial"/>
              <a:sym typeface="Arial"/>
            </a:endParaRPr>
          </a:p>
          <a:p>
            <a:pPr marL="697865" lvl="1" indent="-228600" algn="l" rtl="0">
              <a:lnSpc>
                <a:spcPct val="100000"/>
              </a:lnSpc>
              <a:spcBef>
                <a:spcPts val="1200"/>
              </a:spcBef>
              <a:spcAft>
                <a:spcPts val="0"/>
              </a:spcAft>
              <a:buSzPts val="2000"/>
              <a:buFont typeface="Arial"/>
              <a:buChar char="•"/>
            </a:pPr>
            <a:r>
              <a:rPr lang="en-US" sz="2000">
                <a:latin typeface="Arial"/>
                <a:ea typeface="Arial"/>
                <a:cs typeface="Arial"/>
                <a:sym typeface="Arial"/>
              </a:rPr>
              <a:t>Investigating a Formal Complaint</a:t>
            </a:r>
            <a:endParaRPr sz="2000">
              <a:latin typeface="Arial"/>
              <a:ea typeface="Arial"/>
              <a:cs typeface="Arial"/>
              <a:sym typeface="Arial"/>
            </a:endParaRPr>
          </a:p>
          <a:p>
            <a:pPr marL="240665" lvl="0" indent="-227965" algn="l" rtl="0">
              <a:lnSpc>
                <a:spcPct val="100000"/>
              </a:lnSpc>
              <a:spcBef>
                <a:spcPts val="1200"/>
              </a:spcBef>
              <a:spcAft>
                <a:spcPts val="0"/>
              </a:spcAft>
              <a:buSzPts val="2000"/>
              <a:buFont typeface="Arial"/>
              <a:buChar char="•"/>
            </a:pPr>
            <a:r>
              <a:rPr lang="en-US" sz="2000">
                <a:latin typeface="Arial"/>
                <a:ea typeface="Arial"/>
                <a:cs typeface="Arial"/>
                <a:sym typeface="Arial"/>
              </a:rPr>
              <a:t>Understanding Relevance</a:t>
            </a:r>
            <a:endParaRPr sz="2000">
              <a:latin typeface="Arial"/>
              <a:ea typeface="Arial"/>
              <a:cs typeface="Arial"/>
              <a:sym typeface="Arial"/>
            </a:endParaRPr>
          </a:p>
          <a:p>
            <a:pPr marL="240665" lvl="0" indent="-227965" algn="l" rtl="0">
              <a:lnSpc>
                <a:spcPct val="100000"/>
              </a:lnSpc>
              <a:spcBef>
                <a:spcPts val="1200"/>
              </a:spcBef>
              <a:spcAft>
                <a:spcPts val="0"/>
              </a:spcAft>
              <a:buSzPts val="2000"/>
              <a:buFont typeface="Arial"/>
              <a:buChar char="•"/>
            </a:pPr>
            <a:r>
              <a:rPr lang="en-US" sz="2000">
                <a:latin typeface="Arial"/>
                <a:ea typeface="Arial"/>
                <a:cs typeface="Arial"/>
                <a:sym typeface="Arial"/>
              </a:rPr>
              <a:t>Investigative Report</a:t>
            </a:r>
            <a:endParaRPr sz="2000">
              <a:latin typeface="Arial"/>
              <a:ea typeface="Arial"/>
              <a:cs typeface="Arial"/>
              <a:sym typeface="Arial"/>
            </a:endParaRPr>
          </a:p>
          <a:p>
            <a:pPr marL="240665" lvl="0" indent="-227965" algn="l" rtl="0">
              <a:lnSpc>
                <a:spcPct val="100000"/>
              </a:lnSpc>
              <a:spcBef>
                <a:spcPts val="1200"/>
              </a:spcBef>
              <a:spcAft>
                <a:spcPts val="0"/>
              </a:spcAft>
              <a:buSzPts val="2000"/>
              <a:buFont typeface="Arial"/>
              <a:buChar char="•"/>
            </a:pPr>
            <a:r>
              <a:rPr lang="en-US" sz="2000">
                <a:latin typeface="Arial"/>
                <a:ea typeface="Arial"/>
                <a:cs typeface="Arial"/>
                <a:sym typeface="Arial"/>
              </a:rPr>
              <a:t>Violations of Other Policies</a:t>
            </a:r>
            <a:endParaRPr sz="2000">
              <a:latin typeface="Arial"/>
              <a:ea typeface="Arial"/>
              <a:cs typeface="Arial"/>
              <a:sym typeface="Arial"/>
            </a:endParaRPr>
          </a:p>
        </p:txBody>
      </p:sp>
      <p:pic>
        <p:nvPicPr>
          <p:cNvPr id="1033" name="Google Shape;1033;g2ecba0c605a_0_322"/>
          <p:cNvPicPr preferRelativeResize="0"/>
          <p:nvPr/>
        </p:nvPicPr>
        <p:blipFill rotWithShape="1">
          <a:blip r:embed="rId3">
            <a:alphaModFix/>
          </a:blip>
          <a:srcRect/>
          <a:stretch/>
        </p:blipFill>
        <p:spPr>
          <a:xfrm>
            <a:off x="667512" y="1545336"/>
            <a:ext cx="5181587" cy="3454907"/>
          </a:xfrm>
          <a:prstGeom prst="rect">
            <a:avLst/>
          </a:prstGeom>
          <a:noFill/>
          <a:ln>
            <a:noFill/>
          </a:ln>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037"/>
        <p:cNvGrpSpPr/>
        <p:nvPr/>
      </p:nvGrpSpPr>
      <p:grpSpPr>
        <a:xfrm>
          <a:off x="0" y="0"/>
          <a:ext cx="0" cy="0"/>
          <a:chOff x="0" y="0"/>
          <a:chExt cx="0" cy="0"/>
        </a:xfrm>
      </p:grpSpPr>
      <p:sp>
        <p:nvSpPr>
          <p:cNvPr id="1038" name="Google Shape;1038;g2ecba0c605a_0_328"/>
          <p:cNvSpPr txBox="1">
            <a:spLocks noGrp="1"/>
          </p:cNvSpPr>
          <p:nvPr>
            <p:ph type="title"/>
          </p:nvPr>
        </p:nvSpPr>
        <p:spPr>
          <a:xfrm>
            <a:off x="910574" y="3540907"/>
            <a:ext cx="5948700" cy="9363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6000" b="0">
                <a:solidFill>
                  <a:srgbClr val="AC151B"/>
                </a:solidFill>
                <a:latin typeface="Arial Black"/>
                <a:ea typeface="Arial Black"/>
                <a:cs typeface="Arial Black"/>
                <a:sym typeface="Arial Black"/>
              </a:rPr>
              <a:t>Investigations</a:t>
            </a:r>
            <a:endParaRPr sz="6000">
              <a:latin typeface="Arial Black"/>
              <a:ea typeface="Arial Black"/>
              <a:cs typeface="Arial Black"/>
              <a:sym typeface="Arial Black"/>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MasterSp="0">
  <p:cSld>
    <p:spTree>
      <p:nvGrpSpPr>
        <p:cNvPr id="1" name="Shape 1042"/>
        <p:cNvGrpSpPr/>
        <p:nvPr/>
      </p:nvGrpSpPr>
      <p:grpSpPr>
        <a:xfrm>
          <a:off x="0" y="0"/>
          <a:ext cx="0" cy="0"/>
          <a:chOff x="0" y="0"/>
          <a:chExt cx="0" cy="0"/>
        </a:xfrm>
      </p:grpSpPr>
      <p:grpSp>
        <p:nvGrpSpPr>
          <p:cNvPr id="1043" name="Google Shape;1043;g2ecba0c605a_0_332"/>
          <p:cNvGrpSpPr/>
          <p:nvPr/>
        </p:nvGrpSpPr>
        <p:grpSpPr>
          <a:xfrm>
            <a:off x="0" y="1690116"/>
            <a:ext cx="12191996" cy="5167884"/>
            <a:chOff x="0" y="1690116"/>
            <a:chExt cx="12191996" cy="5167884"/>
          </a:xfrm>
        </p:grpSpPr>
        <p:pic>
          <p:nvPicPr>
            <p:cNvPr id="1044" name="Google Shape;1044;g2ecba0c605a_0_332"/>
            <p:cNvPicPr preferRelativeResize="0"/>
            <p:nvPr/>
          </p:nvPicPr>
          <p:blipFill rotWithShape="1">
            <a:blip r:embed="rId3">
              <a:alphaModFix/>
            </a:blip>
            <a:srcRect/>
            <a:stretch/>
          </p:blipFill>
          <p:spPr>
            <a:xfrm>
              <a:off x="0" y="5841492"/>
              <a:ext cx="12191996" cy="1016508"/>
            </a:xfrm>
            <a:prstGeom prst="rect">
              <a:avLst/>
            </a:prstGeom>
            <a:noFill/>
            <a:ln>
              <a:noFill/>
            </a:ln>
          </p:spPr>
        </p:pic>
        <p:pic>
          <p:nvPicPr>
            <p:cNvPr id="1045" name="Google Shape;1045;g2ecba0c605a_0_332"/>
            <p:cNvPicPr preferRelativeResize="0"/>
            <p:nvPr/>
          </p:nvPicPr>
          <p:blipFill rotWithShape="1">
            <a:blip r:embed="rId4">
              <a:alphaModFix/>
            </a:blip>
            <a:srcRect/>
            <a:stretch/>
          </p:blipFill>
          <p:spPr>
            <a:xfrm>
              <a:off x="676655" y="1690116"/>
              <a:ext cx="10838688" cy="4111750"/>
            </a:xfrm>
            <a:prstGeom prst="rect">
              <a:avLst/>
            </a:prstGeom>
            <a:noFill/>
            <a:ln>
              <a:noFill/>
            </a:ln>
          </p:spPr>
        </p:pic>
      </p:grpSp>
      <p:sp>
        <p:nvSpPr>
          <p:cNvPr id="1046" name="Google Shape;1046;g2ecba0c605a_0_332"/>
          <p:cNvSpPr txBox="1">
            <a:spLocks noGrp="1"/>
          </p:cNvSpPr>
          <p:nvPr>
            <p:ph type="title"/>
          </p:nvPr>
        </p:nvSpPr>
        <p:spPr>
          <a:xfrm>
            <a:off x="916924" y="308070"/>
            <a:ext cx="10358100" cy="1498200"/>
          </a:xfrm>
          <a:prstGeom prst="rect">
            <a:avLst/>
          </a:prstGeom>
          <a:noFill/>
          <a:ln>
            <a:noFill/>
          </a:ln>
        </p:spPr>
        <p:txBody>
          <a:bodyPr spcFirstLastPara="1" wrap="square" lIns="0" tIns="88900" rIns="0" bIns="0" anchor="t" anchorCtr="0">
            <a:spAutoFit/>
          </a:bodyPr>
          <a:lstStyle/>
          <a:p>
            <a:pPr marL="2289810" marR="5080" lvl="0" indent="-2200910" algn="l" rtl="0">
              <a:lnSpc>
                <a:spcPct val="107954"/>
              </a:lnSpc>
              <a:spcBef>
                <a:spcPts val="0"/>
              </a:spcBef>
              <a:spcAft>
                <a:spcPts val="0"/>
              </a:spcAft>
              <a:buNone/>
            </a:pPr>
            <a:r>
              <a:rPr lang="en-US" sz="4400" b="0">
                <a:solidFill>
                  <a:srgbClr val="AC151B"/>
                </a:solidFill>
                <a:latin typeface="Arial Black"/>
                <a:ea typeface="Arial Black"/>
                <a:cs typeface="Arial Black"/>
                <a:sym typeface="Arial Black"/>
              </a:rPr>
              <a:t>Impartiality, Bias, Prejudgment &amp; Conflict of Interest</a:t>
            </a:r>
            <a:endParaRPr sz="4400">
              <a:latin typeface="Arial Black"/>
              <a:ea typeface="Arial Black"/>
              <a:cs typeface="Arial Black"/>
              <a:sym typeface="Arial Black"/>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sp>
        <p:nvSpPr>
          <p:cNvPr id="1051" name="Google Shape;1051;g2ecba0c605a_0_339"/>
          <p:cNvSpPr txBox="1">
            <a:spLocks noGrp="1"/>
          </p:cNvSpPr>
          <p:nvPr>
            <p:ph type="title"/>
          </p:nvPr>
        </p:nvSpPr>
        <p:spPr>
          <a:xfrm>
            <a:off x="916924" y="308070"/>
            <a:ext cx="10358100" cy="1498200"/>
          </a:xfrm>
          <a:prstGeom prst="rect">
            <a:avLst/>
          </a:prstGeom>
          <a:noFill/>
          <a:ln>
            <a:noFill/>
          </a:ln>
        </p:spPr>
        <p:txBody>
          <a:bodyPr spcFirstLastPara="1" wrap="square" lIns="0" tIns="88900" rIns="0" bIns="0" anchor="t" anchorCtr="0">
            <a:spAutoFit/>
          </a:bodyPr>
          <a:lstStyle/>
          <a:p>
            <a:pPr marL="12700" marR="5080" lvl="0" indent="0" algn="l" rtl="0">
              <a:lnSpc>
                <a:spcPct val="107954"/>
              </a:lnSpc>
              <a:spcBef>
                <a:spcPts val="0"/>
              </a:spcBef>
              <a:spcAft>
                <a:spcPts val="0"/>
              </a:spcAft>
              <a:buNone/>
            </a:pPr>
            <a:r>
              <a:rPr lang="en-US" sz="4400" b="0">
                <a:solidFill>
                  <a:srgbClr val="AC151B"/>
                </a:solidFill>
                <a:latin typeface="Arial Black"/>
                <a:ea typeface="Arial Black"/>
                <a:cs typeface="Arial Black"/>
                <a:sym typeface="Arial Black"/>
              </a:rPr>
              <a:t>Evidence: Investigation vs. Hearings</a:t>
            </a:r>
            <a:endParaRPr sz="4400">
              <a:latin typeface="Arial Black"/>
              <a:ea typeface="Arial Black"/>
              <a:cs typeface="Arial Black"/>
              <a:sym typeface="Arial Black"/>
            </a:endParaRPr>
          </a:p>
        </p:txBody>
      </p:sp>
      <p:sp>
        <p:nvSpPr>
          <p:cNvPr id="1052" name="Google Shape;1052;g2ecba0c605a_0_339"/>
          <p:cNvSpPr txBox="1"/>
          <p:nvPr/>
        </p:nvSpPr>
        <p:spPr>
          <a:xfrm>
            <a:off x="1031224" y="1847347"/>
            <a:ext cx="10206300" cy="3976800"/>
          </a:xfrm>
          <a:prstGeom prst="rect">
            <a:avLst/>
          </a:prstGeom>
          <a:noFill/>
          <a:ln>
            <a:noFill/>
          </a:ln>
        </p:spPr>
        <p:txBody>
          <a:bodyPr spcFirstLastPara="1" wrap="square" lIns="0" tIns="140325" rIns="0" bIns="0" anchor="t" anchorCtr="0">
            <a:spAutoFit/>
          </a:bodyPr>
          <a:lstStyle/>
          <a:p>
            <a:pPr marL="354965" lvl="0" indent="-342265" algn="l" rtl="0">
              <a:lnSpc>
                <a:spcPct val="100000"/>
              </a:lnSpc>
              <a:spcBef>
                <a:spcPts val="0"/>
              </a:spcBef>
              <a:spcAft>
                <a:spcPts val="0"/>
              </a:spcAft>
              <a:buSzPts val="1800"/>
              <a:buFont typeface="Arial"/>
              <a:buChar char="•"/>
            </a:pPr>
            <a:r>
              <a:rPr lang="en-US" sz="2800" b="1">
                <a:latin typeface="Arial"/>
                <a:ea typeface="Arial"/>
                <a:cs typeface="Arial"/>
                <a:sym typeface="Arial"/>
              </a:rPr>
              <a:t>Investigations</a:t>
            </a:r>
            <a:r>
              <a:rPr lang="en-US" sz="2800">
                <a:latin typeface="Arial"/>
                <a:ea typeface="Arial"/>
                <a:cs typeface="Arial"/>
                <a:sym typeface="Arial"/>
              </a:rPr>
              <a:t>: Directly Related to the Allegations</a:t>
            </a:r>
            <a:endParaRPr sz="2800">
              <a:latin typeface="Arial"/>
              <a:ea typeface="Arial"/>
              <a:cs typeface="Arial"/>
              <a:sym typeface="Arial"/>
            </a:endParaRPr>
          </a:p>
          <a:p>
            <a:pPr marL="354965" lvl="0" indent="-342265" algn="l" rtl="0">
              <a:lnSpc>
                <a:spcPct val="100000"/>
              </a:lnSpc>
              <a:spcBef>
                <a:spcPts val="1010"/>
              </a:spcBef>
              <a:spcAft>
                <a:spcPts val="0"/>
              </a:spcAft>
              <a:buSzPts val="1800"/>
              <a:buFont typeface="Arial"/>
              <a:buChar char="•"/>
            </a:pPr>
            <a:r>
              <a:rPr lang="en-US" sz="2800" b="1">
                <a:latin typeface="Arial"/>
                <a:ea typeface="Arial"/>
                <a:cs typeface="Arial"/>
                <a:sym typeface="Arial"/>
              </a:rPr>
              <a:t>Investigation Report</a:t>
            </a:r>
            <a:r>
              <a:rPr lang="en-US" sz="2800">
                <a:latin typeface="Arial"/>
                <a:ea typeface="Arial"/>
                <a:cs typeface="Arial"/>
                <a:sym typeface="Arial"/>
              </a:rPr>
              <a:t>: Relevant Evidence</a:t>
            </a:r>
            <a:endParaRPr sz="2800">
              <a:latin typeface="Arial"/>
              <a:ea typeface="Arial"/>
              <a:cs typeface="Arial"/>
              <a:sym typeface="Arial"/>
            </a:endParaRPr>
          </a:p>
          <a:p>
            <a:pPr marL="354965" lvl="0" indent="-342265" algn="l" rtl="0">
              <a:lnSpc>
                <a:spcPct val="100000"/>
              </a:lnSpc>
              <a:spcBef>
                <a:spcPts val="994"/>
              </a:spcBef>
              <a:spcAft>
                <a:spcPts val="0"/>
              </a:spcAft>
              <a:buSzPts val="1800"/>
              <a:buFont typeface="Arial"/>
              <a:buChar char="•"/>
            </a:pPr>
            <a:r>
              <a:rPr lang="en-US" sz="2800" b="1">
                <a:latin typeface="Arial"/>
                <a:ea typeface="Arial"/>
                <a:cs typeface="Arial"/>
                <a:sym typeface="Arial"/>
              </a:rPr>
              <a:t>Hearings</a:t>
            </a:r>
            <a:r>
              <a:rPr lang="en-US" sz="2800">
                <a:latin typeface="Arial"/>
                <a:ea typeface="Arial"/>
                <a:cs typeface="Arial"/>
                <a:sym typeface="Arial"/>
              </a:rPr>
              <a:t>: Relevant Evidence</a:t>
            </a:r>
            <a:endParaRPr sz="2800">
              <a:latin typeface="Arial"/>
              <a:ea typeface="Arial"/>
              <a:cs typeface="Arial"/>
              <a:sym typeface="Arial"/>
            </a:endParaRPr>
          </a:p>
          <a:p>
            <a:pPr marL="354965" marR="5080" lvl="0" indent="-342900" algn="l" rtl="0">
              <a:lnSpc>
                <a:spcPct val="100000"/>
              </a:lnSpc>
              <a:spcBef>
                <a:spcPts val="1015"/>
              </a:spcBef>
              <a:spcAft>
                <a:spcPts val="0"/>
              </a:spcAft>
              <a:buSzPts val="1800"/>
              <a:buFont typeface="Arial"/>
              <a:buChar char="•"/>
            </a:pPr>
            <a:r>
              <a:rPr lang="en-US" sz="2000">
                <a:latin typeface="Arial"/>
                <a:ea typeface="Arial"/>
                <a:cs typeface="Arial"/>
                <a:sym typeface="Arial"/>
              </a:rPr>
              <a:t>“The Department acknowledges that the evidence gathered during an investigation may be broader than what is ultimately deemed relevant and relied upon in making a determination regarding responsibility, but the procedures in § 106.45 are deliberately selected to ensure that all evidence directly related to the allegations is reviewed and inspected by the parties, that the investigative report summarizes only relevant evidence, and that the determination regarding responsibility relies on relevant evidence.”</a:t>
            </a:r>
            <a:endParaRPr sz="2000">
              <a:latin typeface="Arial"/>
              <a:ea typeface="Arial"/>
              <a:cs typeface="Arial"/>
              <a:sym typeface="Arial"/>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056"/>
        <p:cNvGrpSpPr/>
        <p:nvPr/>
      </p:nvGrpSpPr>
      <p:grpSpPr>
        <a:xfrm>
          <a:off x="0" y="0"/>
          <a:ext cx="0" cy="0"/>
          <a:chOff x="0" y="0"/>
          <a:chExt cx="0" cy="0"/>
        </a:xfrm>
      </p:grpSpPr>
      <p:sp>
        <p:nvSpPr>
          <p:cNvPr id="1057" name="Google Shape;1057;g2ecba0c605a_0_344"/>
          <p:cNvSpPr txBox="1">
            <a:spLocks noGrp="1"/>
          </p:cNvSpPr>
          <p:nvPr>
            <p:ph type="title"/>
          </p:nvPr>
        </p:nvSpPr>
        <p:spPr>
          <a:xfrm>
            <a:off x="723104" y="2204589"/>
            <a:ext cx="5948700" cy="3035700"/>
          </a:xfrm>
          <a:prstGeom prst="rect">
            <a:avLst/>
          </a:prstGeom>
          <a:noFill/>
          <a:ln>
            <a:noFill/>
          </a:ln>
        </p:spPr>
        <p:txBody>
          <a:bodyPr spcFirstLastPara="1" wrap="square" lIns="0" tIns="116200" rIns="0" bIns="0" anchor="t" anchorCtr="0">
            <a:spAutoFit/>
          </a:bodyPr>
          <a:lstStyle/>
          <a:p>
            <a:pPr marL="12700" marR="5080" lvl="0" indent="0" algn="ctr" rtl="0">
              <a:lnSpc>
                <a:spcPct val="108000"/>
              </a:lnSpc>
              <a:spcBef>
                <a:spcPts val="0"/>
              </a:spcBef>
              <a:spcAft>
                <a:spcPts val="0"/>
              </a:spcAft>
              <a:buNone/>
            </a:pPr>
            <a:r>
              <a:rPr lang="en-US" sz="6000" b="0">
                <a:solidFill>
                  <a:srgbClr val="AC151B"/>
                </a:solidFill>
                <a:latin typeface="Arial Black"/>
                <a:ea typeface="Arial Black"/>
                <a:cs typeface="Arial Black"/>
                <a:sym typeface="Arial Black"/>
              </a:rPr>
              <a:t>Investigations Involving Employees</a:t>
            </a:r>
            <a:endParaRPr sz="6000">
              <a:latin typeface="Arial Black"/>
              <a:ea typeface="Arial Black"/>
              <a:cs typeface="Arial Black"/>
              <a:sym typeface="Arial Black"/>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061"/>
        <p:cNvGrpSpPr/>
        <p:nvPr/>
      </p:nvGrpSpPr>
      <p:grpSpPr>
        <a:xfrm>
          <a:off x="0" y="0"/>
          <a:ext cx="0" cy="0"/>
          <a:chOff x="0" y="0"/>
          <a:chExt cx="0" cy="0"/>
        </a:xfrm>
      </p:grpSpPr>
      <p:sp>
        <p:nvSpPr>
          <p:cNvPr id="1062" name="Google Shape;1062;g2ecba0c605a_0_348"/>
          <p:cNvSpPr txBox="1"/>
          <p:nvPr/>
        </p:nvSpPr>
        <p:spPr>
          <a:xfrm>
            <a:off x="5330414" y="583829"/>
            <a:ext cx="6064800" cy="1675200"/>
          </a:xfrm>
          <a:prstGeom prst="rect">
            <a:avLst/>
          </a:prstGeom>
          <a:noFill/>
          <a:ln>
            <a:noFill/>
          </a:ln>
        </p:spPr>
        <p:txBody>
          <a:bodyPr spcFirstLastPara="1" wrap="square" lIns="0" tIns="12700" rIns="0" bIns="0" anchor="t" anchorCtr="0">
            <a:spAutoFit/>
          </a:bodyPr>
          <a:lstStyle/>
          <a:p>
            <a:pPr marL="226059" marR="5080" lvl="0" indent="-213359" algn="l" rtl="0">
              <a:lnSpc>
                <a:spcPct val="100000"/>
              </a:lnSpc>
              <a:spcBef>
                <a:spcPts val="0"/>
              </a:spcBef>
              <a:spcAft>
                <a:spcPts val="0"/>
              </a:spcAft>
              <a:buClr>
                <a:srgbClr val="333333"/>
              </a:buClr>
              <a:buSzPts val="1800"/>
              <a:buFont typeface="Arial"/>
              <a:buChar char="•"/>
            </a:pPr>
            <a:r>
              <a:rPr lang="en-US" sz="1800">
                <a:solidFill>
                  <a:srgbClr val="333333"/>
                </a:solidFill>
                <a:latin typeface="Arial"/>
                <a:ea typeface="Arial"/>
                <a:cs typeface="Arial"/>
                <a:sym typeface="Arial"/>
              </a:rPr>
              <a:t>The regulations also apply to employee complainants and respondents in matters involving allegations of Title IX sexual harassment and investigations must comply with the Title IX regulations, including using the same procedures and standards of proof used in handling student allegations.</a:t>
            </a:r>
            <a:endParaRPr sz="1800">
              <a:latin typeface="Arial"/>
              <a:ea typeface="Arial"/>
              <a:cs typeface="Arial"/>
              <a:sym typeface="Arial"/>
            </a:endParaRPr>
          </a:p>
        </p:txBody>
      </p:sp>
      <p:sp>
        <p:nvSpPr>
          <p:cNvPr id="1063" name="Google Shape;1063;g2ecba0c605a_0_348"/>
          <p:cNvSpPr txBox="1"/>
          <p:nvPr/>
        </p:nvSpPr>
        <p:spPr>
          <a:xfrm>
            <a:off x="5330414" y="2504069"/>
            <a:ext cx="6151800" cy="567000"/>
          </a:xfrm>
          <a:prstGeom prst="rect">
            <a:avLst/>
          </a:prstGeom>
          <a:noFill/>
          <a:ln>
            <a:noFill/>
          </a:ln>
        </p:spPr>
        <p:txBody>
          <a:bodyPr spcFirstLastPara="1" wrap="square" lIns="0" tIns="12700" rIns="0" bIns="0" anchor="t" anchorCtr="0">
            <a:spAutoFit/>
          </a:bodyPr>
          <a:lstStyle/>
          <a:p>
            <a:pPr marL="226059" marR="5080" lvl="0" indent="-213359" algn="l" rtl="0">
              <a:lnSpc>
                <a:spcPct val="100000"/>
              </a:lnSpc>
              <a:spcBef>
                <a:spcPts val="0"/>
              </a:spcBef>
              <a:spcAft>
                <a:spcPts val="0"/>
              </a:spcAft>
              <a:buClr>
                <a:srgbClr val="333333"/>
              </a:buClr>
              <a:buSzPts val="1800"/>
              <a:buFont typeface="Arial"/>
              <a:buChar char="•"/>
            </a:pPr>
            <a:r>
              <a:rPr lang="en-US" sz="1800">
                <a:solidFill>
                  <a:srgbClr val="333333"/>
                </a:solidFill>
                <a:latin typeface="Arial"/>
                <a:ea typeface="Arial"/>
                <a:cs typeface="Arial"/>
                <a:sym typeface="Arial"/>
              </a:rPr>
              <a:t>Title VII also applies to employee complainants who allege sex discrimination.</a:t>
            </a:r>
            <a:endParaRPr sz="1800">
              <a:latin typeface="Arial"/>
              <a:ea typeface="Arial"/>
              <a:cs typeface="Arial"/>
              <a:sym typeface="Arial"/>
            </a:endParaRPr>
          </a:p>
        </p:txBody>
      </p:sp>
      <p:sp>
        <p:nvSpPr>
          <p:cNvPr id="1064" name="Google Shape;1064;g2ecba0c605a_0_348"/>
          <p:cNvSpPr txBox="1"/>
          <p:nvPr/>
        </p:nvSpPr>
        <p:spPr>
          <a:xfrm>
            <a:off x="5330414" y="3327029"/>
            <a:ext cx="6153300" cy="1975500"/>
          </a:xfrm>
          <a:prstGeom prst="rect">
            <a:avLst/>
          </a:prstGeom>
          <a:noFill/>
          <a:ln>
            <a:noFill/>
          </a:ln>
        </p:spPr>
        <p:txBody>
          <a:bodyPr spcFirstLastPara="1" wrap="square" lIns="0" tIns="12700" rIns="0" bIns="0" anchor="t" anchorCtr="0">
            <a:spAutoFit/>
          </a:bodyPr>
          <a:lstStyle/>
          <a:p>
            <a:pPr marL="225425" lvl="0" indent="-212725" algn="l" rtl="0">
              <a:lnSpc>
                <a:spcPct val="100000"/>
              </a:lnSpc>
              <a:spcBef>
                <a:spcPts val="0"/>
              </a:spcBef>
              <a:spcAft>
                <a:spcPts val="0"/>
              </a:spcAft>
              <a:buClr>
                <a:srgbClr val="333333"/>
              </a:buClr>
              <a:buSzPts val="1800"/>
              <a:buFont typeface="Arial"/>
              <a:buChar char="•"/>
            </a:pPr>
            <a:r>
              <a:rPr lang="en-US" sz="1800">
                <a:solidFill>
                  <a:srgbClr val="333333"/>
                </a:solidFill>
                <a:latin typeface="Arial"/>
                <a:ea typeface="Arial"/>
                <a:cs typeface="Arial"/>
                <a:sym typeface="Arial"/>
              </a:rPr>
              <a:t>Title VII and Title IX requirements aren’t the same.</a:t>
            </a:r>
            <a:endParaRPr sz="1800">
              <a:latin typeface="Arial"/>
              <a:ea typeface="Arial"/>
              <a:cs typeface="Arial"/>
              <a:sym typeface="Arial"/>
            </a:endParaRPr>
          </a:p>
          <a:p>
            <a:pPr marL="0" lvl="0" indent="0" algn="l" rtl="0">
              <a:lnSpc>
                <a:spcPct val="100000"/>
              </a:lnSpc>
              <a:spcBef>
                <a:spcPts val="90"/>
              </a:spcBef>
              <a:spcAft>
                <a:spcPts val="0"/>
              </a:spcAft>
              <a:buClr>
                <a:srgbClr val="333333"/>
              </a:buClr>
              <a:buSzPts val="1800"/>
              <a:buFont typeface="Arial"/>
              <a:buNone/>
            </a:pPr>
            <a:endParaRPr sz="1800">
              <a:latin typeface="Arial"/>
              <a:ea typeface="Arial"/>
              <a:cs typeface="Arial"/>
              <a:sym typeface="Arial"/>
            </a:endParaRPr>
          </a:p>
          <a:p>
            <a:pPr marL="226059" marR="5080" lvl="0" indent="-213359" algn="l" rtl="0">
              <a:lnSpc>
                <a:spcPct val="100000"/>
              </a:lnSpc>
              <a:spcBef>
                <a:spcPts val="0"/>
              </a:spcBef>
              <a:spcAft>
                <a:spcPts val="0"/>
              </a:spcAft>
              <a:buClr>
                <a:srgbClr val="333333"/>
              </a:buClr>
              <a:buSzPts val="1800"/>
              <a:buFont typeface="Arial"/>
              <a:buChar char="•"/>
            </a:pPr>
            <a:r>
              <a:rPr lang="en-US" sz="1800">
                <a:solidFill>
                  <a:srgbClr val="333333"/>
                </a:solidFill>
                <a:latin typeface="Arial"/>
                <a:ea typeface="Arial"/>
                <a:cs typeface="Arial"/>
                <a:sym typeface="Arial"/>
              </a:rPr>
              <a:t>OCR expects institutions to comply with Title IX regardless of Title VII’s requirements.</a:t>
            </a:r>
            <a:endParaRPr sz="1800">
              <a:latin typeface="Arial"/>
              <a:ea typeface="Arial"/>
              <a:cs typeface="Arial"/>
              <a:sym typeface="Arial"/>
            </a:endParaRPr>
          </a:p>
          <a:p>
            <a:pPr marL="0" lvl="0" indent="0" algn="l" rtl="0">
              <a:lnSpc>
                <a:spcPct val="100000"/>
              </a:lnSpc>
              <a:spcBef>
                <a:spcPts val="90"/>
              </a:spcBef>
              <a:spcAft>
                <a:spcPts val="0"/>
              </a:spcAft>
              <a:buClr>
                <a:srgbClr val="333333"/>
              </a:buClr>
              <a:buSzPts val="1800"/>
              <a:buFont typeface="Arial"/>
              <a:buNone/>
            </a:pPr>
            <a:endParaRPr sz="1800">
              <a:latin typeface="Arial"/>
              <a:ea typeface="Arial"/>
              <a:cs typeface="Arial"/>
              <a:sym typeface="Arial"/>
            </a:endParaRPr>
          </a:p>
          <a:p>
            <a:pPr marL="226059" marR="41910" lvl="0" indent="-213359" algn="l" rtl="0">
              <a:lnSpc>
                <a:spcPct val="100000"/>
              </a:lnSpc>
              <a:spcBef>
                <a:spcPts val="0"/>
              </a:spcBef>
              <a:spcAft>
                <a:spcPts val="0"/>
              </a:spcAft>
              <a:buClr>
                <a:srgbClr val="333333"/>
              </a:buClr>
              <a:buSzPts val="1800"/>
              <a:buFont typeface="Arial"/>
              <a:buChar char="•"/>
            </a:pPr>
            <a:r>
              <a:rPr lang="en-US" sz="1800">
                <a:solidFill>
                  <a:srgbClr val="333333"/>
                </a:solidFill>
                <a:latin typeface="Arial"/>
                <a:ea typeface="Arial"/>
                <a:cs typeface="Arial"/>
                <a:sym typeface="Arial"/>
              </a:rPr>
              <a:t>Collective bargaining or state employment laws may apply as well.</a:t>
            </a:r>
            <a:endParaRPr sz="1800">
              <a:latin typeface="Arial"/>
              <a:ea typeface="Arial"/>
              <a:cs typeface="Arial"/>
              <a:sym typeface="Arial"/>
            </a:endParaRPr>
          </a:p>
        </p:txBody>
      </p:sp>
      <p:sp>
        <p:nvSpPr>
          <p:cNvPr id="1065" name="Google Shape;1065;g2ecba0c605a_0_348"/>
          <p:cNvSpPr txBox="1"/>
          <p:nvPr/>
        </p:nvSpPr>
        <p:spPr>
          <a:xfrm>
            <a:off x="377979" y="2518492"/>
            <a:ext cx="4407000" cy="16752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5400">
                <a:solidFill>
                  <a:srgbClr val="AC151B"/>
                </a:solidFill>
                <a:latin typeface="Arial Black"/>
                <a:ea typeface="Arial Black"/>
                <a:cs typeface="Arial Black"/>
                <a:sym typeface="Arial Black"/>
              </a:rPr>
              <a:t>The Basics:</a:t>
            </a:r>
            <a:endParaRPr sz="5400">
              <a:latin typeface="Arial Black"/>
              <a:ea typeface="Arial Black"/>
              <a:cs typeface="Arial Black"/>
              <a:sym typeface="Arial Black"/>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069"/>
        <p:cNvGrpSpPr/>
        <p:nvPr/>
      </p:nvGrpSpPr>
      <p:grpSpPr>
        <a:xfrm>
          <a:off x="0" y="0"/>
          <a:ext cx="0" cy="0"/>
          <a:chOff x="0" y="0"/>
          <a:chExt cx="0" cy="0"/>
        </a:xfrm>
      </p:grpSpPr>
      <p:sp>
        <p:nvSpPr>
          <p:cNvPr id="1070" name="Google Shape;1070;g2ecba0c605a_0_355"/>
          <p:cNvSpPr txBox="1">
            <a:spLocks noGrp="1"/>
          </p:cNvSpPr>
          <p:nvPr>
            <p:ph type="title"/>
          </p:nvPr>
        </p:nvSpPr>
        <p:spPr>
          <a:xfrm>
            <a:off x="916924" y="308070"/>
            <a:ext cx="10358100" cy="995400"/>
          </a:xfrm>
          <a:prstGeom prst="rect">
            <a:avLst/>
          </a:prstGeom>
          <a:noFill/>
          <a:ln>
            <a:noFill/>
          </a:ln>
        </p:spPr>
        <p:txBody>
          <a:bodyPr spcFirstLastPara="1" wrap="square" lIns="0" tIns="315075" rIns="0" bIns="0" anchor="t" anchorCtr="0">
            <a:spAutoFit/>
          </a:bodyPr>
          <a:lstStyle/>
          <a:p>
            <a:pPr marL="2400935" lvl="0" indent="0" algn="l" rtl="0">
              <a:lnSpc>
                <a:spcPct val="100000"/>
              </a:lnSpc>
              <a:spcBef>
                <a:spcPts val="0"/>
              </a:spcBef>
              <a:spcAft>
                <a:spcPts val="0"/>
              </a:spcAft>
              <a:buNone/>
            </a:pPr>
            <a:r>
              <a:rPr lang="en-US" sz="4400" b="0">
                <a:solidFill>
                  <a:srgbClr val="AC151B"/>
                </a:solidFill>
                <a:latin typeface="Arial Black"/>
                <a:ea typeface="Arial Black"/>
                <a:cs typeface="Arial Black"/>
                <a:sym typeface="Arial Black"/>
              </a:rPr>
              <a:t>Title VII &amp; Title IX</a:t>
            </a:r>
            <a:endParaRPr sz="4400">
              <a:latin typeface="Arial Black"/>
              <a:ea typeface="Arial Black"/>
              <a:cs typeface="Arial Black"/>
              <a:sym typeface="Arial Black"/>
            </a:endParaRPr>
          </a:p>
        </p:txBody>
      </p:sp>
      <p:sp>
        <p:nvSpPr>
          <p:cNvPr id="1071" name="Google Shape;1071;g2ecba0c605a_0_355"/>
          <p:cNvSpPr txBox="1"/>
          <p:nvPr/>
        </p:nvSpPr>
        <p:spPr>
          <a:xfrm>
            <a:off x="6147889" y="1803258"/>
            <a:ext cx="5550600" cy="3289500"/>
          </a:xfrm>
          <a:prstGeom prst="rect">
            <a:avLst/>
          </a:prstGeom>
          <a:noFill/>
          <a:ln>
            <a:noFill/>
          </a:ln>
        </p:spPr>
        <p:txBody>
          <a:bodyPr spcFirstLastPara="1" wrap="square" lIns="0" tIns="100325" rIns="0" bIns="0" anchor="t" anchorCtr="0">
            <a:spAutoFit/>
          </a:bodyPr>
          <a:lstStyle/>
          <a:p>
            <a:pPr marL="339725" lvl="0" indent="-327025" algn="l" rtl="0">
              <a:lnSpc>
                <a:spcPct val="100000"/>
              </a:lnSpc>
              <a:spcBef>
                <a:spcPts val="0"/>
              </a:spcBef>
              <a:spcAft>
                <a:spcPts val="0"/>
              </a:spcAft>
              <a:buClr>
                <a:srgbClr val="333333"/>
              </a:buClr>
              <a:buSzPts val="1500"/>
              <a:buFont typeface="Arial"/>
              <a:buChar char="•"/>
            </a:pPr>
            <a:r>
              <a:rPr lang="en-US" sz="1500" b="1">
                <a:solidFill>
                  <a:srgbClr val="333333"/>
                </a:solidFill>
                <a:latin typeface="Calibri"/>
                <a:ea typeface="Calibri"/>
                <a:cs typeface="Calibri"/>
                <a:sym typeface="Calibri"/>
              </a:rPr>
              <a:t>Title VII - </a:t>
            </a:r>
            <a:r>
              <a:rPr lang="en-US" sz="1500" b="1">
                <a:solidFill>
                  <a:srgbClr val="333333"/>
                </a:solidFill>
                <a:latin typeface="Arial"/>
                <a:ea typeface="Arial"/>
                <a:cs typeface="Arial"/>
                <a:sym typeface="Arial"/>
              </a:rPr>
              <a:t>Standards</a:t>
            </a:r>
            <a:endParaRPr sz="1500">
              <a:latin typeface="Arial"/>
              <a:ea typeface="Arial"/>
              <a:cs typeface="Arial"/>
              <a:sym typeface="Arial"/>
            </a:endParaRPr>
          </a:p>
          <a:p>
            <a:pPr marL="796925" lvl="1" indent="-304800" algn="l" rtl="0">
              <a:lnSpc>
                <a:spcPct val="100000"/>
              </a:lnSpc>
              <a:spcBef>
                <a:spcPts val="550"/>
              </a:spcBef>
              <a:spcAft>
                <a:spcPts val="0"/>
              </a:spcAft>
              <a:buClr>
                <a:srgbClr val="333333"/>
              </a:buClr>
              <a:buSzPts val="1200"/>
              <a:buFont typeface="Arial"/>
              <a:buChar char="•"/>
            </a:pPr>
            <a:r>
              <a:rPr lang="en-US" sz="1200">
                <a:solidFill>
                  <a:srgbClr val="333333"/>
                </a:solidFill>
                <a:latin typeface="Arial"/>
                <a:ea typeface="Arial"/>
                <a:cs typeface="Arial"/>
                <a:sym typeface="Arial"/>
              </a:rPr>
              <a:t>Submission becomes a term or condition</a:t>
            </a:r>
            <a:endParaRPr sz="1200">
              <a:latin typeface="Arial"/>
              <a:ea typeface="Arial"/>
              <a:cs typeface="Arial"/>
              <a:sym typeface="Arial"/>
            </a:endParaRPr>
          </a:p>
          <a:p>
            <a:pPr marL="796925" marR="230503" lvl="1" indent="-304800" algn="l" rtl="0">
              <a:lnSpc>
                <a:spcPct val="100000"/>
              </a:lnSpc>
              <a:spcBef>
                <a:spcPts val="505"/>
              </a:spcBef>
              <a:spcAft>
                <a:spcPts val="0"/>
              </a:spcAft>
              <a:buClr>
                <a:srgbClr val="333333"/>
              </a:buClr>
              <a:buSzPts val="1200"/>
              <a:buFont typeface="Arial"/>
              <a:buChar char="•"/>
            </a:pPr>
            <a:r>
              <a:rPr lang="en-US" sz="1200">
                <a:solidFill>
                  <a:srgbClr val="333333"/>
                </a:solidFill>
                <a:latin typeface="Arial"/>
                <a:ea typeface="Arial"/>
                <a:cs typeface="Arial"/>
                <a:sym typeface="Arial"/>
              </a:rPr>
              <a:t>Unreasonably interferes with work performance or creates a hostile environment</a:t>
            </a:r>
            <a:endParaRPr sz="1200">
              <a:latin typeface="Arial"/>
              <a:ea typeface="Arial"/>
              <a:cs typeface="Arial"/>
              <a:sym typeface="Arial"/>
            </a:endParaRPr>
          </a:p>
          <a:p>
            <a:pPr marL="796925" lvl="1" indent="-304800" algn="l" rtl="0">
              <a:lnSpc>
                <a:spcPct val="100000"/>
              </a:lnSpc>
              <a:spcBef>
                <a:spcPts val="490"/>
              </a:spcBef>
              <a:spcAft>
                <a:spcPts val="0"/>
              </a:spcAft>
              <a:buClr>
                <a:srgbClr val="333333"/>
              </a:buClr>
              <a:buSzPts val="1200"/>
              <a:buFont typeface="Arial"/>
              <a:buChar char="•"/>
            </a:pPr>
            <a:r>
              <a:rPr lang="en-US" sz="1200">
                <a:solidFill>
                  <a:srgbClr val="333333"/>
                </a:solidFill>
                <a:latin typeface="Arial"/>
                <a:ea typeface="Arial"/>
                <a:cs typeface="Arial"/>
                <a:sym typeface="Arial"/>
              </a:rPr>
              <a:t>Employer knew or should have known</a:t>
            </a:r>
            <a:endParaRPr sz="1200">
              <a:latin typeface="Arial"/>
              <a:ea typeface="Arial"/>
              <a:cs typeface="Arial"/>
              <a:sym typeface="Arial"/>
            </a:endParaRPr>
          </a:p>
          <a:p>
            <a:pPr marL="339725" lvl="0" indent="-322580" algn="l" rtl="0">
              <a:lnSpc>
                <a:spcPct val="120000"/>
              </a:lnSpc>
              <a:spcBef>
                <a:spcPts val="0"/>
              </a:spcBef>
              <a:spcAft>
                <a:spcPts val="0"/>
              </a:spcAft>
              <a:buClr>
                <a:srgbClr val="333333"/>
              </a:buClr>
              <a:buSzPts val="1500"/>
              <a:buFont typeface="Arial"/>
              <a:buChar char="•"/>
            </a:pPr>
            <a:r>
              <a:rPr lang="en-US" sz="1500" b="1">
                <a:solidFill>
                  <a:srgbClr val="333333"/>
                </a:solidFill>
                <a:latin typeface="Arial"/>
                <a:ea typeface="Arial"/>
                <a:cs typeface="Arial"/>
                <a:sym typeface="Arial"/>
              </a:rPr>
              <a:t>Title VII - Timeframe</a:t>
            </a:r>
            <a:endParaRPr sz="1500">
              <a:latin typeface="Arial"/>
              <a:ea typeface="Arial"/>
              <a:cs typeface="Arial"/>
              <a:sym typeface="Arial"/>
            </a:endParaRPr>
          </a:p>
          <a:p>
            <a:pPr marL="796925" marR="734060" lvl="1" indent="-323214" algn="l" rtl="0">
              <a:lnSpc>
                <a:spcPct val="120000"/>
              </a:lnSpc>
              <a:spcBef>
                <a:spcPts val="50"/>
              </a:spcBef>
              <a:spcAft>
                <a:spcPts val="0"/>
              </a:spcAft>
              <a:buClr>
                <a:srgbClr val="333333"/>
              </a:buClr>
              <a:buSzPts val="1500"/>
              <a:buFont typeface="Arial"/>
              <a:buChar char="•"/>
            </a:pPr>
            <a:r>
              <a:rPr lang="en-US" sz="1300">
                <a:solidFill>
                  <a:srgbClr val="333333"/>
                </a:solidFill>
                <a:latin typeface="Arial"/>
                <a:ea typeface="Arial"/>
                <a:cs typeface="Arial"/>
                <a:sym typeface="Arial"/>
              </a:rPr>
              <a:t>Immediate and appropriate corrective action to end the harassment and prevent recurrence</a:t>
            </a:r>
            <a:endParaRPr sz="1300">
              <a:latin typeface="Arial"/>
              <a:ea typeface="Arial"/>
              <a:cs typeface="Arial"/>
              <a:sym typeface="Arial"/>
            </a:endParaRPr>
          </a:p>
          <a:p>
            <a:pPr marL="339725" lvl="0" indent="-316865" algn="l" rtl="0">
              <a:lnSpc>
                <a:spcPct val="116875"/>
              </a:lnSpc>
              <a:spcBef>
                <a:spcPts val="0"/>
              </a:spcBef>
              <a:spcAft>
                <a:spcPts val="0"/>
              </a:spcAft>
              <a:buClr>
                <a:srgbClr val="333333"/>
              </a:buClr>
              <a:buSzPts val="1400"/>
              <a:buFont typeface="Arial"/>
              <a:buChar char="•"/>
            </a:pPr>
            <a:r>
              <a:rPr lang="en-US" sz="1600" b="1">
                <a:solidFill>
                  <a:srgbClr val="333333"/>
                </a:solidFill>
                <a:latin typeface="Arial"/>
                <a:ea typeface="Arial"/>
                <a:cs typeface="Arial"/>
                <a:sym typeface="Arial"/>
              </a:rPr>
              <a:t>Title IX - Distinctions</a:t>
            </a:r>
            <a:endParaRPr sz="1600">
              <a:latin typeface="Arial"/>
              <a:ea typeface="Arial"/>
              <a:cs typeface="Arial"/>
              <a:sym typeface="Arial"/>
            </a:endParaRPr>
          </a:p>
          <a:p>
            <a:pPr marL="796925" lvl="1" indent="-302894" algn="l" rtl="0">
              <a:lnSpc>
                <a:spcPct val="100000"/>
              </a:lnSpc>
              <a:spcBef>
                <a:spcPts val="509"/>
              </a:spcBef>
              <a:spcAft>
                <a:spcPts val="0"/>
              </a:spcAft>
              <a:buClr>
                <a:srgbClr val="333333"/>
              </a:buClr>
              <a:buSzPts val="1200"/>
              <a:buFont typeface="Arial"/>
              <a:buChar char="•"/>
            </a:pPr>
            <a:r>
              <a:rPr lang="en-US" sz="1200">
                <a:solidFill>
                  <a:srgbClr val="333333"/>
                </a:solidFill>
                <a:latin typeface="Arial"/>
                <a:ea typeface="Arial"/>
                <a:cs typeface="Arial"/>
                <a:sym typeface="Arial"/>
              </a:rPr>
              <a:t>Reasonably prompt timelines</a:t>
            </a:r>
            <a:endParaRPr sz="1200">
              <a:latin typeface="Arial"/>
              <a:ea typeface="Arial"/>
              <a:cs typeface="Arial"/>
              <a:sym typeface="Arial"/>
            </a:endParaRPr>
          </a:p>
          <a:p>
            <a:pPr marL="796925" lvl="1" indent="-302894" algn="l" rtl="0">
              <a:lnSpc>
                <a:spcPct val="100000"/>
              </a:lnSpc>
              <a:spcBef>
                <a:spcPts val="505"/>
              </a:spcBef>
              <a:spcAft>
                <a:spcPts val="0"/>
              </a:spcAft>
              <a:buClr>
                <a:srgbClr val="333333"/>
              </a:buClr>
              <a:buSzPts val="1200"/>
              <a:buFont typeface="Arial"/>
              <a:buChar char="•"/>
            </a:pPr>
            <a:r>
              <a:rPr lang="en-US" sz="1200">
                <a:solidFill>
                  <a:srgbClr val="333333"/>
                </a:solidFill>
                <a:latin typeface="Arial"/>
                <a:ea typeface="Arial"/>
                <a:cs typeface="Arial"/>
                <a:sym typeface="Arial"/>
              </a:rPr>
              <a:t>Interim supportive measures that are non-punitive and non-disciplinary</a:t>
            </a:r>
            <a:endParaRPr sz="1200">
              <a:latin typeface="Arial"/>
              <a:ea typeface="Arial"/>
              <a:cs typeface="Arial"/>
              <a:sym typeface="Arial"/>
            </a:endParaRPr>
          </a:p>
          <a:p>
            <a:pPr marL="796925" lvl="1" indent="-302894" algn="l" rtl="0">
              <a:lnSpc>
                <a:spcPct val="100000"/>
              </a:lnSpc>
              <a:spcBef>
                <a:spcPts val="490"/>
              </a:spcBef>
              <a:spcAft>
                <a:spcPts val="0"/>
              </a:spcAft>
              <a:buClr>
                <a:srgbClr val="333333"/>
              </a:buClr>
              <a:buSzPts val="1200"/>
              <a:buFont typeface="Arial"/>
              <a:buChar char="•"/>
            </a:pPr>
            <a:r>
              <a:rPr lang="en-US" sz="1200">
                <a:solidFill>
                  <a:srgbClr val="333333"/>
                </a:solidFill>
                <a:latin typeface="Arial"/>
                <a:ea typeface="Arial"/>
                <a:cs typeface="Arial"/>
                <a:sym typeface="Arial"/>
              </a:rPr>
              <a:t>Administrative leave available</a:t>
            </a:r>
            <a:endParaRPr sz="1200">
              <a:latin typeface="Arial"/>
              <a:ea typeface="Arial"/>
              <a:cs typeface="Arial"/>
              <a:sym typeface="Arial"/>
            </a:endParaRPr>
          </a:p>
        </p:txBody>
      </p:sp>
      <p:pic>
        <p:nvPicPr>
          <p:cNvPr id="1072" name="Google Shape;1072;g2ecba0c605a_0_355"/>
          <p:cNvPicPr preferRelativeResize="0"/>
          <p:nvPr/>
        </p:nvPicPr>
        <p:blipFill rotWithShape="1">
          <a:blip r:embed="rId3">
            <a:alphaModFix/>
          </a:blip>
          <a:srcRect/>
          <a:stretch/>
        </p:blipFill>
        <p:spPr>
          <a:xfrm>
            <a:off x="838200" y="1930907"/>
            <a:ext cx="5020055" cy="3521963"/>
          </a:xfrm>
          <a:prstGeom prst="rect">
            <a:avLst/>
          </a:prstGeom>
          <a:noFill/>
          <a:ln>
            <a:noFill/>
          </a:ln>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076"/>
        <p:cNvGrpSpPr/>
        <p:nvPr/>
      </p:nvGrpSpPr>
      <p:grpSpPr>
        <a:xfrm>
          <a:off x="0" y="0"/>
          <a:ext cx="0" cy="0"/>
          <a:chOff x="0" y="0"/>
          <a:chExt cx="0" cy="0"/>
        </a:xfrm>
      </p:grpSpPr>
      <p:sp>
        <p:nvSpPr>
          <p:cNvPr id="1077" name="Google Shape;1077;g2ecba0c605a_0_361"/>
          <p:cNvSpPr txBox="1">
            <a:spLocks noGrp="1"/>
          </p:cNvSpPr>
          <p:nvPr>
            <p:ph type="title"/>
          </p:nvPr>
        </p:nvSpPr>
        <p:spPr>
          <a:xfrm>
            <a:off x="1058847" y="2472442"/>
            <a:ext cx="5512500" cy="2733000"/>
          </a:xfrm>
          <a:prstGeom prst="rect">
            <a:avLst/>
          </a:prstGeom>
          <a:noFill/>
          <a:ln>
            <a:noFill/>
          </a:ln>
        </p:spPr>
        <p:txBody>
          <a:bodyPr spcFirstLastPara="1" wrap="square" lIns="0" tIns="106025" rIns="0" bIns="0" anchor="t" anchorCtr="0">
            <a:spAutoFit/>
          </a:bodyPr>
          <a:lstStyle/>
          <a:p>
            <a:pPr marL="12065" marR="5080" lvl="0" indent="-635" algn="ctr" rtl="0">
              <a:lnSpc>
                <a:spcPct val="107963"/>
              </a:lnSpc>
              <a:spcBef>
                <a:spcPts val="0"/>
              </a:spcBef>
              <a:spcAft>
                <a:spcPts val="0"/>
              </a:spcAft>
              <a:buNone/>
            </a:pPr>
            <a:r>
              <a:rPr lang="en-US" sz="5400" b="0">
                <a:solidFill>
                  <a:srgbClr val="AC151B"/>
                </a:solidFill>
                <a:latin typeface="Arial Black"/>
                <a:ea typeface="Arial Black"/>
                <a:cs typeface="Arial Black"/>
                <a:sym typeface="Arial Black"/>
              </a:rPr>
              <a:t>Evidence: Understanding Relevance</a:t>
            </a:r>
            <a:endParaRPr sz="5400">
              <a:latin typeface="Arial Black"/>
              <a:ea typeface="Arial Black"/>
              <a:cs typeface="Arial Black"/>
              <a:sym typeface="Arial Black"/>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081"/>
        <p:cNvGrpSpPr/>
        <p:nvPr/>
      </p:nvGrpSpPr>
      <p:grpSpPr>
        <a:xfrm>
          <a:off x="0" y="0"/>
          <a:ext cx="0" cy="0"/>
          <a:chOff x="0" y="0"/>
          <a:chExt cx="0" cy="0"/>
        </a:xfrm>
      </p:grpSpPr>
      <p:sp>
        <p:nvSpPr>
          <p:cNvPr id="1082" name="Google Shape;1082;g2ecba0c605a_0_365"/>
          <p:cNvSpPr txBox="1">
            <a:spLocks noGrp="1"/>
          </p:cNvSpPr>
          <p:nvPr>
            <p:ph type="title"/>
          </p:nvPr>
        </p:nvSpPr>
        <p:spPr>
          <a:xfrm>
            <a:off x="916924" y="308070"/>
            <a:ext cx="10358100" cy="995400"/>
          </a:xfrm>
          <a:prstGeom prst="rect">
            <a:avLst/>
          </a:prstGeom>
          <a:noFill/>
          <a:ln>
            <a:noFill/>
          </a:ln>
        </p:spPr>
        <p:txBody>
          <a:bodyPr spcFirstLastPara="1" wrap="square" lIns="0" tIns="315075" rIns="0" bIns="0" anchor="t" anchorCtr="0">
            <a:spAutoFit/>
          </a:bodyPr>
          <a:lstStyle/>
          <a:p>
            <a:pPr marL="1017268" lvl="0" indent="0" algn="l" rtl="0">
              <a:lnSpc>
                <a:spcPct val="100000"/>
              </a:lnSpc>
              <a:spcBef>
                <a:spcPts val="0"/>
              </a:spcBef>
              <a:spcAft>
                <a:spcPts val="0"/>
              </a:spcAft>
              <a:buNone/>
            </a:pPr>
            <a:r>
              <a:rPr lang="en-US" sz="4400" b="0">
                <a:solidFill>
                  <a:srgbClr val="AC151B"/>
                </a:solidFill>
                <a:latin typeface="Arial Black"/>
                <a:ea typeface="Arial Black"/>
                <a:cs typeface="Arial Black"/>
                <a:sym typeface="Arial Black"/>
              </a:rPr>
              <a:t>How is Relevance Defined?</a:t>
            </a:r>
            <a:endParaRPr sz="4400">
              <a:latin typeface="Arial Black"/>
              <a:ea typeface="Arial Black"/>
              <a:cs typeface="Arial Black"/>
              <a:sym typeface="Arial Black"/>
            </a:endParaRPr>
          </a:p>
        </p:txBody>
      </p:sp>
      <p:sp>
        <p:nvSpPr>
          <p:cNvPr id="1083" name="Google Shape;1083;g2ecba0c605a_0_365"/>
          <p:cNvSpPr txBox="1"/>
          <p:nvPr/>
        </p:nvSpPr>
        <p:spPr>
          <a:xfrm>
            <a:off x="5274947" y="2112595"/>
            <a:ext cx="6036900" cy="2628000"/>
          </a:xfrm>
          <a:prstGeom prst="rect">
            <a:avLst/>
          </a:prstGeom>
          <a:noFill/>
          <a:ln>
            <a:noFill/>
          </a:ln>
        </p:spPr>
        <p:txBody>
          <a:bodyPr spcFirstLastPara="1" wrap="square" lIns="0" tIns="47625" rIns="0" bIns="0" anchor="t" anchorCtr="0">
            <a:spAutoFit/>
          </a:bodyPr>
          <a:lstStyle/>
          <a:p>
            <a:pPr marL="299085" marR="5080" lvl="0" indent="-287019" algn="l" rtl="0">
              <a:lnSpc>
                <a:spcPct val="108000"/>
              </a:lnSpc>
              <a:spcBef>
                <a:spcPts val="0"/>
              </a:spcBef>
              <a:spcAft>
                <a:spcPts val="0"/>
              </a:spcAft>
              <a:buClr>
                <a:srgbClr val="333333"/>
              </a:buClr>
              <a:buSzPts val="1750"/>
              <a:buFont typeface="Arial"/>
              <a:buChar char="•"/>
            </a:pPr>
            <a:r>
              <a:rPr lang="en-US" sz="2000">
                <a:solidFill>
                  <a:srgbClr val="333333"/>
                </a:solidFill>
                <a:latin typeface="Arial"/>
                <a:ea typeface="Arial"/>
                <a:cs typeface="Arial"/>
                <a:sym typeface="Arial"/>
              </a:rPr>
              <a:t>The Department declines to define certain terms in this provision such as “upon request,” “relevant,” or “evidence directly related to the allegations,” as these terms should be interpreted using their plain and ordinary meaning.</a:t>
            </a:r>
            <a:endParaRPr sz="2000">
              <a:latin typeface="Arial"/>
              <a:ea typeface="Arial"/>
              <a:cs typeface="Arial"/>
              <a:sym typeface="Arial"/>
            </a:endParaRPr>
          </a:p>
          <a:p>
            <a:pPr marL="299085" marR="789940" lvl="0" indent="-287019" algn="l" rtl="0">
              <a:lnSpc>
                <a:spcPct val="108000"/>
              </a:lnSpc>
              <a:spcBef>
                <a:spcPts val="2160"/>
              </a:spcBef>
              <a:spcAft>
                <a:spcPts val="0"/>
              </a:spcAft>
              <a:buClr>
                <a:srgbClr val="333333"/>
              </a:buClr>
              <a:buSzPts val="1750"/>
              <a:buFont typeface="Arial"/>
              <a:buChar char="•"/>
            </a:pPr>
            <a:r>
              <a:rPr lang="en-US" sz="2000">
                <a:solidFill>
                  <a:srgbClr val="333333"/>
                </a:solidFill>
                <a:latin typeface="Arial"/>
                <a:ea typeface="Arial"/>
                <a:cs typeface="Arial"/>
                <a:sym typeface="Arial"/>
              </a:rPr>
              <a:t>The Regs do not adopt the Federal Rules of Evidence.</a:t>
            </a:r>
            <a:endParaRPr sz="2000">
              <a:latin typeface="Arial"/>
              <a:ea typeface="Arial"/>
              <a:cs typeface="Arial"/>
              <a:sym typeface="Arial"/>
            </a:endParaRPr>
          </a:p>
        </p:txBody>
      </p:sp>
      <p:pic>
        <p:nvPicPr>
          <p:cNvPr id="1084" name="Google Shape;1084;g2ecba0c605a_0_365"/>
          <p:cNvPicPr preferRelativeResize="0"/>
          <p:nvPr/>
        </p:nvPicPr>
        <p:blipFill rotWithShape="1">
          <a:blip r:embed="rId3">
            <a:alphaModFix/>
          </a:blip>
          <a:srcRect/>
          <a:stretch/>
        </p:blipFill>
        <p:spPr>
          <a:xfrm>
            <a:off x="182879" y="2118360"/>
            <a:ext cx="4556759" cy="2590799"/>
          </a:xfrm>
          <a:prstGeom prst="rect">
            <a:avLst/>
          </a:prstGeom>
          <a:noFill/>
          <a:ln>
            <a:noFill/>
          </a:ln>
        </p:spPr>
      </p:pic>
      <p:sp>
        <p:nvSpPr>
          <p:cNvPr id="1085" name="Google Shape;1085;g2ecba0c605a_0_365"/>
          <p:cNvSpPr txBox="1"/>
          <p:nvPr/>
        </p:nvSpPr>
        <p:spPr>
          <a:xfrm>
            <a:off x="4279129" y="5215035"/>
            <a:ext cx="3188400" cy="2283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1400">
                <a:solidFill>
                  <a:srgbClr val="333333"/>
                </a:solidFill>
                <a:latin typeface="Arial"/>
                <a:ea typeface="Arial"/>
                <a:cs typeface="Arial"/>
                <a:sym typeface="Arial"/>
              </a:rPr>
              <a:t>September 4, 2020 Guidance from OCR</a:t>
            </a:r>
            <a:endParaRPr sz="1400">
              <a:latin typeface="Arial"/>
              <a:ea typeface="Arial"/>
              <a:cs typeface="Arial"/>
              <a:sym typeface="Arial"/>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sp>
        <p:nvSpPr>
          <p:cNvPr id="1090" name="Google Shape;1090;g2ecba0c605a_0_372"/>
          <p:cNvSpPr txBox="1">
            <a:spLocks noGrp="1"/>
          </p:cNvSpPr>
          <p:nvPr>
            <p:ph type="title"/>
          </p:nvPr>
        </p:nvSpPr>
        <p:spPr>
          <a:xfrm>
            <a:off x="916924" y="308070"/>
            <a:ext cx="10358100" cy="1498200"/>
          </a:xfrm>
          <a:prstGeom prst="rect">
            <a:avLst/>
          </a:prstGeom>
          <a:noFill/>
          <a:ln>
            <a:noFill/>
          </a:ln>
        </p:spPr>
        <p:txBody>
          <a:bodyPr spcFirstLastPara="1" wrap="square" lIns="0" tIns="88900" rIns="0" bIns="0" anchor="t" anchorCtr="0">
            <a:spAutoFit/>
          </a:bodyPr>
          <a:lstStyle/>
          <a:p>
            <a:pPr marL="3315334" marR="5080" lvl="0" indent="-3136899" algn="l" rtl="0">
              <a:lnSpc>
                <a:spcPct val="107954"/>
              </a:lnSpc>
              <a:spcBef>
                <a:spcPts val="0"/>
              </a:spcBef>
              <a:spcAft>
                <a:spcPts val="0"/>
              </a:spcAft>
              <a:buNone/>
            </a:pPr>
            <a:r>
              <a:rPr lang="en-US" sz="4400" b="0">
                <a:solidFill>
                  <a:srgbClr val="AC151B"/>
                </a:solidFill>
                <a:latin typeface="Arial Black"/>
                <a:ea typeface="Arial Black"/>
                <a:cs typeface="Arial Black"/>
                <a:sym typeface="Arial Black"/>
              </a:rPr>
              <a:t>So What Is the Ordinary Meaning of the term?</a:t>
            </a:r>
            <a:endParaRPr sz="4400">
              <a:latin typeface="Arial Black"/>
              <a:ea typeface="Arial Black"/>
              <a:cs typeface="Arial Black"/>
              <a:sym typeface="Arial Black"/>
            </a:endParaRPr>
          </a:p>
        </p:txBody>
      </p:sp>
      <p:grpSp>
        <p:nvGrpSpPr>
          <p:cNvPr id="1091" name="Google Shape;1091;g2ecba0c605a_0_372"/>
          <p:cNvGrpSpPr/>
          <p:nvPr/>
        </p:nvGrpSpPr>
        <p:grpSpPr>
          <a:xfrm>
            <a:off x="682751" y="1894332"/>
            <a:ext cx="10826750" cy="3830320"/>
            <a:chOff x="682751" y="1894332"/>
            <a:chExt cx="10826750" cy="3830320"/>
          </a:xfrm>
        </p:grpSpPr>
        <p:sp>
          <p:nvSpPr>
            <p:cNvPr id="1092" name="Google Shape;1092;g2ecba0c605a_0_372"/>
            <p:cNvSpPr/>
            <p:nvPr/>
          </p:nvSpPr>
          <p:spPr>
            <a:xfrm>
              <a:off x="682751" y="1894332"/>
              <a:ext cx="10826750" cy="3830320"/>
            </a:xfrm>
            <a:custGeom>
              <a:avLst/>
              <a:gdLst/>
              <a:ahLst/>
              <a:cxnLst/>
              <a:rect l="l" t="t" r="r" b="b"/>
              <a:pathLst>
                <a:path w="10826750" h="3830320" extrusionOk="0">
                  <a:moveTo>
                    <a:pt x="10826496" y="0"/>
                  </a:moveTo>
                  <a:lnTo>
                    <a:pt x="0" y="0"/>
                  </a:lnTo>
                  <a:lnTo>
                    <a:pt x="0" y="3829812"/>
                  </a:lnTo>
                  <a:lnTo>
                    <a:pt x="10826496" y="3829812"/>
                  </a:lnTo>
                  <a:lnTo>
                    <a:pt x="10826496" y="0"/>
                  </a:lnTo>
                  <a:close/>
                </a:path>
              </a:pathLst>
            </a:custGeom>
            <a:solidFill>
              <a:srgbClr val="F1F1F1"/>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093" name="Google Shape;1093;g2ecba0c605a_0_372"/>
            <p:cNvSpPr/>
            <p:nvPr/>
          </p:nvSpPr>
          <p:spPr>
            <a:xfrm>
              <a:off x="682751" y="1894332"/>
              <a:ext cx="10826750" cy="3830320"/>
            </a:xfrm>
            <a:custGeom>
              <a:avLst/>
              <a:gdLst/>
              <a:ahLst/>
              <a:cxnLst/>
              <a:rect l="l" t="t" r="r" b="b"/>
              <a:pathLst>
                <a:path w="10826750" h="3830320" extrusionOk="0">
                  <a:moveTo>
                    <a:pt x="0" y="0"/>
                  </a:moveTo>
                  <a:lnTo>
                    <a:pt x="10826496" y="0"/>
                  </a:lnTo>
                  <a:lnTo>
                    <a:pt x="10826496" y="3829812"/>
                  </a:lnTo>
                  <a:lnTo>
                    <a:pt x="0" y="3829812"/>
                  </a:lnTo>
                  <a:lnTo>
                    <a:pt x="0" y="0"/>
                  </a:lnTo>
                  <a:close/>
                </a:path>
              </a:pathLst>
            </a:custGeom>
            <a:noFill/>
            <a:ln w="9525" cap="flat" cmpd="sng">
              <a:solidFill>
                <a:srgbClr val="252525"/>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a:p>
          </p:txBody>
        </p:sp>
      </p:grpSp>
      <p:sp>
        <p:nvSpPr>
          <p:cNvPr id="1094" name="Google Shape;1094;g2ecba0c605a_0_372"/>
          <p:cNvSpPr txBox="1"/>
          <p:nvPr/>
        </p:nvSpPr>
        <p:spPr>
          <a:xfrm>
            <a:off x="761259" y="1819027"/>
            <a:ext cx="10667400" cy="3821100"/>
          </a:xfrm>
          <a:prstGeom prst="rect">
            <a:avLst/>
          </a:prstGeom>
          <a:noFill/>
          <a:ln>
            <a:noFill/>
          </a:ln>
        </p:spPr>
        <p:txBody>
          <a:bodyPr spcFirstLastPara="1" wrap="square" lIns="0" tIns="147950" rIns="0" bIns="0" anchor="t" anchorCtr="0">
            <a:spAutoFit/>
          </a:bodyPr>
          <a:lstStyle/>
          <a:p>
            <a:pPr marL="241300" lvl="0" indent="-228600" algn="l" rtl="0">
              <a:lnSpc>
                <a:spcPct val="100000"/>
              </a:lnSpc>
              <a:spcBef>
                <a:spcPts val="0"/>
              </a:spcBef>
              <a:spcAft>
                <a:spcPts val="0"/>
              </a:spcAft>
              <a:buClr>
                <a:srgbClr val="333333"/>
              </a:buClr>
              <a:buSzPts val="2700"/>
              <a:buFont typeface="Arial"/>
              <a:buChar char="•"/>
            </a:pPr>
            <a:r>
              <a:rPr lang="en-US" sz="2700">
                <a:solidFill>
                  <a:srgbClr val="333333"/>
                </a:solidFill>
                <a:latin typeface="Arial"/>
                <a:ea typeface="Arial"/>
                <a:cs typeface="Arial"/>
                <a:sym typeface="Arial"/>
              </a:rPr>
              <a:t>Evidence is relevant if:</a:t>
            </a:r>
            <a:endParaRPr sz="2700">
              <a:latin typeface="Arial"/>
              <a:ea typeface="Arial"/>
              <a:cs typeface="Arial"/>
              <a:sym typeface="Arial"/>
            </a:endParaRPr>
          </a:p>
          <a:p>
            <a:pPr marL="697865" marR="429258" lvl="1" indent="-228600" algn="l" rtl="0">
              <a:lnSpc>
                <a:spcPct val="120000"/>
              </a:lnSpc>
              <a:spcBef>
                <a:spcPts val="315"/>
              </a:spcBef>
              <a:spcAft>
                <a:spcPts val="0"/>
              </a:spcAft>
              <a:buClr>
                <a:srgbClr val="333333"/>
              </a:buClr>
              <a:buSzPts val="2000"/>
              <a:buFont typeface="Arial"/>
              <a:buChar char="•"/>
            </a:pPr>
            <a:r>
              <a:rPr lang="en-US" sz="2000">
                <a:solidFill>
                  <a:srgbClr val="333333"/>
                </a:solidFill>
                <a:latin typeface="Arial"/>
                <a:ea typeface="Arial"/>
                <a:cs typeface="Arial"/>
                <a:sym typeface="Arial"/>
              </a:rPr>
              <a:t>It has any tendency to make a fact more or less probable than it would be without the evidence; </a:t>
            </a:r>
            <a:r>
              <a:rPr lang="en-US" sz="2000" i="1">
                <a:solidFill>
                  <a:srgbClr val="333333"/>
                </a:solidFill>
                <a:latin typeface="Arial"/>
                <a:ea typeface="Arial"/>
                <a:cs typeface="Arial"/>
                <a:sym typeface="Arial"/>
              </a:rPr>
              <a:t>and</a:t>
            </a:r>
            <a:endParaRPr sz="2000">
              <a:latin typeface="Arial"/>
              <a:ea typeface="Arial"/>
              <a:cs typeface="Arial"/>
              <a:sym typeface="Arial"/>
            </a:endParaRPr>
          </a:p>
          <a:p>
            <a:pPr marL="697865" lvl="1" indent="-227965" algn="l" rtl="0">
              <a:lnSpc>
                <a:spcPct val="100000"/>
              </a:lnSpc>
              <a:spcBef>
                <a:spcPts val="675"/>
              </a:spcBef>
              <a:spcAft>
                <a:spcPts val="0"/>
              </a:spcAft>
              <a:buClr>
                <a:srgbClr val="333333"/>
              </a:buClr>
              <a:buSzPts val="2000"/>
              <a:buFont typeface="Arial"/>
              <a:buChar char="•"/>
            </a:pPr>
            <a:r>
              <a:rPr lang="en-US" sz="2000">
                <a:solidFill>
                  <a:srgbClr val="333333"/>
                </a:solidFill>
                <a:latin typeface="Arial"/>
                <a:ea typeface="Arial"/>
                <a:cs typeface="Arial"/>
                <a:sym typeface="Arial"/>
              </a:rPr>
              <a:t>The fact is of consequence in proving or disproving the allegations.</a:t>
            </a:r>
            <a:endParaRPr sz="2000">
              <a:latin typeface="Arial"/>
              <a:ea typeface="Arial"/>
              <a:cs typeface="Arial"/>
              <a:sym typeface="Arial"/>
            </a:endParaRPr>
          </a:p>
          <a:p>
            <a:pPr marL="240028" lvl="0" indent="-227328" algn="l" rtl="0">
              <a:lnSpc>
                <a:spcPct val="100000"/>
              </a:lnSpc>
              <a:spcBef>
                <a:spcPts val="715"/>
              </a:spcBef>
              <a:spcAft>
                <a:spcPts val="0"/>
              </a:spcAft>
              <a:buClr>
                <a:srgbClr val="333333"/>
              </a:buClr>
              <a:buSzPts val="2400"/>
              <a:buFont typeface="Arial"/>
              <a:buChar char="•"/>
            </a:pPr>
            <a:r>
              <a:rPr lang="en-US" sz="2400">
                <a:solidFill>
                  <a:srgbClr val="333333"/>
                </a:solidFill>
                <a:latin typeface="Arial"/>
                <a:ea typeface="Arial"/>
                <a:cs typeface="Arial"/>
                <a:sym typeface="Arial"/>
              </a:rPr>
              <a:t>In other words: Does the evidence tend to prove or disprove the allegations?</a:t>
            </a:r>
            <a:endParaRPr sz="2400">
              <a:latin typeface="Arial"/>
              <a:ea typeface="Arial"/>
              <a:cs typeface="Arial"/>
              <a:sym typeface="Arial"/>
            </a:endParaRPr>
          </a:p>
          <a:p>
            <a:pPr marL="240028" lvl="0" indent="-227328" algn="l" rtl="0">
              <a:lnSpc>
                <a:spcPct val="100000"/>
              </a:lnSpc>
              <a:spcBef>
                <a:spcPts val="780"/>
              </a:spcBef>
              <a:spcAft>
                <a:spcPts val="0"/>
              </a:spcAft>
              <a:buClr>
                <a:srgbClr val="333333"/>
              </a:buClr>
              <a:buSzPts val="2400"/>
              <a:buFont typeface="Arial"/>
              <a:buChar char="•"/>
            </a:pPr>
            <a:r>
              <a:rPr lang="en-US" sz="2400">
                <a:solidFill>
                  <a:srgbClr val="333333"/>
                </a:solidFill>
                <a:latin typeface="Arial"/>
                <a:ea typeface="Arial"/>
                <a:cs typeface="Arial"/>
                <a:sym typeface="Arial"/>
              </a:rPr>
              <a:t>A determination regarding relevancy can rely on logic, experience or science.</a:t>
            </a:r>
            <a:endParaRPr sz="2400">
              <a:latin typeface="Arial"/>
              <a:ea typeface="Arial"/>
              <a:cs typeface="Arial"/>
              <a:sym typeface="Arial"/>
            </a:endParaRPr>
          </a:p>
          <a:p>
            <a:pPr marL="0" lvl="0" indent="0" algn="l" rtl="0">
              <a:lnSpc>
                <a:spcPct val="100000"/>
              </a:lnSpc>
              <a:spcBef>
                <a:spcPts val="1610"/>
              </a:spcBef>
              <a:spcAft>
                <a:spcPts val="0"/>
              </a:spcAft>
              <a:buNone/>
            </a:pPr>
            <a:endParaRPr sz="2400">
              <a:latin typeface="Arial"/>
              <a:ea typeface="Arial"/>
              <a:cs typeface="Arial"/>
              <a:sym typeface="Arial"/>
            </a:endParaRPr>
          </a:p>
          <a:p>
            <a:pPr marL="0" marR="5080" lvl="0" indent="0" algn="r" rtl="0">
              <a:lnSpc>
                <a:spcPct val="100000"/>
              </a:lnSpc>
              <a:spcBef>
                <a:spcPts val="0"/>
              </a:spcBef>
              <a:spcAft>
                <a:spcPts val="0"/>
              </a:spcAft>
              <a:buNone/>
            </a:pPr>
            <a:r>
              <a:rPr lang="en-US" sz="1700">
                <a:solidFill>
                  <a:srgbClr val="333333"/>
                </a:solidFill>
                <a:latin typeface="Arial"/>
                <a:ea typeface="Arial"/>
                <a:cs typeface="Arial"/>
                <a:sym typeface="Arial"/>
              </a:rPr>
              <a:t>FED. R. EVID. (401), Legal Information Institute, Cornell Law School,</a:t>
            </a:r>
            <a:endParaRPr sz="1700">
              <a:latin typeface="Arial"/>
              <a:ea typeface="Arial"/>
              <a:cs typeface="Arial"/>
              <a:sym typeface="Arial"/>
            </a:endParaRPr>
          </a:p>
          <a:p>
            <a:pPr marL="0" marR="5080" lvl="0" indent="0" algn="r" rtl="0">
              <a:lnSpc>
                <a:spcPct val="100000"/>
              </a:lnSpc>
              <a:spcBef>
                <a:spcPts val="409"/>
              </a:spcBef>
              <a:spcAft>
                <a:spcPts val="0"/>
              </a:spcAft>
              <a:buNone/>
            </a:pPr>
            <a:r>
              <a:rPr lang="en-US" sz="1700">
                <a:solidFill>
                  <a:srgbClr val="333333"/>
                </a:solidFill>
                <a:latin typeface="Arial"/>
                <a:ea typeface="Arial"/>
                <a:cs typeface="Arial"/>
                <a:sym typeface="Arial"/>
              </a:rPr>
              <a:t>https://</a:t>
            </a:r>
            <a:r>
              <a:rPr lang="en-US" sz="1700" u="sng">
                <a:solidFill>
                  <a:srgbClr val="333333"/>
                </a:solidFill>
                <a:latin typeface="Arial"/>
                <a:ea typeface="Arial"/>
                <a:cs typeface="Arial"/>
                <a:sym typeface="Arial"/>
                <a:hlinkClick r:id="rId3">
                  <a:extLst>
                    <a:ext uri="{A12FA001-AC4F-418D-AE19-62706E023703}">
                      <ahyp:hlinkClr xmlns:ahyp="http://schemas.microsoft.com/office/drawing/2018/hyperlinkcolor" val="tx"/>
                    </a:ext>
                  </a:extLst>
                </a:hlinkClick>
              </a:rPr>
              <a:t>www.law.cornell.edu/rules/fre/rule_401</a:t>
            </a:r>
            <a:endParaRPr sz="1700">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231" name="Google Shape;231;g2ecba0c605a_0_1758"/>
          <p:cNvPicPr preferRelativeResize="0"/>
          <p:nvPr/>
        </p:nvPicPr>
        <p:blipFill>
          <a:blip r:embed="rId3">
            <a:alphaModFix/>
          </a:blip>
          <a:stretch>
            <a:fillRect/>
          </a:stretch>
        </p:blipFill>
        <p:spPr>
          <a:xfrm>
            <a:off x="0" y="0"/>
            <a:ext cx="12192001" cy="6869994"/>
          </a:xfrm>
          <a:prstGeom prst="rect">
            <a:avLst/>
          </a:prstGeom>
          <a:noFill/>
          <a:ln>
            <a:noFill/>
          </a:ln>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showMasterSp="0">
  <p:cSld>
    <p:spTree>
      <p:nvGrpSpPr>
        <p:cNvPr id="1" name="Shape 1098"/>
        <p:cNvGrpSpPr/>
        <p:nvPr/>
      </p:nvGrpSpPr>
      <p:grpSpPr>
        <a:xfrm>
          <a:off x="0" y="0"/>
          <a:ext cx="0" cy="0"/>
          <a:chOff x="0" y="0"/>
          <a:chExt cx="0" cy="0"/>
        </a:xfrm>
      </p:grpSpPr>
      <p:pic>
        <p:nvPicPr>
          <p:cNvPr id="1099" name="Google Shape;1099;g2ecba0c605a_0_380"/>
          <p:cNvPicPr preferRelativeResize="0"/>
          <p:nvPr/>
        </p:nvPicPr>
        <p:blipFill rotWithShape="1">
          <a:blip r:embed="rId3">
            <a:alphaModFix/>
          </a:blip>
          <a:srcRect/>
          <a:stretch/>
        </p:blipFill>
        <p:spPr>
          <a:xfrm>
            <a:off x="0" y="5841491"/>
            <a:ext cx="12191996" cy="1016508"/>
          </a:xfrm>
          <a:prstGeom prst="rect">
            <a:avLst/>
          </a:prstGeom>
          <a:noFill/>
          <a:ln>
            <a:noFill/>
          </a:ln>
        </p:spPr>
      </p:pic>
      <p:sp>
        <p:nvSpPr>
          <p:cNvPr id="1100" name="Google Shape;1100;g2ecba0c605a_0_380"/>
          <p:cNvSpPr txBox="1">
            <a:spLocks noGrp="1"/>
          </p:cNvSpPr>
          <p:nvPr>
            <p:ph type="title"/>
          </p:nvPr>
        </p:nvSpPr>
        <p:spPr>
          <a:xfrm>
            <a:off x="688324" y="2835665"/>
            <a:ext cx="7133100" cy="690600"/>
          </a:xfrm>
          <a:prstGeom prst="rect">
            <a:avLst/>
          </a:prstGeom>
          <a:noFill/>
          <a:ln>
            <a:noFill/>
          </a:ln>
        </p:spPr>
        <p:txBody>
          <a:bodyPr spcFirstLastPara="1" wrap="square" lIns="0" tIns="13325" rIns="0" bIns="0" anchor="t" anchorCtr="0">
            <a:spAutoFit/>
          </a:bodyPr>
          <a:lstStyle/>
          <a:p>
            <a:pPr marL="12700" lvl="0" indent="0" algn="l" rtl="0">
              <a:lnSpc>
                <a:spcPct val="100000"/>
              </a:lnSpc>
              <a:spcBef>
                <a:spcPts val="0"/>
              </a:spcBef>
              <a:spcAft>
                <a:spcPts val="0"/>
              </a:spcAft>
              <a:buNone/>
            </a:pPr>
            <a:r>
              <a:rPr lang="en-US" sz="4400" b="0">
                <a:solidFill>
                  <a:srgbClr val="AC151B"/>
                </a:solidFill>
                <a:latin typeface="Arial Black"/>
                <a:ea typeface="Arial Black"/>
                <a:cs typeface="Arial Black"/>
                <a:sym typeface="Arial Black"/>
              </a:rPr>
              <a:t>BUT YOU JUST SAID …</a:t>
            </a:r>
            <a:endParaRPr sz="4400">
              <a:latin typeface="Arial Black"/>
              <a:ea typeface="Arial Black"/>
              <a:cs typeface="Arial Black"/>
              <a:sym typeface="Arial Black"/>
            </a:endParaRPr>
          </a:p>
        </p:txBody>
      </p:sp>
      <p:pic>
        <p:nvPicPr>
          <p:cNvPr id="1101" name="Google Shape;1101;g2ecba0c605a_0_380"/>
          <p:cNvPicPr preferRelativeResize="0"/>
          <p:nvPr/>
        </p:nvPicPr>
        <p:blipFill rotWithShape="1">
          <a:blip r:embed="rId4">
            <a:alphaModFix/>
          </a:blip>
          <a:srcRect/>
          <a:stretch/>
        </p:blipFill>
        <p:spPr>
          <a:xfrm>
            <a:off x="8357616" y="237744"/>
            <a:ext cx="3686555" cy="5527549"/>
          </a:xfrm>
          <a:prstGeom prst="rect">
            <a:avLst/>
          </a:prstGeom>
          <a:noFill/>
          <a:ln>
            <a:noFill/>
          </a:ln>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sp>
        <p:nvSpPr>
          <p:cNvPr id="1106" name="Google Shape;1106;g2ecba0c605a_0_386"/>
          <p:cNvSpPr txBox="1">
            <a:spLocks noGrp="1"/>
          </p:cNvSpPr>
          <p:nvPr>
            <p:ph type="title"/>
          </p:nvPr>
        </p:nvSpPr>
        <p:spPr>
          <a:xfrm>
            <a:off x="4383454" y="387278"/>
            <a:ext cx="7076400" cy="2027700"/>
          </a:xfrm>
          <a:prstGeom prst="rect">
            <a:avLst/>
          </a:prstGeom>
          <a:noFill/>
          <a:ln>
            <a:noFill/>
          </a:ln>
        </p:spPr>
        <p:txBody>
          <a:bodyPr spcFirstLastPara="1" wrap="square" lIns="0" tIns="81275" rIns="0" bIns="0" anchor="t" anchorCtr="0">
            <a:spAutoFit/>
          </a:bodyPr>
          <a:lstStyle/>
          <a:p>
            <a:pPr marL="12700" marR="5080" lvl="0" indent="815339" algn="l" rtl="0">
              <a:lnSpc>
                <a:spcPct val="108000"/>
              </a:lnSpc>
              <a:spcBef>
                <a:spcPts val="0"/>
              </a:spcBef>
              <a:spcAft>
                <a:spcPts val="0"/>
              </a:spcAft>
              <a:buNone/>
            </a:pPr>
            <a:r>
              <a:rPr lang="en-US" sz="4000" b="0">
                <a:solidFill>
                  <a:srgbClr val="AC151B"/>
                </a:solidFill>
                <a:latin typeface="Arial Black"/>
                <a:ea typeface="Arial Black"/>
                <a:cs typeface="Arial Black"/>
                <a:sym typeface="Arial Black"/>
              </a:rPr>
              <a:t>Should All Relevant Evidence Be Considered?</a:t>
            </a:r>
            <a:endParaRPr sz="4000">
              <a:latin typeface="Arial Black"/>
              <a:ea typeface="Arial Black"/>
              <a:cs typeface="Arial Black"/>
              <a:sym typeface="Arial Black"/>
            </a:endParaRPr>
          </a:p>
        </p:txBody>
      </p:sp>
      <p:sp>
        <p:nvSpPr>
          <p:cNvPr id="1107" name="Google Shape;1107;g2ecba0c605a_0_386"/>
          <p:cNvSpPr txBox="1"/>
          <p:nvPr/>
        </p:nvSpPr>
        <p:spPr>
          <a:xfrm>
            <a:off x="4105601" y="1952248"/>
            <a:ext cx="7626900" cy="3358500"/>
          </a:xfrm>
          <a:prstGeom prst="rect">
            <a:avLst/>
          </a:prstGeom>
          <a:noFill/>
          <a:ln>
            <a:noFill/>
          </a:ln>
        </p:spPr>
        <p:txBody>
          <a:bodyPr spcFirstLastPara="1" wrap="square" lIns="0" tIns="12700" rIns="0" bIns="0" anchor="t" anchorCtr="0">
            <a:spAutoFit/>
          </a:bodyPr>
          <a:lstStyle/>
          <a:p>
            <a:pPr marL="240028" marR="920750" lvl="0" indent="-227328" algn="l" rtl="0">
              <a:lnSpc>
                <a:spcPct val="110000"/>
              </a:lnSpc>
              <a:spcBef>
                <a:spcPts val="0"/>
              </a:spcBef>
              <a:spcAft>
                <a:spcPts val="0"/>
              </a:spcAft>
              <a:buClr>
                <a:srgbClr val="333333"/>
              </a:buClr>
              <a:buSzPts val="2400"/>
              <a:buFont typeface="Arial"/>
              <a:buChar char="•"/>
            </a:pPr>
            <a:r>
              <a:rPr lang="en-US" sz="2400">
                <a:solidFill>
                  <a:srgbClr val="333333"/>
                </a:solidFill>
                <a:latin typeface="Arial"/>
                <a:ea typeface="Arial"/>
                <a:cs typeface="Arial"/>
                <a:sym typeface="Arial"/>
              </a:rPr>
              <a:t>Everything comes in except what the regs say a 	school may exclude.</a:t>
            </a:r>
            <a:endParaRPr sz="2400">
              <a:latin typeface="Arial"/>
              <a:ea typeface="Arial"/>
              <a:cs typeface="Arial"/>
              <a:sym typeface="Arial"/>
            </a:endParaRPr>
          </a:p>
          <a:p>
            <a:pPr marL="696595" marR="247015" lvl="1" indent="-227328" algn="l" rtl="0">
              <a:lnSpc>
                <a:spcPct val="110000"/>
              </a:lnSpc>
              <a:spcBef>
                <a:spcPts val="240"/>
              </a:spcBef>
              <a:spcAft>
                <a:spcPts val="0"/>
              </a:spcAft>
              <a:buClr>
                <a:srgbClr val="333333"/>
              </a:buClr>
              <a:buSzPts val="2400"/>
              <a:buFont typeface="Arial"/>
              <a:buChar char="•"/>
            </a:pPr>
            <a:r>
              <a:rPr lang="en-US" sz="2000">
                <a:solidFill>
                  <a:srgbClr val="333333"/>
                </a:solidFill>
                <a:latin typeface="Arial"/>
                <a:ea typeface="Arial"/>
                <a:cs typeface="Arial"/>
                <a:sym typeface="Arial"/>
              </a:rPr>
              <a:t>Schools are </a:t>
            </a:r>
            <a:r>
              <a:rPr lang="en-US" sz="2000" u="sng">
                <a:solidFill>
                  <a:srgbClr val="333333"/>
                </a:solidFill>
                <a:latin typeface="Arial"/>
                <a:ea typeface="Arial"/>
                <a:cs typeface="Arial"/>
                <a:sym typeface="Arial"/>
              </a:rPr>
              <a:t>not permitted</a:t>
            </a:r>
            <a:r>
              <a:rPr lang="en-US" sz="2000">
                <a:solidFill>
                  <a:srgbClr val="333333"/>
                </a:solidFill>
                <a:latin typeface="Arial"/>
                <a:ea typeface="Arial"/>
                <a:cs typeface="Arial"/>
                <a:sym typeface="Arial"/>
              </a:rPr>
              <a:t> to adopt rules that would exclude 	relevant evidence, e.g., that may be deemed to be unduly 	prejudicial, concern prior bad acts, or constitute character 	evidence.</a:t>
            </a:r>
            <a:endParaRPr sz="2000">
              <a:latin typeface="Arial"/>
              <a:ea typeface="Arial"/>
              <a:cs typeface="Arial"/>
              <a:sym typeface="Arial"/>
            </a:endParaRPr>
          </a:p>
          <a:p>
            <a:pPr marL="696595" marR="5080" lvl="1" indent="-227328" algn="l" rtl="0">
              <a:lnSpc>
                <a:spcPct val="110000"/>
              </a:lnSpc>
              <a:spcBef>
                <a:spcPts val="210"/>
              </a:spcBef>
              <a:spcAft>
                <a:spcPts val="0"/>
              </a:spcAft>
              <a:buClr>
                <a:srgbClr val="333333"/>
              </a:buClr>
              <a:buSzPts val="2400"/>
              <a:buFont typeface="Arial"/>
              <a:buChar char="•"/>
            </a:pPr>
            <a:r>
              <a:rPr lang="en-US" sz="2000">
                <a:solidFill>
                  <a:srgbClr val="333333"/>
                </a:solidFill>
                <a:latin typeface="Arial"/>
                <a:ea typeface="Arial"/>
                <a:cs typeface="Arial"/>
                <a:sym typeface="Arial"/>
              </a:rPr>
              <a:t>A school </a:t>
            </a:r>
            <a:r>
              <a:rPr lang="en-US" sz="2000" u="sng">
                <a:solidFill>
                  <a:srgbClr val="333333"/>
                </a:solidFill>
                <a:latin typeface="Arial"/>
                <a:ea typeface="Arial"/>
                <a:cs typeface="Arial"/>
                <a:sym typeface="Arial"/>
              </a:rPr>
              <a:t>may</a:t>
            </a:r>
            <a:r>
              <a:rPr lang="en-US" sz="2000">
                <a:solidFill>
                  <a:srgbClr val="333333"/>
                </a:solidFill>
                <a:latin typeface="Arial"/>
                <a:ea typeface="Arial"/>
                <a:cs typeface="Arial"/>
                <a:sym typeface="Arial"/>
              </a:rPr>
              <a:t> </a:t>
            </a:r>
            <a:r>
              <a:rPr lang="en-US" sz="2000" u="sng">
                <a:latin typeface="Arial"/>
                <a:ea typeface="Arial"/>
                <a:cs typeface="Arial"/>
                <a:sym typeface="Arial"/>
              </a:rPr>
              <a:t>not</a:t>
            </a:r>
            <a:r>
              <a:rPr lang="en-US" sz="2000" u="sng">
                <a:solidFill>
                  <a:srgbClr val="333333"/>
                </a:solidFill>
                <a:latin typeface="Arial"/>
                <a:ea typeface="Arial"/>
                <a:cs typeface="Arial"/>
                <a:sym typeface="Arial"/>
              </a:rPr>
              <a:t> </a:t>
            </a:r>
            <a:r>
              <a:rPr lang="en-US" sz="2000">
                <a:solidFill>
                  <a:srgbClr val="333333"/>
                </a:solidFill>
                <a:latin typeface="Arial"/>
                <a:ea typeface="Arial"/>
                <a:cs typeface="Arial"/>
                <a:sym typeface="Arial"/>
              </a:rPr>
              <a:t>exclude relevant evidence (e.g., lie detector 	test results, or rape kits) unless the evidence is identified as 	“NOT RELEVANT” under the Regulations.</a:t>
            </a:r>
            <a:endParaRPr sz="2000">
              <a:latin typeface="Arial"/>
              <a:ea typeface="Arial"/>
              <a:cs typeface="Arial"/>
              <a:sym typeface="Arial"/>
            </a:endParaRPr>
          </a:p>
        </p:txBody>
      </p:sp>
      <p:pic>
        <p:nvPicPr>
          <p:cNvPr id="1108" name="Google Shape;1108;g2ecba0c605a_0_386"/>
          <p:cNvPicPr preferRelativeResize="0"/>
          <p:nvPr/>
        </p:nvPicPr>
        <p:blipFill rotWithShape="1">
          <a:blip r:embed="rId3">
            <a:alphaModFix/>
          </a:blip>
          <a:srcRect/>
          <a:stretch/>
        </p:blipFill>
        <p:spPr>
          <a:xfrm>
            <a:off x="146304" y="637032"/>
            <a:ext cx="3540250" cy="4954523"/>
          </a:xfrm>
          <a:prstGeom prst="rect">
            <a:avLst/>
          </a:prstGeom>
          <a:noFill/>
          <a:ln>
            <a:noFill/>
          </a:ln>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112"/>
        <p:cNvGrpSpPr/>
        <p:nvPr/>
      </p:nvGrpSpPr>
      <p:grpSpPr>
        <a:xfrm>
          <a:off x="0" y="0"/>
          <a:ext cx="0" cy="0"/>
          <a:chOff x="0" y="0"/>
          <a:chExt cx="0" cy="0"/>
        </a:xfrm>
      </p:grpSpPr>
      <p:sp>
        <p:nvSpPr>
          <p:cNvPr id="1113" name="Google Shape;1113;g2ecba0c605a_0_392"/>
          <p:cNvSpPr txBox="1">
            <a:spLocks noGrp="1"/>
          </p:cNvSpPr>
          <p:nvPr>
            <p:ph type="title"/>
          </p:nvPr>
        </p:nvSpPr>
        <p:spPr>
          <a:xfrm>
            <a:off x="916924" y="308070"/>
            <a:ext cx="10358100" cy="1428900"/>
          </a:xfrm>
          <a:prstGeom prst="rect">
            <a:avLst/>
          </a:prstGeom>
          <a:noFill/>
          <a:ln>
            <a:noFill/>
          </a:ln>
        </p:spPr>
        <p:txBody>
          <a:bodyPr spcFirstLastPara="1" wrap="square" lIns="0" tIns="146800" rIns="0" bIns="0" anchor="t" anchorCtr="0">
            <a:spAutoFit/>
          </a:bodyPr>
          <a:lstStyle/>
          <a:p>
            <a:pPr marL="1922145" marR="5080" lvl="0" indent="-1679575" algn="l" rtl="0">
              <a:lnSpc>
                <a:spcPct val="108000"/>
              </a:lnSpc>
              <a:spcBef>
                <a:spcPts val="0"/>
              </a:spcBef>
              <a:spcAft>
                <a:spcPts val="0"/>
              </a:spcAft>
              <a:buNone/>
            </a:pPr>
            <a:r>
              <a:rPr lang="en-US" sz="4000" b="0">
                <a:solidFill>
                  <a:srgbClr val="AC151B"/>
                </a:solidFill>
                <a:latin typeface="Arial Black"/>
                <a:ea typeface="Arial Black"/>
                <a:cs typeface="Arial Black"/>
                <a:sym typeface="Arial Black"/>
              </a:rPr>
              <a:t>What Evidence is “NOT RELEVANT” Under the Regulations?</a:t>
            </a:r>
            <a:endParaRPr sz="4000">
              <a:latin typeface="Arial Black"/>
              <a:ea typeface="Arial Black"/>
              <a:cs typeface="Arial Black"/>
              <a:sym typeface="Arial Black"/>
            </a:endParaRPr>
          </a:p>
        </p:txBody>
      </p:sp>
      <p:sp>
        <p:nvSpPr>
          <p:cNvPr id="1114" name="Google Shape;1114;g2ecba0c605a_0_392"/>
          <p:cNvSpPr txBox="1"/>
          <p:nvPr/>
        </p:nvSpPr>
        <p:spPr>
          <a:xfrm>
            <a:off x="746941" y="1680404"/>
            <a:ext cx="11007600" cy="3728400"/>
          </a:xfrm>
          <a:prstGeom prst="rect">
            <a:avLst/>
          </a:prstGeom>
          <a:noFill/>
          <a:ln>
            <a:noFill/>
          </a:ln>
        </p:spPr>
        <p:txBody>
          <a:bodyPr spcFirstLastPara="1" wrap="square" lIns="0" tIns="104125" rIns="0" bIns="0" anchor="t" anchorCtr="0">
            <a:spAutoFit/>
          </a:bodyPr>
          <a:lstStyle/>
          <a:p>
            <a:pPr marL="240665" lvl="0" indent="-227965" algn="l" rtl="0">
              <a:lnSpc>
                <a:spcPct val="100000"/>
              </a:lnSpc>
              <a:spcBef>
                <a:spcPts val="0"/>
              </a:spcBef>
              <a:spcAft>
                <a:spcPts val="0"/>
              </a:spcAft>
              <a:buClr>
                <a:srgbClr val="333333"/>
              </a:buClr>
              <a:buSzPts val="1800"/>
              <a:buFont typeface="Arial"/>
              <a:buChar char="•"/>
            </a:pPr>
            <a:r>
              <a:rPr lang="en-US" sz="2200">
                <a:solidFill>
                  <a:srgbClr val="333333"/>
                </a:solidFill>
                <a:latin typeface="Arial"/>
                <a:ea typeface="Arial"/>
                <a:cs typeface="Arial"/>
                <a:sym typeface="Arial"/>
              </a:rPr>
              <a:t>A party’s treatment records, without the party’s prior written consent [§106.45(b)(5)(i)];</a:t>
            </a:r>
            <a:endParaRPr sz="2200">
              <a:latin typeface="Arial"/>
              <a:ea typeface="Arial"/>
              <a:cs typeface="Arial"/>
              <a:sym typeface="Arial"/>
            </a:endParaRPr>
          </a:p>
          <a:p>
            <a:pPr marL="240665" lvl="0" indent="-227965" algn="l" rtl="0">
              <a:lnSpc>
                <a:spcPct val="100000"/>
              </a:lnSpc>
              <a:spcBef>
                <a:spcPts val="720"/>
              </a:spcBef>
              <a:spcAft>
                <a:spcPts val="0"/>
              </a:spcAft>
              <a:buClr>
                <a:srgbClr val="333333"/>
              </a:buClr>
              <a:buSzPts val="1800"/>
              <a:buFont typeface="Arial"/>
              <a:buChar char="•"/>
            </a:pPr>
            <a:r>
              <a:rPr lang="en-US" sz="2200">
                <a:solidFill>
                  <a:srgbClr val="333333"/>
                </a:solidFill>
                <a:latin typeface="Arial"/>
                <a:ea typeface="Arial"/>
                <a:cs typeface="Arial"/>
                <a:sym typeface="Arial"/>
              </a:rPr>
              <a:t>Information protected by a legally recognized privilege [§ 106.45(b)(1)(x)];</a:t>
            </a:r>
            <a:endParaRPr sz="2200">
              <a:latin typeface="Arial"/>
              <a:ea typeface="Arial"/>
              <a:cs typeface="Arial"/>
              <a:sym typeface="Arial"/>
            </a:endParaRPr>
          </a:p>
          <a:p>
            <a:pPr marL="240665" marR="265430" lvl="0" indent="-228600" algn="l" rtl="0">
              <a:lnSpc>
                <a:spcPct val="120000"/>
              </a:lnSpc>
              <a:spcBef>
                <a:spcPts val="204"/>
              </a:spcBef>
              <a:spcAft>
                <a:spcPts val="0"/>
              </a:spcAft>
              <a:buClr>
                <a:srgbClr val="333333"/>
              </a:buClr>
              <a:buSzPts val="1800"/>
              <a:buFont typeface="Arial"/>
              <a:buChar char="•"/>
            </a:pPr>
            <a:r>
              <a:rPr lang="en-US" sz="2200">
                <a:solidFill>
                  <a:srgbClr val="333333"/>
                </a:solidFill>
                <a:latin typeface="Arial"/>
                <a:ea typeface="Arial"/>
                <a:cs typeface="Arial"/>
                <a:sym typeface="Arial"/>
              </a:rPr>
              <a:t>Questions or evidence about a complainant’s sexual predisposition, and questions or evidence about a complainant’s prior sexual behavior unless offered to prove</a:t>
            </a:r>
            <a:endParaRPr sz="2200">
              <a:latin typeface="Arial"/>
              <a:ea typeface="Arial"/>
              <a:cs typeface="Arial"/>
              <a:sym typeface="Arial"/>
            </a:endParaRPr>
          </a:p>
          <a:p>
            <a:pPr marL="697865" marR="613410" lvl="1" indent="-228600" algn="l" rtl="0">
              <a:lnSpc>
                <a:spcPct val="120000"/>
              </a:lnSpc>
              <a:spcBef>
                <a:spcPts val="200"/>
              </a:spcBef>
              <a:spcAft>
                <a:spcPts val="0"/>
              </a:spcAft>
              <a:buClr>
                <a:srgbClr val="333333"/>
              </a:buClr>
              <a:buSzPts val="1800"/>
              <a:buFont typeface="Arial"/>
              <a:buChar char="•"/>
            </a:pPr>
            <a:r>
              <a:rPr lang="en-US" sz="2200">
                <a:latin typeface="Arial"/>
                <a:ea typeface="Arial"/>
                <a:cs typeface="Arial"/>
                <a:sym typeface="Arial"/>
              </a:rPr>
              <a:t>that someone other than the respondent committed the conduct alleged by the complainant, or</a:t>
            </a:r>
            <a:endParaRPr sz="2200">
              <a:latin typeface="Arial"/>
              <a:ea typeface="Arial"/>
              <a:cs typeface="Arial"/>
              <a:sym typeface="Arial"/>
            </a:endParaRPr>
          </a:p>
          <a:p>
            <a:pPr marL="697865" marR="5080" lvl="1" indent="-228600" algn="l" rtl="0">
              <a:lnSpc>
                <a:spcPct val="120000"/>
              </a:lnSpc>
              <a:spcBef>
                <a:spcPts val="195"/>
              </a:spcBef>
              <a:spcAft>
                <a:spcPts val="0"/>
              </a:spcAft>
              <a:buClr>
                <a:srgbClr val="333333"/>
              </a:buClr>
              <a:buSzPts val="1800"/>
              <a:buFont typeface="Arial"/>
              <a:buChar char="•"/>
            </a:pPr>
            <a:r>
              <a:rPr lang="en-US" sz="2200">
                <a:latin typeface="Arial"/>
                <a:ea typeface="Arial"/>
                <a:cs typeface="Arial"/>
                <a:sym typeface="Arial"/>
              </a:rPr>
              <a:t>if the questions and evidence concern specific incidents of the complainant’s prior sexual behavior with respect to the respondent and are offered to prove consent. </a:t>
            </a:r>
            <a:r>
              <a:rPr lang="en-US" sz="2200">
                <a:solidFill>
                  <a:srgbClr val="333333"/>
                </a:solidFill>
                <a:latin typeface="Arial"/>
                <a:ea typeface="Arial"/>
                <a:cs typeface="Arial"/>
                <a:sym typeface="Arial"/>
              </a:rPr>
              <a:t>[§ 106.45(b)(6)(i)-(ii)];</a:t>
            </a:r>
            <a:endParaRPr sz="2200">
              <a:latin typeface="Arial"/>
              <a:ea typeface="Arial"/>
              <a:cs typeface="Arial"/>
              <a:sym typeface="Arial"/>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118"/>
        <p:cNvGrpSpPr/>
        <p:nvPr/>
      </p:nvGrpSpPr>
      <p:grpSpPr>
        <a:xfrm>
          <a:off x="0" y="0"/>
          <a:ext cx="0" cy="0"/>
          <a:chOff x="0" y="0"/>
          <a:chExt cx="0" cy="0"/>
        </a:xfrm>
      </p:grpSpPr>
      <p:sp>
        <p:nvSpPr>
          <p:cNvPr id="1119" name="Google Shape;1119;g2ecba0c605a_0_397"/>
          <p:cNvSpPr txBox="1">
            <a:spLocks noGrp="1"/>
          </p:cNvSpPr>
          <p:nvPr>
            <p:ph type="title"/>
          </p:nvPr>
        </p:nvSpPr>
        <p:spPr>
          <a:xfrm>
            <a:off x="916924" y="308070"/>
            <a:ext cx="10358100" cy="1498200"/>
          </a:xfrm>
          <a:prstGeom prst="rect">
            <a:avLst/>
          </a:prstGeom>
          <a:noFill/>
          <a:ln>
            <a:noFill/>
          </a:ln>
        </p:spPr>
        <p:txBody>
          <a:bodyPr spcFirstLastPara="1" wrap="square" lIns="0" tIns="88900" rIns="0" bIns="0" anchor="t" anchorCtr="0">
            <a:spAutoFit/>
          </a:bodyPr>
          <a:lstStyle/>
          <a:p>
            <a:pPr marL="12700" marR="5080" lvl="0" indent="0" algn="l" rtl="0">
              <a:lnSpc>
                <a:spcPct val="107954"/>
              </a:lnSpc>
              <a:spcBef>
                <a:spcPts val="0"/>
              </a:spcBef>
              <a:spcAft>
                <a:spcPts val="0"/>
              </a:spcAft>
              <a:buNone/>
            </a:pPr>
            <a:r>
              <a:rPr lang="en-US" sz="4400" b="0">
                <a:solidFill>
                  <a:srgbClr val="AC151B"/>
                </a:solidFill>
                <a:latin typeface="Arial Black"/>
                <a:ea typeface="Arial Black"/>
                <a:cs typeface="Arial Black"/>
                <a:sym typeface="Arial Black"/>
              </a:rPr>
              <a:t>AND (as we will address with hearings)…</a:t>
            </a:r>
            <a:endParaRPr sz="4400">
              <a:latin typeface="Arial Black"/>
              <a:ea typeface="Arial Black"/>
              <a:cs typeface="Arial Black"/>
              <a:sym typeface="Arial Black"/>
            </a:endParaRPr>
          </a:p>
        </p:txBody>
      </p:sp>
      <p:sp>
        <p:nvSpPr>
          <p:cNvPr id="1120" name="Google Shape;1120;g2ecba0c605a_0_397"/>
          <p:cNvSpPr txBox="1"/>
          <p:nvPr/>
        </p:nvSpPr>
        <p:spPr>
          <a:xfrm>
            <a:off x="1069323" y="1841036"/>
            <a:ext cx="9806400" cy="3742800"/>
          </a:xfrm>
          <a:prstGeom prst="rect">
            <a:avLst/>
          </a:prstGeom>
          <a:noFill/>
          <a:ln>
            <a:noFill/>
          </a:ln>
        </p:spPr>
        <p:txBody>
          <a:bodyPr spcFirstLastPara="1" wrap="square" lIns="0" tIns="13325" rIns="0" bIns="0" anchor="t" anchorCtr="0">
            <a:spAutoFit/>
          </a:bodyPr>
          <a:lstStyle/>
          <a:p>
            <a:pPr marL="355600" marR="5080" lvl="0" indent="-342900" algn="l" rtl="0">
              <a:lnSpc>
                <a:spcPct val="100000"/>
              </a:lnSpc>
              <a:spcBef>
                <a:spcPts val="0"/>
              </a:spcBef>
              <a:spcAft>
                <a:spcPts val="0"/>
              </a:spcAft>
              <a:buClr>
                <a:srgbClr val="000000"/>
              </a:buClr>
              <a:buSzPts val="1800"/>
              <a:buFont typeface="Arial"/>
              <a:buChar char="•"/>
            </a:pPr>
            <a:r>
              <a:rPr lang="en-US" sz="2600">
                <a:solidFill>
                  <a:srgbClr val="333333"/>
                </a:solidFill>
                <a:latin typeface="Arial"/>
                <a:ea typeface="Arial"/>
                <a:cs typeface="Arial"/>
                <a:sym typeface="Arial"/>
              </a:rPr>
              <a:t>Although the regulations provide that a decision-maker may not rely on the statements of a party or witness who does not submit to cross-examination [§ 106.45(b)(6)(i)], this provision is </a:t>
            </a:r>
            <a:r>
              <a:rPr lang="en-US" sz="2600" b="1" i="1" u="sng">
                <a:solidFill>
                  <a:srgbClr val="333333"/>
                </a:solidFill>
                <a:latin typeface="Arial"/>
                <a:ea typeface="Arial"/>
                <a:cs typeface="Arial"/>
                <a:sym typeface="Arial"/>
              </a:rPr>
              <a:t>not</a:t>
            </a:r>
            <a:r>
              <a:rPr lang="en-US" sz="2600" b="1" i="1">
                <a:solidFill>
                  <a:srgbClr val="333333"/>
                </a:solidFill>
                <a:latin typeface="Arial"/>
                <a:ea typeface="Arial"/>
                <a:cs typeface="Arial"/>
                <a:sym typeface="Arial"/>
              </a:rPr>
              <a:t> </a:t>
            </a:r>
            <a:r>
              <a:rPr lang="en-US" sz="2600" b="1" i="1" u="sng">
                <a:solidFill>
                  <a:srgbClr val="333333"/>
                </a:solidFill>
                <a:latin typeface="Arial"/>
                <a:ea typeface="Arial"/>
                <a:cs typeface="Arial"/>
                <a:sym typeface="Arial"/>
              </a:rPr>
              <a:t>enforced by OCR but may apply under state law or law in</a:t>
            </a:r>
            <a:r>
              <a:rPr lang="en-US" sz="2600" b="1" i="1">
                <a:solidFill>
                  <a:srgbClr val="333333"/>
                </a:solidFill>
                <a:latin typeface="Arial"/>
                <a:ea typeface="Arial"/>
                <a:cs typeface="Arial"/>
                <a:sym typeface="Arial"/>
              </a:rPr>
              <a:t> </a:t>
            </a:r>
            <a:r>
              <a:rPr lang="en-US" sz="2600" b="1" i="1" u="sng">
                <a:solidFill>
                  <a:srgbClr val="333333"/>
                </a:solidFill>
                <a:latin typeface="Arial"/>
                <a:ea typeface="Arial"/>
                <a:cs typeface="Arial"/>
                <a:sym typeface="Arial"/>
              </a:rPr>
              <a:t>some federal circuits</a:t>
            </a:r>
            <a:r>
              <a:rPr lang="en-US" sz="2600" i="1" u="sng">
                <a:solidFill>
                  <a:srgbClr val="333333"/>
                </a:solidFill>
                <a:latin typeface="Arial"/>
                <a:ea typeface="Arial"/>
                <a:cs typeface="Arial"/>
                <a:sym typeface="Arial"/>
              </a:rPr>
              <a:t>.</a:t>
            </a:r>
            <a:endParaRPr sz="2600">
              <a:latin typeface="Arial"/>
              <a:ea typeface="Arial"/>
              <a:cs typeface="Arial"/>
              <a:sym typeface="Arial"/>
            </a:endParaRPr>
          </a:p>
          <a:p>
            <a:pPr marL="355600" marR="316865" lvl="0" indent="-342900" algn="l" rtl="0">
              <a:lnSpc>
                <a:spcPct val="100000"/>
              </a:lnSpc>
              <a:spcBef>
                <a:spcPts val="995"/>
              </a:spcBef>
              <a:spcAft>
                <a:spcPts val="0"/>
              </a:spcAft>
              <a:buSzPts val="1800"/>
              <a:buFont typeface="Arial"/>
              <a:buChar char="•"/>
            </a:pPr>
            <a:r>
              <a:rPr lang="en-US" sz="2600">
                <a:latin typeface="Arial"/>
                <a:ea typeface="Arial"/>
                <a:cs typeface="Arial"/>
                <a:sym typeface="Arial"/>
              </a:rPr>
              <a:t>A school’s investigators and decision-makers must be trained specifically with respect to “issues of relevance” and any relevance rules adopted by the school should be detailed in its Title IX training materials.</a:t>
            </a:r>
            <a:endParaRPr sz="2600">
              <a:latin typeface="Arial"/>
              <a:ea typeface="Arial"/>
              <a:cs typeface="Arial"/>
              <a:sym typeface="Arial"/>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124"/>
        <p:cNvGrpSpPr/>
        <p:nvPr/>
      </p:nvGrpSpPr>
      <p:grpSpPr>
        <a:xfrm>
          <a:off x="0" y="0"/>
          <a:ext cx="0" cy="0"/>
          <a:chOff x="0" y="0"/>
          <a:chExt cx="0" cy="0"/>
        </a:xfrm>
      </p:grpSpPr>
      <p:sp>
        <p:nvSpPr>
          <p:cNvPr id="1125" name="Google Shape;1125;g2ecba0c605a_0_402"/>
          <p:cNvSpPr txBox="1">
            <a:spLocks noGrp="1"/>
          </p:cNvSpPr>
          <p:nvPr>
            <p:ph type="title"/>
          </p:nvPr>
        </p:nvSpPr>
        <p:spPr>
          <a:xfrm>
            <a:off x="1030094" y="2338825"/>
            <a:ext cx="5626200" cy="2733000"/>
          </a:xfrm>
          <a:prstGeom prst="rect">
            <a:avLst/>
          </a:prstGeom>
          <a:noFill/>
          <a:ln>
            <a:noFill/>
          </a:ln>
        </p:spPr>
        <p:txBody>
          <a:bodyPr spcFirstLastPara="1" wrap="square" lIns="0" tIns="106025" rIns="0" bIns="0" anchor="t" anchorCtr="0">
            <a:spAutoFit/>
          </a:bodyPr>
          <a:lstStyle/>
          <a:p>
            <a:pPr marL="12065" marR="5080" lvl="0" indent="0" algn="ctr" rtl="0">
              <a:lnSpc>
                <a:spcPct val="107963"/>
              </a:lnSpc>
              <a:spcBef>
                <a:spcPts val="0"/>
              </a:spcBef>
              <a:spcAft>
                <a:spcPts val="0"/>
              </a:spcAft>
              <a:buNone/>
            </a:pPr>
            <a:r>
              <a:rPr lang="en-US" sz="5400" b="0">
                <a:solidFill>
                  <a:srgbClr val="AC151B"/>
                </a:solidFill>
                <a:latin typeface="Arial Black"/>
                <a:ea typeface="Arial Black"/>
                <a:cs typeface="Arial Black"/>
                <a:sym typeface="Arial Black"/>
              </a:rPr>
              <a:t>Investigating a Formal Complaint</a:t>
            </a:r>
            <a:endParaRPr sz="5400">
              <a:latin typeface="Arial Black"/>
              <a:ea typeface="Arial Black"/>
              <a:cs typeface="Arial Black"/>
              <a:sym typeface="Arial Black"/>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g2ecba0c605a_0_406"/>
          <p:cNvSpPr txBox="1">
            <a:spLocks noGrp="1"/>
          </p:cNvSpPr>
          <p:nvPr>
            <p:ph type="title"/>
          </p:nvPr>
        </p:nvSpPr>
        <p:spPr>
          <a:xfrm>
            <a:off x="916924" y="308070"/>
            <a:ext cx="10358100" cy="995400"/>
          </a:xfrm>
          <a:prstGeom prst="rect">
            <a:avLst/>
          </a:prstGeom>
          <a:noFill/>
          <a:ln>
            <a:noFill/>
          </a:ln>
        </p:spPr>
        <p:txBody>
          <a:bodyPr spcFirstLastPara="1" wrap="square" lIns="0" tIns="315075" rIns="0" bIns="0" anchor="t" anchorCtr="0">
            <a:spAutoFit/>
          </a:bodyPr>
          <a:lstStyle/>
          <a:p>
            <a:pPr marL="874393" lvl="0" indent="0" algn="l" rtl="0">
              <a:lnSpc>
                <a:spcPct val="100000"/>
              </a:lnSpc>
              <a:spcBef>
                <a:spcPts val="0"/>
              </a:spcBef>
              <a:spcAft>
                <a:spcPts val="0"/>
              </a:spcAft>
              <a:buNone/>
            </a:pPr>
            <a:r>
              <a:rPr lang="en-US" sz="4400" b="0">
                <a:solidFill>
                  <a:srgbClr val="AC151B"/>
                </a:solidFill>
                <a:latin typeface="Arial Black"/>
                <a:ea typeface="Arial Black"/>
                <a:cs typeface="Arial Black"/>
                <a:sym typeface="Arial Black"/>
              </a:rPr>
              <a:t>Conducting an Investigation</a:t>
            </a:r>
            <a:endParaRPr sz="4400">
              <a:latin typeface="Arial Black"/>
              <a:ea typeface="Arial Black"/>
              <a:cs typeface="Arial Black"/>
              <a:sym typeface="Arial Black"/>
            </a:endParaRPr>
          </a:p>
        </p:txBody>
      </p:sp>
      <p:sp>
        <p:nvSpPr>
          <p:cNvPr id="1131" name="Google Shape;1131;g2ecba0c605a_0_406"/>
          <p:cNvSpPr txBox="1"/>
          <p:nvPr/>
        </p:nvSpPr>
        <p:spPr>
          <a:xfrm>
            <a:off x="4807135" y="1970905"/>
            <a:ext cx="6830700" cy="3039300"/>
          </a:xfrm>
          <a:prstGeom prst="rect">
            <a:avLst/>
          </a:prstGeom>
          <a:noFill/>
          <a:ln>
            <a:noFill/>
          </a:ln>
        </p:spPr>
        <p:txBody>
          <a:bodyPr spcFirstLastPara="1" wrap="square" lIns="0" tIns="13325" rIns="0" bIns="0" anchor="t" anchorCtr="0">
            <a:spAutoFit/>
          </a:bodyPr>
          <a:lstStyle/>
          <a:p>
            <a:pPr marL="241300" marR="1192530" lvl="0" indent="-228600" algn="l" rtl="0">
              <a:lnSpc>
                <a:spcPct val="100000"/>
              </a:lnSpc>
              <a:spcBef>
                <a:spcPts val="0"/>
              </a:spcBef>
              <a:spcAft>
                <a:spcPts val="0"/>
              </a:spcAft>
              <a:buClr>
                <a:srgbClr val="333333"/>
              </a:buClr>
              <a:buSzPts val="1600"/>
              <a:buFont typeface="Arial"/>
              <a:buChar char="•"/>
            </a:pPr>
            <a:r>
              <a:rPr lang="en-US" sz="2000">
                <a:solidFill>
                  <a:srgbClr val="333333"/>
                </a:solidFill>
                <a:latin typeface="Arial"/>
                <a:ea typeface="Arial"/>
                <a:cs typeface="Arial"/>
                <a:sym typeface="Arial"/>
              </a:rPr>
              <a:t>Don’t restrict the ability of either party to discuss allegations or gather evidence.</a:t>
            </a:r>
            <a:endParaRPr sz="2000">
              <a:latin typeface="Arial"/>
              <a:ea typeface="Arial"/>
              <a:cs typeface="Arial"/>
              <a:sym typeface="Arial"/>
            </a:endParaRPr>
          </a:p>
          <a:p>
            <a:pPr marL="240665" lvl="0" indent="-227965" algn="l" rtl="0">
              <a:lnSpc>
                <a:spcPct val="100000"/>
              </a:lnSpc>
              <a:spcBef>
                <a:spcPts val="490"/>
              </a:spcBef>
              <a:spcAft>
                <a:spcPts val="0"/>
              </a:spcAft>
              <a:buClr>
                <a:srgbClr val="333333"/>
              </a:buClr>
              <a:buSzPts val="1600"/>
              <a:buFont typeface="Arial"/>
              <a:buChar char="•"/>
            </a:pPr>
            <a:r>
              <a:rPr lang="en-US" sz="2000">
                <a:solidFill>
                  <a:srgbClr val="333333"/>
                </a:solidFill>
                <a:latin typeface="Arial"/>
                <a:ea typeface="Arial"/>
                <a:cs typeface="Arial"/>
                <a:sym typeface="Arial"/>
              </a:rPr>
              <a:t>Provide parties written notice sufficient to prepare.</a:t>
            </a:r>
            <a:endParaRPr sz="2000">
              <a:latin typeface="Arial"/>
              <a:ea typeface="Arial"/>
              <a:cs typeface="Arial"/>
              <a:sym typeface="Arial"/>
            </a:endParaRPr>
          </a:p>
          <a:p>
            <a:pPr marL="241300" marR="17780" lvl="0" indent="-228600" algn="l" rtl="0">
              <a:lnSpc>
                <a:spcPct val="100000"/>
              </a:lnSpc>
              <a:spcBef>
                <a:spcPts val="505"/>
              </a:spcBef>
              <a:spcAft>
                <a:spcPts val="0"/>
              </a:spcAft>
              <a:buClr>
                <a:srgbClr val="333333"/>
              </a:buClr>
              <a:buSzPts val="1600"/>
              <a:buFont typeface="Arial"/>
              <a:buChar char="•"/>
            </a:pPr>
            <a:r>
              <a:rPr lang="en-US" sz="2000">
                <a:solidFill>
                  <a:srgbClr val="333333"/>
                </a:solidFill>
                <a:latin typeface="Arial"/>
                <a:ea typeface="Arial"/>
                <a:cs typeface="Arial"/>
                <a:sym typeface="Arial"/>
              </a:rPr>
              <a:t>Allow parties an equal opportunity to identify witnesses, as well as inculpatory and exculpatory evidence.</a:t>
            </a:r>
            <a:endParaRPr sz="2000">
              <a:latin typeface="Arial"/>
              <a:ea typeface="Arial"/>
              <a:cs typeface="Arial"/>
              <a:sym typeface="Arial"/>
            </a:endParaRPr>
          </a:p>
          <a:p>
            <a:pPr marL="240665" lvl="0" indent="-227965" algn="l" rtl="0">
              <a:lnSpc>
                <a:spcPct val="100000"/>
              </a:lnSpc>
              <a:spcBef>
                <a:spcPts val="505"/>
              </a:spcBef>
              <a:spcAft>
                <a:spcPts val="0"/>
              </a:spcAft>
              <a:buClr>
                <a:srgbClr val="333333"/>
              </a:buClr>
              <a:buSzPts val="1600"/>
              <a:buFont typeface="Arial"/>
              <a:buChar char="•"/>
            </a:pPr>
            <a:r>
              <a:rPr lang="en-US" sz="2000">
                <a:solidFill>
                  <a:srgbClr val="333333"/>
                </a:solidFill>
                <a:latin typeface="Arial"/>
                <a:ea typeface="Arial"/>
                <a:cs typeface="Arial"/>
                <a:sym typeface="Arial"/>
              </a:rPr>
              <a:t>Allow parties to have advisors.</a:t>
            </a:r>
            <a:endParaRPr sz="2000">
              <a:latin typeface="Arial"/>
              <a:ea typeface="Arial"/>
              <a:cs typeface="Arial"/>
              <a:sym typeface="Arial"/>
            </a:endParaRPr>
          </a:p>
          <a:p>
            <a:pPr marL="241300" marR="5080" lvl="0" indent="-228600" algn="just" rtl="0">
              <a:lnSpc>
                <a:spcPct val="100000"/>
              </a:lnSpc>
              <a:spcBef>
                <a:spcPts val="490"/>
              </a:spcBef>
              <a:spcAft>
                <a:spcPts val="0"/>
              </a:spcAft>
              <a:buClr>
                <a:srgbClr val="333333"/>
              </a:buClr>
              <a:buSzPts val="1600"/>
              <a:buFont typeface="Arial"/>
              <a:buChar char="•"/>
            </a:pPr>
            <a:r>
              <a:rPr lang="en-US" sz="2000">
                <a:solidFill>
                  <a:srgbClr val="333333"/>
                </a:solidFill>
                <a:latin typeface="Arial"/>
                <a:ea typeface="Arial"/>
                <a:cs typeface="Arial"/>
                <a:sym typeface="Arial"/>
              </a:rPr>
              <a:t>	Don’t access, consider, disclose or otherwise use a party’s records prepared by a professional in a treatment capacity without the party’s voluntary, </a:t>
            </a:r>
            <a:r>
              <a:rPr lang="en-US" sz="2000" i="1">
                <a:solidFill>
                  <a:srgbClr val="333333"/>
                </a:solidFill>
                <a:latin typeface="Arial"/>
                <a:ea typeface="Arial"/>
                <a:cs typeface="Arial"/>
                <a:sym typeface="Arial"/>
              </a:rPr>
              <a:t>written </a:t>
            </a:r>
            <a:r>
              <a:rPr lang="en-US" sz="2000">
                <a:solidFill>
                  <a:srgbClr val="333333"/>
                </a:solidFill>
                <a:latin typeface="Arial"/>
                <a:ea typeface="Arial"/>
                <a:cs typeface="Arial"/>
                <a:sym typeface="Arial"/>
              </a:rPr>
              <a:t>consent.</a:t>
            </a:r>
            <a:endParaRPr sz="2000">
              <a:latin typeface="Arial"/>
              <a:ea typeface="Arial"/>
              <a:cs typeface="Arial"/>
              <a:sym typeface="Arial"/>
            </a:endParaRPr>
          </a:p>
        </p:txBody>
      </p:sp>
      <p:pic>
        <p:nvPicPr>
          <p:cNvPr id="1132" name="Google Shape;1132;g2ecba0c605a_0_406"/>
          <p:cNvPicPr preferRelativeResize="0"/>
          <p:nvPr/>
        </p:nvPicPr>
        <p:blipFill rotWithShape="1">
          <a:blip r:embed="rId3">
            <a:alphaModFix/>
          </a:blip>
          <a:srcRect/>
          <a:stretch/>
        </p:blipFill>
        <p:spPr>
          <a:xfrm>
            <a:off x="518159" y="1882140"/>
            <a:ext cx="4114799" cy="3485387"/>
          </a:xfrm>
          <a:prstGeom prst="rect">
            <a:avLst/>
          </a:prstGeom>
          <a:noFill/>
          <a:ln>
            <a:noFill/>
          </a:ln>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136"/>
        <p:cNvGrpSpPr/>
        <p:nvPr/>
      </p:nvGrpSpPr>
      <p:grpSpPr>
        <a:xfrm>
          <a:off x="0" y="0"/>
          <a:ext cx="0" cy="0"/>
          <a:chOff x="0" y="0"/>
          <a:chExt cx="0" cy="0"/>
        </a:xfrm>
      </p:grpSpPr>
      <p:sp>
        <p:nvSpPr>
          <p:cNvPr id="1137" name="Google Shape;1137;g2ecba0c605a_0_412"/>
          <p:cNvSpPr txBox="1"/>
          <p:nvPr/>
        </p:nvSpPr>
        <p:spPr>
          <a:xfrm>
            <a:off x="801361" y="1292251"/>
            <a:ext cx="3256200" cy="1368000"/>
          </a:xfrm>
          <a:prstGeom prst="rect">
            <a:avLst/>
          </a:prstGeom>
          <a:noFill/>
          <a:ln>
            <a:noFill/>
          </a:ln>
        </p:spPr>
        <p:txBody>
          <a:bodyPr spcFirstLastPara="1" wrap="square" lIns="0" tIns="13325" rIns="0" bIns="0" anchor="t" anchorCtr="0">
            <a:spAutoFit/>
          </a:bodyPr>
          <a:lstStyle/>
          <a:p>
            <a:pPr marL="12700" lvl="0" indent="0" algn="l" rtl="0">
              <a:lnSpc>
                <a:spcPct val="100000"/>
              </a:lnSpc>
              <a:spcBef>
                <a:spcPts val="0"/>
              </a:spcBef>
              <a:spcAft>
                <a:spcPts val="0"/>
              </a:spcAft>
              <a:buNone/>
            </a:pPr>
            <a:r>
              <a:rPr lang="en-US" sz="4400">
                <a:solidFill>
                  <a:srgbClr val="AC151B"/>
                </a:solidFill>
                <a:latin typeface="Arial Black"/>
                <a:ea typeface="Arial Black"/>
                <a:cs typeface="Arial Black"/>
                <a:sym typeface="Arial Black"/>
              </a:rPr>
              <a:t>Interviews</a:t>
            </a:r>
            <a:endParaRPr sz="4400">
              <a:latin typeface="Arial Black"/>
              <a:ea typeface="Arial Black"/>
              <a:cs typeface="Arial Black"/>
              <a:sym typeface="Arial Black"/>
            </a:endParaRPr>
          </a:p>
        </p:txBody>
      </p:sp>
      <p:sp>
        <p:nvSpPr>
          <p:cNvPr id="1138" name="Google Shape;1138;g2ecba0c605a_0_412"/>
          <p:cNvSpPr txBox="1">
            <a:spLocks noGrp="1"/>
          </p:cNvSpPr>
          <p:nvPr>
            <p:ph type="title"/>
          </p:nvPr>
        </p:nvSpPr>
        <p:spPr>
          <a:xfrm>
            <a:off x="4738959" y="758988"/>
            <a:ext cx="3873600" cy="304500"/>
          </a:xfrm>
          <a:prstGeom prst="rect">
            <a:avLst/>
          </a:prstGeom>
          <a:noFill/>
          <a:ln>
            <a:noFill/>
          </a:ln>
        </p:spPr>
        <p:txBody>
          <a:bodyPr spcFirstLastPara="1" wrap="square" lIns="0" tIns="12050" rIns="0" bIns="0" anchor="t" anchorCtr="0">
            <a:spAutoFit/>
          </a:bodyPr>
          <a:lstStyle/>
          <a:p>
            <a:pPr marL="12700" lvl="0" indent="0" algn="l" rtl="0">
              <a:lnSpc>
                <a:spcPct val="100000"/>
              </a:lnSpc>
              <a:spcBef>
                <a:spcPts val="0"/>
              </a:spcBef>
              <a:spcAft>
                <a:spcPts val="0"/>
              </a:spcAft>
              <a:buNone/>
            </a:pPr>
            <a:r>
              <a:rPr lang="en-US" sz="1900" b="0">
                <a:solidFill>
                  <a:srgbClr val="333333"/>
                </a:solidFill>
                <a:latin typeface="Arial"/>
                <a:ea typeface="Arial"/>
                <a:cs typeface="Arial"/>
                <a:sym typeface="Arial"/>
              </a:rPr>
              <a:t>Consider whether interviews will be:</a:t>
            </a:r>
            <a:endParaRPr sz="1900">
              <a:latin typeface="Arial"/>
              <a:ea typeface="Arial"/>
              <a:cs typeface="Arial"/>
              <a:sym typeface="Arial"/>
            </a:endParaRPr>
          </a:p>
        </p:txBody>
      </p:sp>
      <p:sp>
        <p:nvSpPr>
          <p:cNvPr id="1139" name="Google Shape;1139;g2ecba0c605a_0_412"/>
          <p:cNvSpPr txBox="1"/>
          <p:nvPr/>
        </p:nvSpPr>
        <p:spPr>
          <a:xfrm>
            <a:off x="5196159" y="1048548"/>
            <a:ext cx="5346000" cy="627900"/>
          </a:xfrm>
          <a:prstGeom prst="rect">
            <a:avLst/>
          </a:prstGeom>
          <a:noFill/>
          <a:ln>
            <a:noFill/>
          </a:ln>
        </p:spPr>
        <p:txBody>
          <a:bodyPr spcFirstLastPara="1" wrap="square" lIns="0" tIns="12050" rIns="0" bIns="0" anchor="t" anchorCtr="0">
            <a:spAutoFit/>
          </a:bodyPr>
          <a:lstStyle/>
          <a:p>
            <a:pPr marL="240665" lvl="0" indent="-227965" algn="l" rtl="0">
              <a:lnSpc>
                <a:spcPct val="100000"/>
              </a:lnSpc>
              <a:spcBef>
                <a:spcPts val="0"/>
              </a:spcBef>
              <a:spcAft>
                <a:spcPts val="0"/>
              </a:spcAft>
              <a:buClr>
                <a:srgbClr val="333333"/>
              </a:buClr>
              <a:buSzPts val="2000"/>
              <a:buFont typeface="Arial"/>
              <a:buChar char="•"/>
            </a:pPr>
            <a:r>
              <a:rPr lang="en-US" sz="1900">
                <a:solidFill>
                  <a:srgbClr val="333333"/>
                </a:solidFill>
                <a:latin typeface="Arial"/>
                <a:ea typeface="Arial"/>
                <a:cs typeface="Arial"/>
                <a:sym typeface="Arial"/>
              </a:rPr>
              <a:t>Recorded or not recorded.</a:t>
            </a:r>
            <a:endParaRPr sz="1900">
              <a:latin typeface="Arial"/>
              <a:ea typeface="Arial"/>
              <a:cs typeface="Arial"/>
              <a:sym typeface="Arial"/>
            </a:endParaRPr>
          </a:p>
          <a:p>
            <a:pPr marL="240665" lvl="0" indent="-227965" algn="l" rtl="0">
              <a:lnSpc>
                <a:spcPct val="100000"/>
              </a:lnSpc>
              <a:spcBef>
                <a:spcPts val="0"/>
              </a:spcBef>
              <a:spcAft>
                <a:spcPts val="0"/>
              </a:spcAft>
              <a:buClr>
                <a:srgbClr val="333333"/>
              </a:buClr>
              <a:buSzPts val="2000"/>
              <a:buFont typeface="Arial"/>
              <a:buChar char="•"/>
            </a:pPr>
            <a:r>
              <a:rPr lang="en-US" sz="1900">
                <a:solidFill>
                  <a:srgbClr val="333333"/>
                </a:solidFill>
                <a:latin typeface="Arial"/>
                <a:ea typeface="Arial"/>
                <a:cs typeface="Arial"/>
                <a:sym typeface="Arial"/>
              </a:rPr>
              <a:t>Followed with written statements or summaries.</a:t>
            </a:r>
            <a:endParaRPr sz="1900">
              <a:latin typeface="Arial"/>
              <a:ea typeface="Arial"/>
              <a:cs typeface="Arial"/>
              <a:sym typeface="Arial"/>
            </a:endParaRPr>
          </a:p>
        </p:txBody>
      </p:sp>
      <p:sp>
        <p:nvSpPr>
          <p:cNvPr id="1140" name="Google Shape;1140;g2ecba0c605a_0_412"/>
          <p:cNvSpPr txBox="1"/>
          <p:nvPr/>
        </p:nvSpPr>
        <p:spPr>
          <a:xfrm>
            <a:off x="4738983" y="1917213"/>
            <a:ext cx="6853500" cy="3641700"/>
          </a:xfrm>
          <a:prstGeom prst="rect">
            <a:avLst/>
          </a:prstGeom>
          <a:noFill/>
          <a:ln>
            <a:noFill/>
          </a:ln>
        </p:spPr>
        <p:txBody>
          <a:bodyPr spcFirstLastPara="1" wrap="square" lIns="0" tIns="12050" rIns="0" bIns="0" anchor="t" anchorCtr="0">
            <a:spAutoFit/>
          </a:bodyPr>
          <a:lstStyle/>
          <a:p>
            <a:pPr marL="12700" lvl="0" indent="0" algn="l" rtl="0">
              <a:lnSpc>
                <a:spcPct val="100000"/>
              </a:lnSpc>
              <a:spcBef>
                <a:spcPts val="0"/>
              </a:spcBef>
              <a:spcAft>
                <a:spcPts val="0"/>
              </a:spcAft>
              <a:buNone/>
            </a:pPr>
            <a:r>
              <a:rPr lang="en-US" sz="1900">
                <a:solidFill>
                  <a:srgbClr val="333333"/>
                </a:solidFill>
                <a:latin typeface="Arial"/>
                <a:ea typeface="Arial"/>
                <a:cs typeface="Arial"/>
                <a:sym typeface="Arial"/>
              </a:rPr>
              <a:t>What does your policy say?</a:t>
            </a:r>
            <a:endParaRPr sz="1900">
              <a:latin typeface="Arial"/>
              <a:ea typeface="Arial"/>
              <a:cs typeface="Arial"/>
              <a:sym typeface="Arial"/>
            </a:endParaRPr>
          </a:p>
          <a:p>
            <a:pPr marL="0" lvl="0" indent="0" algn="l" rtl="0">
              <a:lnSpc>
                <a:spcPct val="100000"/>
              </a:lnSpc>
              <a:spcBef>
                <a:spcPts val="95"/>
              </a:spcBef>
              <a:spcAft>
                <a:spcPts val="0"/>
              </a:spcAft>
              <a:buNone/>
            </a:pPr>
            <a:endParaRPr sz="1900">
              <a:latin typeface="Arial"/>
              <a:ea typeface="Arial"/>
              <a:cs typeface="Arial"/>
              <a:sym typeface="Arial"/>
            </a:endParaRPr>
          </a:p>
          <a:p>
            <a:pPr marL="12700" lvl="0" indent="0" algn="l" rtl="0">
              <a:lnSpc>
                <a:spcPct val="100000"/>
              </a:lnSpc>
              <a:spcBef>
                <a:spcPts val="0"/>
              </a:spcBef>
              <a:spcAft>
                <a:spcPts val="0"/>
              </a:spcAft>
              <a:buNone/>
            </a:pPr>
            <a:r>
              <a:rPr lang="en-US" sz="1900">
                <a:solidFill>
                  <a:srgbClr val="333333"/>
                </a:solidFill>
                <a:latin typeface="Arial"/>
                <a:ea typeface="Arial"/>
                <a:cs typeface="Arial"/>
                <a:sym typeface="Arial"/>
              </a:rPr>
              <a:t>When interviewing, the investigator must:</a:t>
            </a:r>
            <a:endParaRPr sz="1900">
              <a:latin typeface="Arial"/>
              <a:ea typeface="Arial"/>
              <a:cs typeface="Arial"/>
              <a:sym typeface="Arial"/>
            </a:endParaRPr>
          </a:p>
          <a:p>
            <a:pPr marL="697865" lvl="0" indent="-228600" algn="l" rtl="0">
              <a:lnSpc>
                <a:spcPct val="100000"/>
              </a:lnSpc>
              <a:spcBef>
                <a:spcPts val="0"/>
              </a:spcBef>
              <a:spcAft>
                <a:spcPts val="0"/>
              </a:spcAft>
              <a:buClr>
                <a:srgbClr val="333333"/>
              </a:buClr>
              <a:buSzPts val="2000"/>
              <a:buFont typeface="Arial"/>
              <a:buChar char="•"/>
            </a:pPr>
            <a:r>
              <a:rPr lang="en-US" sz="1900">
                <a:solidFill>
                  <a:srgbClr val="333333"/>
                </a:solidFill>
                <a:latin typeface="Arial"/>
                <a:ea typeface="Arial"/>
                <a:cs typeface="Arial"/>
                <a:sym typeface="Arial"/>
              </a:rPr>
              <a:t>Be free of conflicts of interest.</a:t>
            </a:r>
            <a:endParaRPr sz="1900">
              <a:latin typeface="Arial"/>
              <a:ea typeface="Arial"/>
              <a:cs typeface="Arial"/>
              <a:sym typeface="Arial"/>
            </a:endParaRPr>
          </a:p>
          <a:p>
            <a:pPr marL="697865" lvl="0" indent="-228600" algn="l" rtl="0">
              <a:lnSpc>
                <a:spcPct val="100000"/>
              </a:lnSpc>
              <a:spcBef>
                <a:spcPts val="0"/>
              </a:spcBef>
              <a:spcAft>
                <a:spcPts val="0"/>
              </a:spcAft>
              <a:buClr>
                <a:srgbClr val="333333"/>
              </a:buClr>
              <a:buSzPts val="2000"/>
              <a:buFont typeface="Arial"/>
              <a:buChar char="•"/>
            </a:pPr>
            <a:r>
              <a:rPr lang="en-US" sz="1900">
                <a:solidFill>
                  <a:srgbClr val="333333"/>
                </a:solidFill>
                <a:latin typeface="Arial"/>
                <a:ea typeface="Arial"/>
                <a:cs typeface="Arial"/>
                <a:sym typeface="Arial"/>
              </a:rPr>
              <a:t>Be prepared.</a:t>
            </a:r>
            <a:endParaRPr sz="1900">
              <a:latin typeface="Arial"/>
              <a:ea typeface="Arial"/>
              <a:cs typeface="Arial"/>
              <a:sym typeface="Arial"/>
            </a:endParaRPr>
          </a:p>
          <a:p>
            <a:pPr marL="697865" lvl="0" indent="-228600" algn="l" rtl="0">
              <a:lnSpc>
                <a:spcPct val="100000"/>
              </a:lnSpc>
              <a:spcBef>
                <a:spcPts val="0"/>
              </a:spcBef>
              <a:spcAft>
                <a:spcPts val="0"/>
              </a:spcAft>
              <a:buClr>
                <a:srgbClr val="003C7A"/>
              </a:buClr>
              <a:buSzPts val="2000"/>
              <a:buFont typeface="Arial"/>
              <a:buChar char="•"/>
            </a:pPr>
            <a:r>
              <a:rPr lang="en-US" sz="1900">
                <a:solidFill>
                  <a:srgbClr val="333333"/>
                </a:solidFill>
                <a:latin typeface="Arial"/>
                <a:ea typeface="Arial"/>
                <a:cs typeface="Arial"/>
                <a:sym typeface="Arial"/>
              </a:rPr>
              <a:t>Be objective, unbiased, and free from stereotypes.</a:t>
            </a:r>
            <a:endParaRPr sz="1900">
              <a:latin typeface="Arial"/>
              <a:ea typeface="Arial"/>
              <a:cs typeface="Arial"/>
              <a:sym typeface="Arial"/>
            </a:endParaRPr>
          </a:p>
          <a:p>
            <a:pPr marL="697865" lvl="0" indent="-228600" algn="l" rtl="0">
              <a:lnSpc>
                <a:spcPct val="100000"/>
              </a:lnSpc>
              <a:spcBef>
                <a:spcPts val="0"/>
              </a:spcBef>
              <a:spcAft>
                <a:spcPts val="0"/>
              </a:spcAft>
              <a:buClr>
                <a:srgbClr val="003C7A"/>
              </a:buClr>
              <a:buSzPts val="2000"/>
              <a:buFont typeface="Arial"/>
              <a:buChar char="•"/>
            </a:pPr>
            <a:r>
              <a:rPr lang="en-US" sz="1900">
                <a:solidFill>
                  <a:srgbClr val="333333"/>
                </a:solidFill>
                <a:latin typeface="Arial"/>
                <a:ea typeface="Arial"/>
                <a:cs typeface="Arial"/>
                <a:sym typeface="Arial"/>
              </a:rPr>
              <a:t>Avoid prejudging parties or responsibility.</a:t>
            </a:r>
            <a:endParaRPr sz="1900">
              <a:latin typeface="Arial"/>
              <a:ea typeface="Arial"/>
              <a:cs typeface="Arial"/>
              <a:sym typeface="Arial"/>
            </a:endParaRPr>
          </a:p>
          <a:p>
            <a:pPr marL="697865" lvl="0" indent="-228600" algn="l" rtl="0">
              <a:lnSpc>
                <a:spcPct val="100000"/>
              </a:lnSpc>
              <a:spcBef>
                <a:spcPts val="0"/>
              </a:spcBef>
              <a:spcAft>
                <a:spcPts val="0"/>
              </a:spcAft>
              <a:buClr>
                <a:srgbClr val="003C7A"/>
              </a:buClr>
              <a:buSzPts val="2000"/>
              <a:buFont typeface="Arial"/>
              <a:buChar char="•"/>
            </a:pPr>
            <a:r>
              <a:rPr lang="en-US" sz="1900">
                <a:solidFill>
                  <a:srgbClr val="333333"/>
                </a:solidFill>
                <a:latin typeface="Arial"/>
                <a:ea typeface="Arial"/>
                <a:cs typeface="Arial"/>
                <a:sym typeface="Arial"/>
              </a:rPr>
              <a:t>Demonstrate respect for all parties and witnesses.</a:t>
            </a:r>
            <a:endParaRPr sz="1900">
              <a:latin typeface="Arial"/>
              <a:ea typeface="Arial"/>
              <a:cs typeface="Arial"/>
              <a:sym typeface="Arial"/>
            </a:endParaRPr>
          </a:p>
          <a:p>
            <a:pPr marL="697865" marR="697865" lvl="0" indent="-228600" algn="l" rtl="0">
              <a:lnSpc>
                <a:spcPct val="100000"/>
              </a:lnSpc>
              <a:spcBef>
                <a:spcPts val="0"/>
              </a:spcBef>
              <a:spcAft>
                <a:spcPts val="0"/>
              </a:spcAft>
              <a:buClr>
                <a:srgbClr val="003C7A"/>
              </a:buClr>
              <a:buSzPts val="2000"/>
              <a:buFont typeface="Arial"/>
              <a:buChar char="•"/>
            </a:pPr>
            <a:r>
              <a:rPr lang="en-US" sz="1900">
                <a:solidFill>
                  <a:srgbClr val="333333"/>
                </a:solidFill>
                <a:latin typeface="Arial"/>
                <a:ea typeface="Arial"/>
                <a:cs typeface="Arial"/>
                <a:sym typeface="Arial"/>
              </a:rPr>
              <a:t>Take the lead in seeking evidence (inculpatory and exculpatory) – it is not the parties’ responsibility to investigate.</a:t>
            </a:r>
            <a:endParaRPr sz="1900">
              <a:latin typeface="Arial"/>
              <a:ea typeface="Arial"/>
              <a:cs typeface="Arial"/>
              <a:sym typeface="Arial"/>
            </a:endParaRPr>
          </a:p>
          <a:p>
            <a:pPr marL="697865" lvl="0" indent="-228600" algn="l" rtl="0">
              <a:lnSpc>
                <a:spcPct val="100000"/>
              </a:lnSpc>
              <a:spcBef>
                <a:spcPts val="0"/>
              </a:spcBef>
              <a:spcAft>
                <a:spcPts val="0"/>
              </a:spcAft>
              <a:buClr>
                <a:srgbClr val="333333"/>
              </a:buClr>
              <a:buSzPts val="2000"/>
              <a:buFont typeface="Arial"/>
              <a:buChar char="•"/>
            </a:pPr>
            <a:r>
              <a:rPr lang="en-US" sz="1900">
                <a:solidFill>
                  <a:srgbClr val="333333"/>
                </a:solidFill>
                <a:latin typeface="Arial"/>
                <a:ea typeface="Arial"/>
                <a:cs typeface="Arial"/>
                <a:sym typeface="Arial"/>
              </a:rPr>
              <a:t>Be alert to/consider carefully non-verbal communications.</a:t>
            </a:r>
            <a:endParaRPr sz="1900">
              <a:latin typeface="Arial"/>
              <a:ea typeface="Arial"/>
              <a:cs typeface="Arial"/>
              <a:sym typeface="Arial"/>
            </a:endParaRPr>
          </a:p>
        </p:txBody>
      </p:sp>
      <p:pic>
        <p:nvPicPr>
          <p:cNvPr id="1141" name="Google Shape;1141;g2ecba0c605a_0_412"/>
          <p:cNvPicPr preferRelativeResize="0"/>
          <p:nvPr/>
        </p:nvPicPr>
        <p:blipFill rotWithShape="1">
          <a:blip r:embed="rId3">
            <a:alphaModFix/>
          </a:blip>
          <a:srcRect/>
          <a:stretch/>
        </p:blipFill>
        <p:spPr>
          <a:xfrm>
            <a:off x="420623" y="2223516"/>
            <a:ext cx="3837432" cy="2904743"/>
          </a:xfrm>
          <a:prstGeom prst="rect">
            <a:avLst/>
          </a:prstGeom>
          <a:noFill/>
          <a:ln>
            <a:noFill/>
          </a:ln>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145"/>
        <p:cNvGrpSpPr/>
        <p:nvPr/>
      </p:nvGrpSpPr>
      <p:grpSpPr>
        <a:xfrm>
          <a:off x="0" y="0"/>
          <a:ext cx="0" cy="0"/>
          <a:chOff x="0" y="0"/>
          <a:chExt cx="0" cy="0"/>
        </a:xfrm>
      </p:grpSpPr>
      <p:sp>
        <p:nvSpPr>
          <p:cNvPr id="1146" name="Google Shape;1146;g2ecba0c605a_0_420"/>
          <p:cNvSpPr txBox="1">
            <a:spLocks noGrp="1"/>
          </p:cNvSpPr>
          <p:nvPr>
            <p:ph type="title"/>
          </p:nvPr>
        </p:nvSpPr>
        <p:spPr>
          <a:xfrm>
            <a:off x="910574" y="2717947"/>
            <a:ext cx="5440800" cy="2038200"/>
          </a:xfrm>
          <a:prstGeom prst="rect">
            <a:avLst/>
          </a:prstGeom>
          <a:noFill/>
          <a:ln>
            <a:noFill/>
          </a:ln>
        </p:spPr>
        <p:txBody>
          <a:bodyPr spcFirstLastPara="1" wrap="square" lIns="0" tIns="116200" rIns="0" bIns="0" anchor="t" anchorCtr="0">
            <a:spAutoFit/>
          </a:bodyPr>
          <a:lstStyle/>
          <a:p>
            <a:pPr marL="12700" marR="5080" lvl="0" indent="0" algn="l" rtl="0">
              <a:lnSpc>
                <a:spcPct val="108000"/>
              </a:lnSpc>
              <a:spcBef>
                <a:spcPts val="0"/>
              </a:spcBef>
              <a:spcAft>
                <a:spcPts val="0"/>
              </a:spcAft>
              <a:buNone/>
            </a:pPr>
            <a:r>
              <a:rPr lang="en-US" sz="6000" b="0">
                <a:solidFill>
                  <a:srgbClr val="AC151B"/>
                </a:solidFill>
                <a:latin typeface="Arial Black"/>
                <a:ea typeface="Arial Black"/>
                <a:cs typeface="Arial Black"/>
                <a:sym typeface="Arial Black"/>
              </a:rPr>
              <a:t>Investigative Report</a:t>
            </a:r>
            <a:endParaRPr sz="6000">
              <a:latin typeface="Arial Black"/>
              <a:ea typeface="Arial Black"/>
              <a:cs typeface="Arial Black"/>
              <a:sym typeface="Arial Black"/>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150"/>
        <p:cNvGrpSpPr/>
        <p:nvPr/>
      </p:nvGrpSpPr>
      <p:grpSpPr>
        <a:xfrm>
          <a:off x="0" y="0"/>
          <a:ext cx="0" cy="0"/>
          <a:chOff x="0" y="0"/>
          <a:chExt cx="0" cy="0"/>
        </a:xfrm>
      </p:grpSpPr>
      <p:pic>
        <p:nvPicPr>
          <p:cNvPr id="1151" name="Google Shape;1151;g2ecba0c605a_0_424"/>
          <p:cNvPicPr preferRelativeResize="0"/>
          <p:nvPr/>
        </p:nvPicPr>
        <p:blipFill rotWithShape="1">
          <a:blip r:embed="rId3">
            <a:alphaModFix/>
          </a:blip>
          <a:srcRect/>
          <a:stretch/>
        </p:blipFill>
        <p:spPr>
          <a:xfrm>
            <a:off x="5244096" y="740727"/>
            <a:ext cx="5876530" cy="5202516"/>
          </a:xfrm>
          <a:prstGeom prst="rect">
            <a:avLst/>
          </a:prstGeom>
          <a:noFill/>
          <a:ln>
            <a:noFill/>
          </a:ln>
        </p:spPr>
      </p:pic>
      <p:sp>
        <p:nvSpPr>
          <p:cNvPr id="1152" name="Google Shape;1152;g2ecba0c605a_0_424"/>
          <p:cNvSpPr txBox="1">
            <a:spLocks noGrp="1"/>
          </p:cNvSpPr>
          <p:nvPr>
            <p:ph type="title"/>
          </p:nvPr>
        </p:nvSpPr>
        <p:spPr>
          <a:xfrm>
            <a:off x="955418" y="1360410"/>
            <a:ext cx="3095700" cy="1089000"/>
          </a:xfrm>
          <a:prstGeom prst="rect">
            <a:avLst/>
          </a:prstGeom>
          <a:noFill/>
          <a:ln>
            <a:noFill/>
          </a:ln>
        </p:spPr>
        <p:txBody>
          <a:bodyPr spcFirstLastPara="1" wrap="square" lIns="0" tIns="76825" rIns="0" bIns="0" anchor="t" anchorCtr="0">
            <a:spAutoFit/>
          </a:bodyPr>
          <a:lstStyle/>
          <a:p>
            <a:pPr marL="12700" marR="5080" lvl="0" indent="0" algn="l" rtl="0">
              <a:lnSpc>
                <a:spcPct val="105312"/>
              </a:lnSpc>
              <a:spcBef>
                <a:spcPts val="0"/>
              </a:spcBef>
              <a:spcAft>
                <a:spcPts val="0"/>
              </a:spcAft>
              <a:buNone/>
            </a:pPr>
            <a:r>
              <a:rPr lang="en-US" sz="3200" b="0">
                <a:solidFill>
                  <a:srgbClr val="000000"/>
                </a:solidFill>
                <a:latin typeface="Arial"/>
                <a:ea typeface="Arial"/>
                <a:cs typeface="Arial"/>
                <a:sym typeface="Arial"/>
              </a:rPr>
              <a:t>The Investigative Report</a:t>
            </a:r>
            <a:endParaRPr sz="3200">
              <a:latin typeface="Arial"/>
              <a:ea typeface="Arial"/>
              <a:cs typeface="Arial"/>
              <a:sym typeface="Arial"/>
            </a:endParaRPr>
          </a:p>
        </p:txBody>
      </p:sp>
      <p:sp>
        <p:nvSpPr>
          <p:cNvPr id="1153" name="Google Shape;1153;g2ecba0c605a_0_424"/>
          <p:cNvSpPr txBox="1"/>
          <p:nvPr/>
        </p:nvSpPr>
        <p:spPr>
          <a:xfrm>
            <a:off x="1057526" y="2557940"/>
            <a:ext cx="3825300" cy="3090300"/>
          </a:xfrm>
          <a:prstGeom prst="rect">
            <a:avLst/>
          </a:prstGeom>
          <a:noFill/>
          <a:ln>
            <a:noFill/>
          </a:ln>
        </p:spPr>
        <p:txBody>
          <a:bodyPr spcFirstLastPara="1" wrap="square" lIns="0" tIns="109850" rIns="0" bIns="0" anchor="t" anchorCtr="0">
            <a:spAutoFit/>
          </a:bodyPr>
          <a:lstStyle/>
          <a:p>
            <a:pPr marL="367665" lvl="0" indent="-342900" algn="l" rtl="0">
              <a:lnSpc>
                <a:spcPct val="100000"/>
              </a:lnSpc>
              <a:spcBef>
                <a:spcPts val="0"/>
              </a:spcBef>
              <a:spcAft>
                <a:spcPts val="0"/>
              </a:spcAft>
              <a:buSzPts val="1800"/>
              <a:buFont typeface="Arial"/>
              <a:buChar char="•"/>
            </a:pPr>
            <a:r>
              <a:rPr lang="en-US" sz="2000">
                <a:latin typeface="Arial"/>
                <a:ea typeface="Arial"/>
                <a:cs typeface="Arial"/>
                <a:sym typeface="Arial"/>
              </a:rPr>
              <a:t>Defines the investigator’s role</a:t>
            </a:r>
            <a:endParaRPr sz="2000">
              <a:latin typeface="Arial"/>
              <a:ea typeface="Arial"/>
              <a:cs typeface="Arial"/>
              <a:sym typeface="Arial"/>
            </a:endParaRPr>
          </a:p>
          <a:p>
            <a:pPr marL="367665" lvl="0" indent="-342900" algn="l" rtl="0">
              <a:lnSpc>
                <a:spcPct val="100000"/>
              </a:lnSpc>
              <a:spcBef>
                <a:spcPts val="770"/>
              </a:spcBef>
              <a:spcAft>
                <a:spcPts val="0"/>
              </a:spcAft>
              <a:buSzPts val="1800"/>
              <a:buFont typeface="Arial"/>
              <a:buChar char="•"/>
            </a:pPr>
            <a:r>
              <a:rPr lang="en-US" sz="2000">
                <a:latin typeface="Arial"/>
                <a:ea typeface="Arial"/>
                <a:cs typeface="Arial"/>
                <a:sym typeface="Arial"/>
              </a:rPr>
              <a:t>Reports the material facts</a:t>
            </a:r>
            <a:endParaRPr sz="2000">
              <a:latin typeface="Arial"/>
              <a:ea typeface="Arial"/>
              <a:cs typeface="Arial"/>
              <a:sym typeface="Arial"/>
            </a:endParaRPr>
          </a:p>
          <a:p>
            <a:pPr marL="824864" lvl="1" indent="-342899" algn="l" rtl="0">
              <a:lnSpc>
                <a:spcPct val="100000"/>
              </a:lnSpc>
              <a:spcBef>
                <a:spcPts val="250"/>
              </a:spcBef>
              <a:spcAft>
                <a:spcPts val="0"/>
              </a:spcAft>
              <a:buSzPts val="1800"/>
              <a:buFont typeface="Arial"/>
              <a:buChar char="•"/>
            </a:pPr>
            <a:r>
              <a:rPr lang="en-US" sz="2000">
                <a:latin typeface="Arial"/>
                <a:ea typeface="Arial"/>
                <a:cs typeface="Arial"/>
                <a:sym typeface="Arial"/>
              </a:rPr>
              <a:t>Context matters</a:t>
            </a:r>
            <a:endParaRPr sz="2000">
              <a:latin typeface="Arial"/>
              <a:ea typeface="Arial"/>
              <a:cs typeface="Arial"/>
              <a:sym typeface="Arial"/>
            </a:endParaRPr>
          </a:p>
          <a:p>
            <a:pPr marL="824864" lvl="1" indent="-342899" algn="l" rtl="0">
              <a:lnSpc>
                <a:spcPct val="100000"/>
              </a:lnSpc>
              <a:spcBef>
                <a:spcPts val="265"/>
              </a:spcBef>
              <a:spcAft>
                <a:spcPts val="0"/>
              </a:spcAft>
              <a:buSzPts val="1800"/>
              <a:buFont typeface="Arial"/>
              <a:buChar char="•"/>
            </a:pPr>
            <a:r>
              <a:rPr lang="en-US" sz="2000">
                <a:latin typeface="Arial"/>
                <a:ea typeface="Arial"/>
                <a:cs typeface="Arial"/>
                <a:sym typeface="Arial"/>
              </a:rPr>
              <a:t>Facts not opinion</a:t>
            </a:r>
            <a:endParaRPr sz="2000">
              <a:latin typeface="Arial"/>
              <a:ea typeface="Arial"/>
              <a:cs typeface="Arial"/>
              <a:sym typeface="Arial"/>
            </a:endParaRPr>
          </a:p>
          <a:p>
            <a:pPr marL="367665" lvl="0" indent="-342900" algn="l" rtl="0">
              <a:lnSpc>
                <a:spcPct val="100000"/>
              </a:lnSpc>
              <a:spcBef>
                <a:spcPts val="755"/>
              </a:spcBef>
              <a:spcAft>
                <a:spcPts val="0"/>
              </a:spcAft>
              <a:buSzPts val="1800"/>
              <a:buFont typeface="Arial"/>
              <a:buChar char="•"/>
            </a:pPr>
            <a:r>
              <a:rPr lang="en-US" sz="2000">
                <a:latin typeface="Arial"/>
                <a:ea typeface="Arial"/>
                <a:cs typeface="Arial"/>
                <a:sym typeface="Arial"/>
              </a:rPr>
              <a:t>Identifies any gaps</a:t>
            </a:r>
            <a:endParaRPr sz="2000">
              <a:latin typeface="Arial"/>
              <a:ea typeface="Arial"/>
              <a:cs typeface="Arial"/>
              <a:sym typeface="Arial"/>
            </a:endParaRPr>
          </a:p>
          <a:p>
            <a:pPr marL="367665" lvl="0" indent="-342900" algn="l" rtl="0">
              <a:lnSpc>
                <a:spcPct val="100000"/>
              </a:lnSpc>
              <a:spcBef>
                <a:spcPts val="770"/>
              </a:spcBef>
              <a:spcAft>
                <a:spcPts val="0"/>
              </a:spcAft>
              <a:buSzPts val="1800"/>
              <a:buFont typeface="Arial"/>
              <a:buChar char="•"/>
            </a:pPr>
            <a:r>
              <a:rPr lang="en-US" sz="2000">
                <a:latin typeface="Arial"/>
                <a:ea typeface="Arial"/>
                <a:cs typeface="Arial"/>
                <a:sym typeface="Arial"/>
              </a:rPr>
              <a:t>Keep a neutral voice</a:t>
            </a:r>
            <a:endParaRPr sz="2000">
              <a:latin typeface="Arial"/>
              <a:ea typeface="Arial"/>
              <a:cs typeface="Arial"/>
              <a:sym typeface="Arial"/>
            </a:endParaRPr>
          </a:p>
          <a:p>
            <a:pPr marL="367665" marR="5080" lvl="0" indent="-355600" algn="l" rtl="0">
              <a:lnSpc>
                <a:spcPct val="108000"/>
              </a:lnSpc>
              <a:spcBef>
                <a:spcPts val="1025"/>
              </a:spcBef>
              <a:spcAft>
                <a:spcPts val="0"/>
              </a:spcAft>
              <a:buSzPts val="2000"/>
              <a:buFont typeface="Arial"/>
              <a:buChar char="•"/>
            </a:pPr>
            <a:r>
              <a:rPr lang="en-US" sz="2000">
                <a:latin typeface="Arial"/>
                <a:ea typeface="Arial"/>
                <a:cs typeface="Arial"/>
                <a:sym typeface="Arial"/>
              </a:rPr>
              <a:t>Must fairly summarize relevant evidence</a:t>
            </a:r>
            <a:endParaRPr sz="2000">
              <a:latin typeface="Arial"/>
              <a:ea typeface="Arial"/>
              <a:cs typeface="Arial"/>
              <a:sym typeface="Arial"/>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157"/>
        <p:cNvGrpSpPr/>
        <p:nvPr/>
      </p:nvGrpSpPr>
      <p:grpSpPr>
        <a:xfrm>
          <a:off x="0" y="0"/>
          <a:ext cx="0" cy="0"/>
          <a:chOff x="0" y="0"/>
          <a:chExt cx="0" cy="0"/>
        </a:xfrm>
      </p:grpSpPr>
      <p:sp>
        <p:nvSpPr>
          <p:cNvPr id="1158" name="Google Shape;1158;g2ecba0c605a_0_430"/>
          <p:cNvSpPr txBox="1">
            <a:spLocks noGrp="1"/>
          </p:cNvSpPr>
          <p:nvPr>
            <p:ph type="title"/>
          </p:nvPr>
        </p:nvSpPr>
        <p:spPr>
          <a:xfrm>
            <a:off x="916924" y="308070"/>
            <a:ext cx="10358100" cy="995400"/>
          </a:xfrm>
          <a:prstGeom prst="rect">
            <a:avLst/>
          </a:prstGeom>
          <a:noFill/>
          <a:ln>
            <a:noFill/>
          </a:ln>
        </p:spPr>
        <p:txBody>
          <a:bodyPr spcFirstLastPara="1" wrap="square" lIns="0" tIns="315075" rIns="0" bIns="0" anchor="t" anchorCtr="0">
            <a:spAutoFit/>
          </a:bodyPr>
          <a:lstStyle/>
          <a:p>
            <a:pPr marL="2179955" lvl="0" indent="0" algn="l" rtl="0">
              <a:lnSpc>
                <a:spcPct val="100000"/>
              </a:lnSpc>
              <a:spcBef>
                <a:spcPts val="0"/>
              </a:spcBef>
              <a:spcAft>
                <a:spcPts val="0"/>
              </a:spcAft>
              <a:buNone/>
            </a:pPr>
            <a:r>
              <a:rPr lang="en-US" sz="4400" b="0">
                <a:solidFill>
                  <a:srgbClr val="AC151B"/>
                </a:solidFill>
                <a:latin typeface="Arial Black"/>
                <a:ea typeface="Arial Black"/>
                <a:cs typeface="Arial Black"/>
                <a:sym typeface="Arial Black"/>
              </a:rPr>
              <a:t>Review of Evidence</a:t>
            </a:r>
            <a:endParaRPr sz="4400">
              <a:latin typeface="Arial Black"/>
              <a:ea typeface="Arial Black"/>
              <a:cs typeface="Arial Black"/>
              <a:sym typeface="Arial Black"/>
            </a:endParaRPr>
          </a:p>
        </p:txBody>
      </p:sp>
      <p:sp>
        <p:nvSpPr>
          <p:cNvPr id="1159" name="Google Shape;1159;g2ecba0c605a_0_430"/>
          <p:cNvSpPr txBox="1"/>
          <p:nvPr/>
        </p:nvSpPr>
        <p:spPr>
          <a:xfrm>
            <a:off x="5397790" y="1716068"/>
            <a:ext cx="6185400" cy="3298500"/>
          </a:xfrm>
          <a:prstGeom prst="rect">
            <a:avLst/>
          </a:prstGeom>
          <a:noFill/>
          <a:ln>
            <a:noFill/>
          </a:ln>
        </p:spPr>
        <p:txBody>
          <a:bodyPr spcFirstLastPara="1" wrap="square" lIns="0" tIns="13325" rIns="0" bIns="0" anchor="t" anchorCtr="0">
            <a:spAutoFit/>
          </a:bodyPr>
          <a:lstStyle/>
          <a:p>
            <a:pPr marL="241300" marR="5080" lvl="0" indent="-228600" algn="l" rtl="0">
              <a:lnSpc>
                <a:spcPct val="100000"/>
              </a:lnSpc>
              <a:spcBef>
                <a:spcPts val="0"/>
              </a:spcBef>
              <a:spcAft>
                <a:spcPts val="0"/>
              </a:spcAft>
              <a:buClr>
                <a:srgbClr val="333333"/>
              </a:buClr>
              <a:buSzPts val="2000"/>
              <a:buFont typeface="Arial"/>
              <a:buChar char="•"/>
            </a:pPr>
            <a:r>
              <a:rPr lang="en-US" sz="2000">
                <a:solidFill>
                  <a:srgbClr val="333333"/>
                </a:solidFill>
                <a:latin typeface="Arial"/>
                <a:ea typeface="Arial"/>
                <a:cs typeface="Arial"/>
                <a:sym typeface="Arial"/>
              </a:rPr>
              <a:t>Parties must have equal opportunity to inspect and review </a:t>
            </a:r>
            <a:r>
              <a:rPr lang="en-US" sz="2000" i="1">
                <a:solidFill>
                  <a:srgbClr val="333333"/>
                </a:solidFill>
                <a:latin typeface="Arial"/>
                <a:ea typeface="Arial"/>
                <a:cs typeface="Arial"/>
                <a:sym typeface="Arial"/>
              </a:rPr>
              <a:t>all </a:t>
            </a:r>
            <a:r>
              <a:rPr lang="en-US" sz="2000">
                <a:solidFill>
                  <a:srgbClr val="333333"/>
                </a:solidFill>
                <a:latin typeface="Arial"/>
                <a:ea typeface="Arial"/>
                <a:cs typeface="Arial"/>
                <a:sym typeface="Arial"/>
              </a:rPr>
              <a:t>evidence </a:t>
            </a:r>
            <a:r>
              <a:rPr lang="en-US" sz="2000" u="sng">
                <a:solidFill>
                  <a:srgbClr val="333333"/>
                </a:solidFill>
                <a:latin typeface="Arial"/>
                <a:ea typeface="Arial"/>
                <a:cs typeface="Arial"/>
                <a:sym typeface="Arial"/>
              </a:rPr>
              <a:t>directly related to the allegations.</a:t>
            </a:r>
            <a:endParaRPr sz="2000">
              <a:latin typeface="Arial"/>
              <a:ea typeface="Arial"/>
              <a:cs typeface="Arial"/>
              <a:sym typeface="Arial"/>
            </a:endParaRPr>
          </a:p>
          <a:p>
            <a:pPr marL="240665" lvl="0" indent="-227965" algn="l" rtl="0">
              <a:lnSpc>
                <a:spcPct val="100000"/>
              </a:lnSpc>
              <a:spcBef>
                <a:spcPts val="995"/>
              </a:spcBef>
              <a:spcAft>
                <a:spcPts val="0"/>
              </a:spcAft>
              <a:buClr>
                <a:srgbClr val="333333"/>
              </a:buClr>
              <a:buSzPts val="2000"/>
              <a:buFont typeface="Arial"/>
              <a:buChar char="•"/>
            </a:pPr>
            <a:r>
              <a:rPr lang="en-US" sz="2000">
                <a:solidFill>
                  <a:srgbClr val="333333"/>
                </a:solidFill>
                <a:latin typeface="Arial"/>
                <a:ea typeface="Arial"/>
                <a:cs typeface="Arial"/>
                <a:sym typeface="Arial"/>
              </a:rPr>
              <a:t>Schools must:</a:t>
            </a:r>
            <a:endParaRPr sz="2000">
              <a:latin typeface="Arial"/>
              <a:ea typeface="Arial"/>
              <a:cs typeface="Arial"/>
              <a:sym typeface="Arial"/>
            </a:endParaRPr>
          </a:p>
          <a:p>
            <a:pPr marL="698500" marR="88265" lvl="1" indent="-248919" algn="l" rtl="0">
              <a:lnSpc>
                <a:spcPct val="100000"/>
              </a:lnSpc>
              <a:spcBef>
                <a:spcPts val="1005"/>
              </a:spcBef>
              <a:spcAft>
                <a:spcPts val="0"/>
              </a:spcAft>
              <a:buClr>
                <a:srgbClr val="333333"/>
              </a:buClr>
              <a:buSzPts val="2000"/>
              <a:buFont typeface="Arial"/>
              <a:buChar char="•"/>
            </a:pPr>
            <a:r>
              <a:rPr lang="en-US" sz="1700">
                <a:solidFill>
                  <a:srgbClr val="333333"/>
                </a:solidFill>
                <a:latin typeface="Arial"/>
                <a:ea typeface="Arial"/>
                <a:cs typeface="Arial"/>
                <a:sym typeface="Arial"/>
              </a:rPr>
              <a:t>Allow the parties at least 10 days prior to inspect, review and respond to the evidence prior to completion of the investigative report.</a:t>
            </a:r>
            <a:endParaRPr sz="1700">
              <a:latin typeface="Arial"/>
              <a:ea typeface="Arial"/>
              <a:cs typeface="Arial"/>
              <a:sym typeface="Arial"/>
            </a:endParaRPr>
          </a:p>
          <a:p>
            <a:pPr marL="698500" marR="427990" lvl="1" indent="-228600" algn="l" rtl="0">
              <a:lnSpc>
                <a:spcPct val="100000"/>
              </a:lnSpc>
              <a:spcBef>
                <a:spcPts val="1010"/>
              </a:spcBef>
              <a:spcAft>
                <a:spcPts val="0"/>
              </a:spcAft>
              <a:buClr>
                <a:srgbClr val="333333"/>
              </a:buClr>
              <a:buSzPts val="1700"/>
              <a:buFont typeface="Arial"/>
              <a:buChar char="•"/>
            </a:pPr>
            <a:r>
              <a:rPr lang="en-US" sz="1700">
                <a:solidFill>
                  <a:srgbClr val="333333"/>
                </a:solidFill>
                <a:latin typeface="Arial"/>
                <a:ea typeface="Arial"/>
                <a:cs typeface="Arial"/>
                <a:sym typeface="Arial"/>
              </a:rPr>
              <a:t>Consider parties’ written response before completing report.</a:t>
            </a:r>
            <a:endParaRPr sz="1700">
              <a:latin typeface="Arial"/>
              <a:ea typeface="Arial"/>
              <a:cs typeface="Arial"/>
              <a:sym typeface="Arial"/>
            </a:endParaRPr>
          </a:p>
          <a:p>
            <a:pPr marL="698500" marR="600075" lvl="0" indent="-447040" algn="l" rtl="0">
              <a:lnSpc>
                <a:spcPct val="100000"/>
              </a:lnSpc>
              <a:spcBef>
                <a:spcPts val="1000"/>
              </a:spcBef>
              <a:spcAft>
                <a:spcPts val="0"/>
              </a:spcAft>
              <a:buClr>
                <a:srgbClr val="333333"/>
              </a:buClr>
              <a:buSzPts val="1600"/>
              <a:buFont typeface="Arial"/>
              <a:buChar char="•"/>
            </a:pPr>
            <a:r>
              <a:rPr lang="en-US" sz="1600">
                <a:solidFill>
                  <a:srgbClr val="333333"/>
                </a:solidFill>
                <a:latin typeface="Arial"/>
                <a:ea typeface="Arial"/>
                <a:cs typeface="Arial"/>
                <a:sym typeface="Arial"/>
              </a:rPr>
              <a:t>Must provide evidence to parties and their advisors for review and response at least 10 days before hearing.</a:t>
            </a:r>
            <a:endParaRPr sz="1600">
              <a:latin typeface="Arial"/>
              <a:ea typeface="Arial"/>
              <a:cs typeface="Arial"/>
              <a:sym typeface="Arial"/>
            </a:endParaRPr>
          </a:p>
        </p:txBody>
      </p:sp>
      <p:pic>
        <p:nvPicPr>
          <p:cNvPr id="1160" name="Google Shape;1160;g2ecba0c605a_0_430"/>
          <p:cNvPicPr preferRelativeResize="0"/>
          <p:nvPr/>
        </p:nvPicPr>
        <p:blipFill rotWithShape="1">
          <a:blip r:embed="rId3">
            <a:alphaModFix/>
          </a:blip>
          <a:srcRect/>
          <a:stretch/>
        </p:blipFill>
        <p:spPr>
          <a:xfrm>
            <a:off x="233172" y="1921764"/>
            <a:ext cx="5181600" cy="345643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g2ecba0c605a_0_1761"/>
          <p:cNvPicPr preferRelativeResize="0"/>
          <p:nvPr/>
        </p:nvPicPr>
        <p:blipFill>
          <a:blip r:embed="rId3">
            <a:alphaModFix/>
          </a:blip>
          <a:stretch>
            <a:fillRect/>
          </a:stretch>
        </p:blipFill>
        <p:spPr>
          <a:xfrm>
            <a:off x="0" y="0"/>
            <a:ext cx="12192001" cy="6827520"/>
          </a:xfrm>
          <a:prstGeom prst="rect">
            <a:avLst/>
          </a:prstGeom>
          <a:noFill/>
          <a:ln>
            <a:noFill/>
          </a:ln>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sp>
        <p:nvSpPr>
          <p:cNvPr id="1165" name="Google Shape;1165;g2ecba0c605a_0_436"/>
          <p:cNvSpPr txBox="1">
            <a:spLocks noGrp="1"/>
          </p:cNvSpPr>
          <p:nvPr>
            <p:ph type="title"/>
          </p:nvPr>
        </p:nvSpPr>
        <p:spPr>
          <a:xfrm>
            <a:off x="1054766" y="721074"/>
            <a:ext cx="10084500" cy="506100"/>
          </a:xfrm>
          <a:prstGeom prst="rect">
            <a:avLst/>
          </a:prstGeom>
          <a:noFill/>
          <a:ln>
            <a:noFill/>
          </a:ln>
        </p:spPr>
        <p:txBody>
          <a:bodyPr spcFirstLastPara="1" wrap="square" lIns="0" tIns="13325" rIns="0" bIns="0" anchor="t" anchorCtr="0">
            <a:spAutoFit/>
          </a:bodyPr>
          <a:lstStyle/>
          <a:p>
            <a:pPr marL="12700" lvl="0" indent="0" algn="l" rtl="0">
              <a:lnSpc>
                <a:spcPct val="100000"/>
              </a:lnSpc>
              <a:spcBef>
                <a:spcPts val="0"/>
              </a:spcBef>
              <a:spcAft>
                <a:spcPts val="0"/>
              </a:spcAft>
              <a:buNone/>
            </a:pPr>
            <a:r>
              <a:rPr lang="en-US" sz="3200" b="0">
                <a:solidFill>
                  <a:srgbClr val="AC151B"/>
                </a:solidFill>
                <a:latin typeface="Arial Black"/>
                <a:ea typeface="Arial Black"/>
                <a:cs typeface="Arial Black"/>
                <a:sym typeface="Arial Black"/>
              </a:rPr>
              <a:t>Recommendations Regarding Responsibility?</a:t>
            </a:r>
            <a:endParaRPr sz="3200">
              <a:latin typeface="Arial Black"/>
              <a:ea typeface="Arial Black"/>
              <a:cs typeface="Arial Black"/>
              <a:sym typeface="Arial Black"/>
            </a:endParaRPr>
          </a:p>
        </p:txBody>
      </p:sp>
      <p:sp>
        <p:nvSpPr>
          <p:cNvPr id="1166" name="Google Shape;1166;g2ecba0c605a_0_436"/>
          <p:cNvSpPr txBox="1"/>
          <p:nvPr/>
        </p:nvSpPr>
        <p:spPr>
          <a:xfrm>
            <a:off x="1031224" y="1536108"/>
            <a:ext cx="10136400" cy="4266300"/>
          </a:xfrm>
          <a:prstGeom prst="rect">
            <a:avLst/>
          </a:prstGeom>
          <a:noFill/>
          <a:ln>
            <a:noFill/>
          </a:ln>
        </p:spPr>
        <p:txBody>
          <a:bodyPr spcFirstLastPara="1" wrap="square" lIns="0" tIns="53975" rIns="0" bIns="0" anchor="t" anchorCtr="0">
            <a:spAutoFit/>
          </a:bodyPr>
          <a:lstStyle/>
          <a:p>
            <a:pPr marL="355600" marR="1144270" lvl="0" indent="-342900" algn="l" rtl="0">
              <a:lnSpc>
                <a:spcPct val="107916"/>
              </a:lnSpc>
              <a:spcBef>
                <a:spcPts val="0"/>
              </a:spcBef>
              <a:spcAft>
                <a:spcPts val="0"/>
              </a:spcAft>
              <a:buSzPts val="1800"/>
              <a:buFont typeface="Arial"/>
              <a:buChar char="•"/>
            </a:pPr>
            <a:r>
              <a:rPr lang="en-US" sz="2400">
                <a:latin typeface="Arial"/>
                <a:ea typeface="Arial"/>
                <a:cs typeface="Arial"/>
                <a:sym typeface="Arial"/>
              </a:rPr>
              <a:t>Investigative Reports MAY include a recommendation regarding responsibility and related analysis.</a:t>
            </a:r>
            <a:endParaRPr sz="2400">
              <a:latin typeface="Arial"/>
              <a:ea typeface="Arial"/>
              <a:cs typeface="Arial"/>
              <a:sym typeface="Arial"/>
            </a:endParaRPr>
          </a:p>
          <a:p>
            <a:pPr marL="355600" marR="224153" lvl="0" indent="-342900" algn="l" rtl="0">
              <a:lnSpc>
                <a:spcPct val="107916"/>
              </a:lnSpc>
              <a:spcBef>
                <a:spcPts val="1000"/>
              </a:spcBef>
              <a:spcAft>
                <a:spcPts val="0"/>
              </a:spcAft>
              <a:buSzPts val="1800"/>
              <a:buFont typeface="Arial"/>
              <a:buChar char="•"/>
            </a:pPr>
            <a:r>
              <a:rPr lang="en-US" sz="2400" b="1">
                <a:latin typeface="Arial"/>
                <a:ea typeface="Arial"/>
                <a:cs typeface="Arial"/>
                <a:sym typeface="Arial"/>
              </a:rPr>
              <a:t>However:	</a:t>
            </a:r>
            <a:r>
              <a:rPr lang="en-US" sz="2400">
                <a:latin typeface="Arial"/>
                <a:ea typeface="Arial"/>
                <a:cs typeface="Arial"/>
                <a:sym typeface="Arial"/>
              </a:rPr>
              <a:t>“The decision-maker is under an independent obligation to objectively evaluate relevant evidence, and thus cannot simply defer to recommendations made by the investigator in the investigative report.”</a:t>
            </a:r>
            <a:r>
              <a:rPr lang="en-US" sz="1700">
                <a:latin typeface="Arial"/>
                <a:ea typeface="Arial"/>
                <a:cs typeface="Arial"/>
                <a:sym typeface="Arial"/>
              </a:rPr>
              <a:t>[Preamble, Fed. Reg.Vol. 85, No. 97, May 19,2020, p. 30308]</a:t>
            </a:r>
            <a:endParaRPr sz="1700">
              <a:latin typeface="Arial"/>
              <a:ea typeface="Arial"/>
              <a:cs typeface="Arial"/>
              <a:sym typeface="Arial"/>
            </a:endParaRPr>
          </a:p>
          <a:p>
            <a:pPr marL="354965" lvl="0" indent="-342265" algn="l" rtl="0">
              <a:lnSpc>
                <a:spcPct val="100000"/>
              </a:lnSpc>
              <a:spcBef>
                <a:spcPts val="690"/>
              </a:spcBef>
              <a:spcAft>
                <a:spcPts val="0"/>
              </a:spcAft>
              <a:buSzPts val="1800"/>
              <a:buFont typeface="Arial"/>
              <a:buChar char="•"/>
            </a:pPr>
            <a:r>
              <a:rPr lang="en-US" sz="2400">
                <a:latin typeface="Arial"/>
                <a:ea typeface="Arial"/>
                <a:cs typeface="Arial"/>
                <a:sym typeface="Arial"/>
              </a:rPr>
              <a:t>Decision-makers must make independent decisions based on:</a:t>
            </a:r>
            <a:endParaRPr sz="2400">
              <a:latin typeface="Arial"/>
              <a:ea typeface="Arial"/>
              <a:cs typeface="Arial"/>
              <a:sym typeface="Arial"/>
            </a:endParaRPr>
          </a:p>
          <a:p>
            <a:pPr marL="812165" lvl="1" indent="-342265" algn="l" rtl="0">
              <a:lnSpc>
                <a:spcPct val="100000"/>
              </a:lnSpc>
              <a:spcBef>
                <a:spcPts val="204"/>
              </a:spcBef>
              <a:spcAft>
                <a:spcPts val="0"/>
              </a:spcAft>
              <a:buSzPts val="1800"/>
              <a:buFont typeface="Arial"/>
              <a:buChar char="•"/>
            </a:pPr>
            <a:r>
              <a:rPr lang="en-US" sz="2400">
                <a:latin typeface="Arial"/>
                <a:ea typeface="Arial"/>
                <a:cs typeface="Arial"/>
                <a:sym typeface="Arial"/>
              </a:rPr>
              <a:t>Investigative report and related evidence, and</a:t>
            </a:r>
            <a:endParaRPr sz="2400">
              <a:latin typeface="Arial"/>
              <a:ea typeface="Arial"/>
              <a:cs typeface="Arial"/>
              <a:sym typeface="Arial"/>
            </a:endParaRPr>
          </a:p>
          <a:p>
            <a:pPr marL="812800" marR="5080" lvl="1" indent="-342900" algn="l" rtl="0">
              <a:lnSpc>
                <a:spcPct val="107916"/>
              </a:lnSpc>
              <a:spcBef>
                <a:spcPts val="545"/>
              </a:spcBef>
              <a:spcAft>
                <a:spcPts val="0"/>
              </a:spcAft>
              <a:buSzPts val="1800"/>
              <a:buFont typeface="Arial"/>
              <a:buChar char="•"/>
            </a:pPr>
            <a:r>
              <a:rPr lang="en-US" sz="2400">
                <a:latin typeface="Arial"/>
                <a:ea typeface="Arial"/>
                <a:cs typeface="Arial"/>
                <a:sym typeface="Arial"/>
              </a:rPr>
              <a:t>Information presented at hearing, including information resulting from cross-examination.</a:t>
            </a:r>
            <a:endParaRPr sz="2400">
              <a:latin typeface="Arial"/>
              <a:ea typeface="Arial"/>
              <a:cs typeface="Arial"/>
              <a:sym typeface="Arial"/>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sp>
        <p:nvSpPr>
          <p:cNvPr id="1171" name="Google Shape;1171;g2ecba0c605a_0_441"/>
          <p:cNvSpPr txBox="1">
            <a:spLocks noGrp="1"/>
          </p:cNvSpPr>
          <p:nvPr>
            <p:ph type="title"/>
          </p:nvPr>
        </p:nvSpPr>
        <p:spPr>
          <a:xfrm>
            <a:off x="725998" y="2330335"/>
            <a:ext cx="5908800" cy="2038200"/>
          </a:xfrm>
          <a:prstGeom prst="rect">
            <a:avLst/>
          </a:prstGeom>
          <a:noFill/>
          <a:ln>
            <a:noFill/>
          </a:ln>
        </p:spPr>
        <p:txBody>
          <a:bodyPr spcFirstLastPara="1" wrap="square" lIns="0" tIns="116200" rIns="0" bIns="0" anchor="t" anchorCtr="0">
            <a:spAutoFit/>
          </a:bodyPr>
          <a:lstStyle/>
          <a:p>
            <a:pPr marL="12700" marR="5080" lvl="0" indent="0" algn="l" rtl="0">
              <a:lnSpc>
                <a:spcPct val="108000"/>
              </a:lnSpc>
              <a:spcBef>
                <a:spcPts val="0"/>
              </a:spcBef>
              <a:spcAft>
                <a:spcPts val="0"/>
              </a:spcAft>
              <a:buNone/>
            </a:pPr>
            <a:r>
              <a:rPr lang="en-US" sz="6000" b="0">
                <a:solidFill>
                  <a:srgbClr val="AC151B"/>
                </a:solidFill>
                <a:latin typeface="Arial Black"/>
                <a:ea typeface="Arial Black"/>
                <a:cs typeface="Arial Black"/>
                <a:sym typeface="Arial Black"/>
              </a:rPr>
              <a:t>Violations of Other Policies</a:t>
            </a:r>
            <a:endParaRPr sz="6000">
              <a:latin typeface="Arial Black"/>
              <a:ea typeface="Arial Black"/>
              <a:cs typeface="Arial Black"/>
              <a:sym typeface="Arial Black"/>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1175"/>
        <p:cNvGrpSpPr/>
        <p:nvPr/>
      </p:nvGrpSpPr>
      <p:grpSpPr>
        <a:xfrm>
          <a:off x="0" y="0"/>
          <a:ext cx="0" cy="0"/>
          <a:chOff x="0" y="0"/>
          <a:chExt cx="0" cy="0"/>
        </a:xfrm>
      </p:grpSpPr>
      <p:sp>
        <p:nvSpPr>
          <p:cNvPr id="1176" name="Google Shape;1176;g2ecba0c605a_0_445"/>
          <p:cNvSpPr txBox="1">
            <a:spLocks noGrp="1"/>
          </p:cNvSpPr>
          <p:nvPr>
            <p:ph type="title"/>
          </p:nvPr>
        </p:nvSpPr>
        <p:spPr>
          <a:xfrm>
            <a:off x="1906682" y="609822"/>
            <a:ext cx="8378700" cy="690600"/>
          </a:xfrm>
          <a:prstGeom prst="rect">
            <a:avLst/>
          </a:prstGeom>
          <a:noFill/>
          <a:ln>
            <a:noFill/>
          </a:ln>
        </p:spPr>
        <p:txBody>
          <a:bodyPr spcFirstLastPara="1" wrap="square" lIns="0" tIns="13325" rIns="0" bIns="0" anchor="t" anchorCtr="0">
            <a:spAutoFit/>
          </a:bodyPr>
          <a:lstStyle/>
          <a:p>
            <a:pPr marL="12700" lvl="0" indent="0" algn="l" rtl="0">
              <a:lnSpc>
                <a:spcPct val="100000"/>
              </a:lnSpc>
              <a:spcBef>
                <a:spcPts val="0"/>
              </a:spcBef>
              <a:spcAft>
                <a:spcPts val="0"/>
              </a:spcAft>
              <a:buNone/>
            </a:pPr>
            <a:r>
              <a:rPr lang="en-US" sz="4400" b="0">
                <a:solidFill>
                  <a:srgbClr val="AC151B"/>
                </a:solidFill>
                <a:latin typeface="Arial Black"/>
                <a:ea typeface="Arial Black"/>
                <a:cs typeface="Arial Black"/>
                <a:sym typeface="Arial Black"/>
              </a:rPr>
              <a:t>Violations of Other Policies</a:t>
            </a:r>
            <a:endParaRPr sz="4400">
              <a:latin typeface="Arial Black"/>
              <a:ea typeface="Arial Black"/>
              <a:cs typeface="Arial Black"/>
              <a:sym typeface="Arial Black"/>
            </a:endParaRPr>
          </a:p>
        </p:txBody>
      </p:sp>
      <p:sp>
        <p:nvSpPr>
          <p:cNvPr id="1177" name="Google Shape;1177;g2ecba0c605a_0_445"/>
          <p:cNvSpPr txBox="1"/>
          <p:nvPr/>
        </p:nvSpPr>
        <p:spPr>
          <a:xfrm>
            <a:off x="3359806" y="1410943"/>
            <a:ext cx="8296200" cy="4392900"/>
          </a:xfrm>
          <a:prstGeom prst="rect">
            <a:avLst/>
          </a:prstGeom>
          <a:noFill/>
          <a:ln>
            <a:noFill/>
          </a:ln>
        </p:spPr>
        <p:txBody>
          <a:bodyPr spcFirstLastPara="1" wrap="square" lIns="0" tIns="12700" rIns="0" bIns="0" anchor="t" anchorCtr="0">
            <a:spAutoFit/>
          </a:bodyPr>
          <a:lstStyle/>
          <a:p>
            <a:pPr marL="240028" marR="724535" lvl="0" indent="-227328" algn="l" rtl="0">
              <a:lnSpc>
                <a:spcPct val="100000"/>
              </a:lnSpc>
              <a:spcBef>
                <a:spcPts val="0"/>
              </a:spcBef>
              <a:spcAft>
                <a:spcPts val="0"/>
              </a:spcAft>
              <a:buSzPts val="2400"/>
              <a:buFont typeface="Arial"/>
              <a:buChar char="•"/>
            </a:pPr>
            <a:r>
              <a:rPr lang="en-US" sz="2400">
                <a:latin typeface="Arial"/>
                <a:ea typeface="Arial"/>
                <a:cs typeface="Arial"/>
                <a:sym typeface="Arial"/>
              </a:rPr>
              <a:t>Knowingly making false statements or submitting false 	information</a:t>
            </a:r>
            <a:endParaRPr sz="2400">
              <a:latin typeface="Arial"/>
              <a:ea typeface="Arial"/>
              <a:cs typeface="Arial"/>
              <a:sym typeface="Arial"/>
            </a:endParaRPr>
          </a:p>
          <a:p>
            <a:pPr marL="697865" lvl="1" indent="-227965" algn="l" rtl="0">
              <a:lnSpc>
                <a:spcPct val="100000"/>
              </a:lnSpc>
              <a:spcBef>
                <a:spcPts val="5"/>
              </a:spcBef>
              <a:spcAft>
                <a:spcPts val="0"/>
              </a:spcAft>
              <a:buSzPts val="2000"/>
              <a:buFont typeface="Arial"/>
              <a:buChar char="•"/>
            </a:pPr>
            <a:r>
              <a:rPr lang="en-US" sz="2000">
                <a:latin typeface="Arial"/>
                <a:ea typeface="Arial"/>
                <a:cs typeface="Arial"/>
                <a:sym typeface="Arial"/>
              </a:rPr>
              <a:t>Being alert to potential claims of retaliation</a:t>
            </a:r>
            <a:endParaRPr sz="2000">
              <a:latin typeface="Arial"/>
              <a:ea typeface="Arial"/>
              <a:cs typeface="Arial"/>
              <a:sym typeface="Arial"/>
            </a:endParaRPr>
          </a:p>
          <a:p>
            <a:pPr marL="240028" marR="790575" lvl="0" indent="-227328" algn="l" rtl="0">
              <a:lnSpc>
                <a:spcPct val="100000"/>
              </a:lnSpc>
              <a:spcBef>
                <a:spcPts val="185"/>
              </a:spcBef>
              <a:spcAft>
                <a:spcPts val="0"/>
              </a:spcAft>
              <a:buSzPts val="2400"/>
              <a:buFont typeface="Arial"/>
              <a:buChar char="•"/>
            </a:pPr>
            <a:r>
              <a:rPr lang="en-US" sz="2400">
                <a:latin typeface="Arial"/>
                <a:ea typeface="Arial"/>
                <a:cs typeface="Arial"/>
                <a:sym typeface="Arial"/>
              </a:rPr>
              <a:t>Sexual Harassment not covered in the regulations but 	violating campus policies</a:t>
            </a:r>
            <a:endParaRPr sz="2400">
              <a:latin typeface="Arial"/>
              <a:ea typeface="Arial"/>
              <a:cs typeface="Arial"/>
              <a:sym typeface="Arial"/>
            </a:endParaRPr>
          </a:p>
          <a:p>
            <a:pPr marL="698500" marR="134620" lvl="1" indent="-228600" algn="l" rtl="0">
              <a:lnSpc>
                <a:spcPct val="100000"/>
              </a:lnSpc>
              <a:spcBef>
                <a:spcPts val="210"/>
              </a:spcBef>
              <a:spcAft>
                <a:spcPts val="0"/>
              </a:spcAft>
              <a:buSzPts val="2000"/>
              <a:buFont typeface="Arial"/>
              <a:buChar char="•"/>
            </a:pPr>
            <a:r>
              <a:rPr lang="en-US" sz="2000">
                <a:latin typeface="Arial"/>
                <a:ea typeface="Arial"/>
                <a:cs typeface="Arial"/>
                <a:sym typeface="Arial"/>
              </a:rPr>
              <a:t>Violations occurring in programs or at locations outside the current definition</a:t>
            </a:r>
            <a:endParaRPr sz="2000">
              <a:latin typeface="Arial"/>
              <a:ea typeface="Arial"/>
              <a:cs typeface="Arial"/>
              <a:sym typeface="Arial"/>
            </a:endParaRPr>
          </a:p>
          <a:p>
            <a:pPr marL="697865" lvl="1" indent="-227965" algn="l" rtl="0">
              <a:lnSpc>
                <a:spcPct val="100000"/>
              </a:lnSpc>
              <a:spcBef>
                <a:spcPts val="204"/>
              </a:spcBef>
              <a:spcAft>
                <a:spcPts val="0"/>
              </a:spcAft>
              <a:buSzPts val="2000"/>
              <a:buFont typeface="Arial"/>
              <a:buChar char="•"/>
            </a:pPr>
            <a:r>
              <a:rPr lang="en-US" sz="2000">
                <a:latin typeface="Arial"/>
                <a:ea typeface="Arial"/>
                <a:cs typeface="Arial"/>
                <a:sym typeface="Arial"/>
              </a:rPr>
              <a:t>Violations that don’t meet the standards under the regulations</a:t>
            </a:r>
            <a:endParaRPr sz="2000">
              <a:latin typeface="Arial"/>
              <a:ea typeface="Arial"/>
              <a:cs typeface="Arial"/>
              <a:sym typeface="Arial"/>
            </a:endParaRPr>
          </a:p>
          <a:p>
            <a:pPr marL="240028" lvl="0" indent="-227328" algn="l" rtl="0">
              <a:lnSpc>
                <a:spcPct val="100000"/>
              </a:lnSpc>
              <a:spcBef>
                <a:spcPts val="185"/>
              </a:spcBef>
              <a:spcAft>
                <a:spcPts val="0"/>
              </a:spcAft>
              <a:buSzPts val="2400"/>
              <a:buFont typeface="Arial"/>
              <a:buChar char="•"/>
            </a:pPr>
            <a:r>
              <a:rPr lang="en-US" sz="2400">
                <a:latin typeface="Arial"/>
                <a:ea typeface="Arial"/>
                <a:cs typeface="Arial"/>
                <a:sym typeface="Arial"/>
              </a:rPr>
              <a:t>Student Conduct violations</a:t>
            </a:r>
            <a:endParaRPr sz="2400">
              <a:latin typeface="Arial"/>
              <a:ea typeface="Arial"/>
              <a:cs typeface="Arial"/>
              <a:sym typeface="Arial"/>
            </a:endParaRPr>
          </a:p>
          <a:p>
            <a:pPr marL="240028" lvl="0" indent="-227328" algn="l" rtl="0">
              <a:lnSpc>
                <a:spcPct val="100000"/>
              </a:lnSpc>
              <a:spcBef>
                <a:spcPts val="204"/>
              </a:spcBef>
              <a:spcAft>
                <a:spcPts val="0"/>
              </a:spcAft>
              <a:buSzPts val="2400"/>
              <a:buFont typeface="Arial"/>
              <a:buChar char="•"/>
            </a:pPr>
            <a:r>
              <a:rPr lang="en-US" sz="2400">
                <a:latin typeface="Arial"/>
                <a:ea typeface="Arial"/>
                <a:cs typeface="Arial"/>
                <a:sym typeface="Arial"/>
              </a:rPr>
              <a:t>Employee Conduct standards</a:t>
            </a:r>
            <a:endParaRPr sz="2400">
              <a:latin typeface="Arial"/>
              <a:ea typeface="Arial"/>
              <a:cs typeface="Arial"/>
              <a:sym typeface="Arial"/>
            </a:endParaRPr>
          </a:p>
          <a:p>
            <a:pPr marL="0" lvl="0" indent="0" algn="l" rtl="0">
              <a:lnSpc>
                <a:spcPct val="100000"/>
              </a:lnSpc>
              <a:spcBef>
                <a:spcPts val="515"/>
              </a:spcBef>
              <a:spcAft>
                <a:spcPts val="0"/>
              </a:spcAft>
              <a:buNone/>
            </a:pPr>
            <a:endParaRPr sz="2400">
              <a:latin typeface="Arial"/>
              <a:ea typeface="Arial"/>
              <a:cs typeface="Arial"/>
              <a:sym typeface="Arial"/>
            </a:endParaRPr>
          </a:p>
          <a:p>
            <a:pPr marL="12700" lvl="0" indent="0" algn="l" rtl="0">
              <a:lnSpc>
                <a:spcPct val="100000"/>
              </a:lnSpc>
              <a:spcBef>
                <a:spcPts val="0"/>
              </a:spcBef>
              <a:spcAft>
                <a:spcPts val="0"/>
              </a:spcAft>
              <a:buNone/>
            </a:pPr>
            <a:r>
              <a:rPr lang="en-US" sz="2400" i="1">
                <a:solidFill>
                  <a:srgbClr val="333333"/>
                </a:solidFill>
                <a:latin typeface="Arial"/>
                <a:ea typeface="Arial"/>
                <a:cs typeface="Arial"/>
                <a:sym typeface="Arial"/>
              </a:rPr>
              <a:t>Remember to update notice with later-discovered allegations.</a:t>
            </a:r>
            <a:endParaRPr sz="2400">
              <a:latin typeface="Arial"/>
              <a:ea typeface="Arial"/>
              <a:cs typeface="Arial"/>
              <a:sym typeface="Arial"/>
            </a:endParaRPr>
          </a:p>
        </p:txBody>
      </p:sp>
      <p:pic>
        <p:nvPicPr>
          <p:cNvPr id="1178" name="Google Shape;1178;g2ecba0c605a_0_445"/>
          <p:cNvPicPr preferRelativeResize="0"/>
          <p:nvPr/>
        </p:nvPicPr>
        <p:blipFill rotWithShape="1">
          <a:blip r:embed="rId3">
            <a:alphaModFix/>
          </a:blip>
          <a:srcRect/>
          <a:stretch/>
        </p:blipFill>
        <p:spPr>
          <a:xfrm>
            <a:off x="487680" y="2139696"/>
            <a:ext cx="2570987" cy="2578607"/>
          </a:xfrm>
          <a:prstGeom prst="rect">
            <a:avLst/>
          </a:prstGeom>
          <a:noFill/>
          <a:ln>
            <a:noFill/>
          </a:ln>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1182"/>
        <p:cNvGrpSpPr/>
        <p:nvPr/>
      </p:nvGrpSpPr>
      <p:grpSpPr>
        <a:xfrm>
          <a:off x="0" y="0"/>
          <a:ext cx="0" cy="0"/>
          <a:chOff x="0" y="0"/>
          <a:chExt cx="0" cy="0"/>
        </a:xfrm>
      </p:grpSpPr>
      <p:sp>
        <p:nvSpPr>
          <p:cNvPr id="1183" name="Google Shape;1183;g2ecba0c605a_0_451"/>
          <p:cNvSpPr txBox="1">
            <a:spLocks noGrp="1"/>
          </p:cNvSpPr>
          <p:nvPr>
            <p:ph type="title"/>
          </p:nvPr>
        </p:nvSpPr>
        <p:spPr>
          <a:xfrm>
            <a:off x="1248650" y="2551385"/>
            <a:ext cx="5170200" cy="2733000"/>
          </a:xfrm>
          <a:prstGeom prst="rect">
            <a:avLst/>
          </a:prstGeom>
          <a:noFill/>
          <a:ln>
            <a:noFill/>
          </a:ln>
        </p:spPr>
        <p:txBody>
          <a:bodyPr spcFirstLastPara="1" wrap="square" lIns="0" tIns="106025" rIns="0" bIns="0" anchor="t" anchorCtr="0">
            <a:spAutoFit/>
          </a:bodyPr>
          <a:lstStyle/>
          <a:p>
            <a:pPr marL="12065" marR="5080" lvl="0" indent="-1269" algn="ctr" rtl="0">
              <a:lnSpc>
                <a:spcPct val="107963"/>
              </a:lnSpc>
              <a:spcBef>
                <a:spcPts val="0"/>
              </a:spcBef>
              <a:spcAft>
                <a:spcPts val="0"/>
              </a:spcAft>
              <a:buNone/>
            </a:pPr>
            <a:r>
              <a:rPr lang="en-US" sz="5400" b="0">
                <a:solidFill>
                  <a:srgbClr val="AC151B"/>
                </a:solidFill>
                <a:latin typeface="Arial Black"/>
                <a:ea typeface="Arial Black"/>
                <a:cs typeface="Arial Black"/>
                <a:sym typeface="Arial Black"/>
              </a:rPr>
              <a:t>Due Process (Fundamental Fairness)</a:t>
            </a:r>
            <a:endParaRPr sz="5400">
              <a:latin typeface="Arial Black"/>
              <a:ea typeface="Arial Black"/>
              <a:cs typeface="Arial Black"/>
              <a:sym typeface="Arial Black"/>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sp>
        <p:nvSpPr>
          <p:cNvPr id="1188" name="Google Shape;1188;g2ecba0c605a_0_455"/>
          <p:cNvSpPr txBox="1">
            <a:spLocks noGrp="1"/>
          </p:cNvSpPr>
          <p:nvPr>
            <p:ph type="title"/>
          </p:nvPr>
        </p:nvSpPr>
        <p:spPr>
          <a:xfrm>
            <a:off x="5776518" y="293679"/>
            <a:ext cx="2305800" cy="4746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3000">
                <a:solidFill>
                  <a:srgbClr val="333333"/>
                </a:solidFill>
                <a:latin typeface="Calibri"/>
                <a:ea typeface="Calibri"/>
                <a:cs typeface="Calibri"/>
                <a:sym typeface="Calibri"/>
              </a:rPr>
              <a:t>A Fair Process</a:t>
            </a:r>
            <a:r>
              <a:rPr lang="en-US" sz="2600" b="0">
                <a:solidFill>
                  <a:srgbClr val="333333"/>
                </a:solidFill>
                <a:latin typeface="Calibri"/>
                <a:ea typeface="Calibri"/>
                <a:cs typeface="Calibri"/>
                <a:sym typeface="Calibri"/>
              </a:rPr>
              <a:t>:</a:t>
            </a:r>
            <a:endParaRPr sz="2600">
              <a:latin typeface="Calibri"/>
              <a:ea typeface="Calibri"/>
              <a:cs typeface="Calibri"/>
              <a:sym typeface="Calibri"/>
            </a:endParaRPr>
          </a:p>
        </p:txBody>
      </p:sp>
      <p:sp>
        <p:nvSpPr>
          <p:cNvPr id="1189" name="Google Shape;1189;g2ecba0c605a_0_455"/>
          <p:cNvSpPr txBox="1"/>
          <p:nvPr/>
        </p:nvSpPr>
        <p:spPr>
          <a:xfrm>
            <a:off x="5890818" y="1070920"/>
            <a:ext cx="5622900" cy="4739100"/>
          </a:xfrm>
          <a:prstGeom prst="rect">
            <a:avLst/>
          </a:prstGeom>
          <a:noFill/>
          <a:ln>
            <a:noFill/>
          </a:ln>
        </p:spPr>
        <p:txBody>
          <a:bodyPr spcFirstLastPara="1" wrap="square" lIns="0" tIns="13325" rIns="0" bIns="0" anchor="t" anchorCtr="0">
            <a:spAutoFit/>
          </a:bodyPr>
          <a:lstStyle/>
          <a:p>
            <a:pPr marL="354965" lvl="0" indent="-342265" algn="l" rtl="0">
              <a:lnSpc>
                <a:spcPct val="100000"/>
              </a:lnSpc>
              <a:spcBef>
                <a:spcPts val="0"/>
              </a:spcBef>
              <a:spcAft>
                <a:spcPts val="0"/>
              </a:spcAft>
              <a:buClr>
                <a:srgbClr val="000000"/>
              </a:buClr>
              <a:buSzPts val="1300"/>
              <a:buFont typeface="Quattrocento Sans"/>
              <a:buChar char="❑"/>
            </a:pPr>
            <a:r>
              <a:rPr lang="en-US" sz="2600">
                <a:solidFill>
                  <a:srgbClr val="333333"/>
                </a:solidFill>
                <a:latin typeface="Calibri"/>
                <a:ea typeface="Calibri"/>
                <a:cs typeface="Calibri"/>
                <a:sym typeface="Calibri"/>
              </a:rPr>
              <a:t>that follows the law,</a:t>
            </a:r>
            <a:endParaRPr sz="2600">
              <a:latin typeface="Calibri"/>
              <a:ea typeface="Calibri"/>
              <a:cs typeface="Calibri"/>
              <a:sym typeface="Calibri"/>
            </a:endParaRPr>
          </a:p>
          <a:p>
            <a:pPr marL="355600" marR="727075" lvl="0" indent="-342900" algn="l" rtl="0">
              <a:lnSpc>
                <a:spcPct val="108076"/>
              </a:lnSpc>
              <a:spcBef>
                <a:spcPts val="2845"/>
              </a:spcBef>
              <a:spcAft>
                <a:spcPts val="0"/>
              </a:spcAft>
              <a:buClr>
                <a:srgbClr val="000000"/>
              </a:buClr>
              <a:buSzPts val="1300"/>
              <a:buFont typeface="Quattrocento Sans"/>
              <a:buChar char="❑"/>
            </a:pPr>
            <a:r>
              <a:rPr lang="en-US" sz="2600">
                <a:solidFill>
                  <a:srgbClr val="333333"/>
                </a:solidFill>
                <a:latin typeface="Calibri"/>
                <a:ea typeface="Calibri"/>
                <a:cs typeface="Calibri"/>
                <a:sym typeface="Calibri"/>
              </a:rPr>
              <a:t>is implemented without bias, stereotypes or pre-judgment, and</a:t>
            </a:r>
            <a:endParaRPr sz="2600">
              <a:latin typeface="Calibri"/>
              <a:ea typeface="Calibri"/>
              <a:cs typeface="Calibri"/>
              <a:sym typeface="Calibri"/>
            </a:endParaRPr>
          </a:p>
          <a:p>
            <a:pPr marL="355600" marR="736600" lvl="0" indent="-342900" algn="l" rtl="0">
              <a:lnSpc>
                <a:spcPct val="108076"/>
              </a:lnSpc>
              <a:spcBef>
                <a:spcPts val="2805"/>
              </a:spcBef>
              <a:spcAft>
                <a:spcPts val="0"/>
              </a:spcAft>
              <a:buClr>
                <a:srgbClr val="000000"/>
              </a:buClr>
              <a:buSzPts val="1300"/>
              <a:buFont typeface="Quattrocento Sans"/>
              <a:buChar char="❑"/>
            </a:pPr>
            <a:r>
              <a:rPr lang="en-US" sz="2600">
                <a:solidFill>
                  <a:srgbClr val="333333"/>
                </a:solidFill>
                <a:latin typeface="Calibri"/>
                <a:ea typeface="Calibri"/>
                <a:cs typeface="Calibri"/>
                <a:sym typeface="Calibri"/>
              </a:rPr>
              <a:t>provides an equal opportunity for parties to be heard and present evidence,</a:t>
            </a:r>
            <a:endParaRPr sz="2600">
              <a:latin typeface="Calibri"/>
              <a:ea typeface="Calibri"/>
              <a:cs typeface="Calibri"/>
              <a:sym typeface="Calibri"/>
            </a:endParaRPr>
          </a:p>
          <a:p>
            <a:pPr marL="354965" marR="5080" lvl="0" indent="-342900" algn="l" rtl="0">
              <a:lnSpc>
                <a:spcPct val="90400"/>
              </a:lnSpc>
              <a:spcBef>
                <a:spcPts val="2750"/>
              </a:spcBef>
              <a:spcAft>
                <a:spcPts val="0"/>
              </a:spcAft>
              <a:buClr>
                <a:srgbClr val="000000"/>
              </a:buClr>
              <a:buSzPts val="1300"/>
              <a:buFont typeface="Quattrocento Sans"/>
              <a:buChar char="❑"/>
            </a:pPr>
            <a:r>
              <a:rPr lang="en-US" sz="2600">
                <a:solidFill>
                  <a:srgbClr val="333333"/>
                </a:solidFill>
                <a:latin typeface="Calibri"/>
                <a:ea typeface="Calibri"/>
                <a:cs typeface="Calibri"/>
                <a:sym typeface="Calibri"/>
              </a:rPr>
              <a:t>allows the decision-maker(s) to reach a determination consistent with the standard of evidence.</a:t>
            </a:r>
            <a:endParaRPr sz="2600">
              <a:latin typeface="Calibri"/>
              <a:ea typeface="Calibri"/>
              <a:cs typeface="Calibri"/>
              <a:sym typeface="Calibri"/>
            </a:endParaRPr>
          </a:p>
        </p:txBody>
      </p:sp>
      <p:sp>
        <p:nvSpPr>
          <p:cNvPr id="1190" name="Google Shape;1190;g2ecba0c605a_0_455"/>
          <p:cNvSpPr txBox="1"/>
          <p:nvPr/>
        </p:nvSpPr>
        <p:spPr>
          <a:xfrm>
            <a:off x="274749" y="2409975"/>
            <a:ext cx="4255800" cy="1362600"/>
          </a:xfrm>
          <a:prstGeom prst="rect">
            <a:avLst/>
          </a:prstGeom>
          <a:noFill/>
          <a:ln>
            <a:noFill/>
          </a:ln>
        </p:spPr>
        <p:txBody>
          <a:bodyPr spcFirstLastPara="1" wrap="square" lIns="0" tIns="81275" rIns="0" bIns="0" anchor="t" anchorCtr="0">
            <a:spAutoFit/>
          </a:bodyPr>
          <a:lstStyle/>
          <a:p>
            <a:pPr marL="1367155" marR="5080" lvl="0" indent="-1355090" algn="l" rtl="0">
              <a:lnSpc>
                <a:spcPct val="108000"/>
              </a:lnSpc>
              <a:spcBef>
                <a:spcPts val="0"/>
              </a:spcBef>
              <a:spcAft>
                <a:spcPts val="0"/>
              </a:spcAft>
              <a:buNone/>
            </a:pPr>
            <a:r>
              <a:rPr lang="en-US" sz="4000" b="1">
                <a:solidFill>
                  <a:srgbClr val="FFFFFF"/>
                </a:solidFill>
                <a:latin typeface="Arial"/>
                <a:ea typeface="Arial"/>
                <a:cs typeface="Arial"/>
                <a:sym typeface="Arial"/>
              </a:rPr>
              <a:t>The Process That Is Due</a:t>
            </a:r>
            <a:endParaRPr sz="4000">
              <a:latin typeface="Arial"/>
              <a:ea typeface="Arial"/>
              <a:cs typeface="Arial"/>
              <a:sym typeface="Arial"/>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1194"/>
        <p:cNvGrpSpPr/>
        <p:nvPr/>
      </p:nvGrpSpPr>
      <p:grpSpPr>
        <a:xfrm>
          <a:off x="0" y="0"/>
          <a:ext cx="0" cy="0"/>
          <a:chOff x="0" y="0"/>
          <a:chExt cx="0" cy="0"/>
        </a:xfrm>
      </p:grpSpPr>
      <p:sp>
        <p:nvSpPr>
          <p:cNvPr id="1195" name="Google Shape;1195;g2ecba0c605a_0_461"/>
          <p:cNvSpPr txBox="1">
            <a:spLocks noGrp="1"/>
          </p:cNvSpPr>
          <p:nvPr>
            <p:ph type="title"/>
          </p:nvPr>
        </p:nvSpPr>
        <p:spPr>
          <a:xfrm>
            <a:off x="717362" y="191269"/>
            <a:ext cx="10630500" cy="1362600"/>
          </a:xfrm>
          <a:prstGeom prst="rect">
            <a:avLst/>
          </a:prstGeom>
          <a:noFill/>
          <a:ln>
            <a:noFill/>
          </a:ln>
        </p:spPr>
        <p:txBody>
          <a:bodyPr spcFirstLastPara="1" wrap="square" lIns="0" tIns="81275" rIns="0" bIns="0" anchor="t" anchorCtr="0">
            <a:spAutoFit/>
          </a:bodyPr>
          <a:lstStyle/>
          <a:p>
            <a:pPr marL="224153" marR="5080" lvl="0" indent="-212090" algn="l" rtl="0">
              <a:lnSpc>
                <a:spcPct val="108000"/>
              </a:lnSpc>
              <a:spcBef>
                <a:spcPts val="0"/>
              </a:spcBef>
              <a:spcAft>
                <a:spcPts val="0"/>
              </a:spcAft>
              <a:buNone/>
            </a:pPr>
            <a:r>
              <a:rPr lang="en-US" sz="4000" b="0">
                <a:solidFill>
                  <a:srgbClr val="AC151B"/>
                </a:solidFill>
                <a:latin typeface="Arial Black"/>
                <a:ea typeface="Arial Black"/>
                <a:cs typeface="Arial Black"/>
                <a:sym typeface="Arial Black"/>
              </a:rPr>
              <a:t>Title IX Sexual Harassment Grievance Process:	Elements of “Due Process”</a:t>
            </a:r>
            <a:endParaRPr sz="4000">
              <a:latin typeface="Arial Black"/>
              <a:ea typeface="Arial Black"/>
              <a:cs typeface="Arial Black"/>
              <a:sym typeface="Arial Black"/>
            </a:endParaRPr>
          </a:p>
        </p:txBody>
      </p:sp>
      <p:sp>
        <p:nvSpPr>
          <p:cNvPr id="1196" name="Google Shape;1196;g2ecba0c605a_0_461"/>
          <p:cNvSpPr txBox="1"/>
          <p:nvPr/>
        </p:nvSpPr>
        <p:spPr>
          <a:xfrm>
            <a:off x="4149313" y="1680146"/>
            <a:ext cx="7839600" cy="3641700"/>
          </a:xfrm>
          <a:prstGeom prst="rect">
            <a:avLst/>
          </a:prstGeom>
          <a:noFill/>
          <a:ln>
            <a:noFill/>
          </a:ln>
        </p:spPr>
        <p:txBody>
          <a:bodyPr spcFirstLastPara="1" wrap="square" lIns="0" tIns="55225" rIns="0" bIns="0" anchor="t" anchorCtr="0">
            <a:spAutoFit/>
          </a:bodyPr>
          <a:lstStyle/>
          <a:p>
            <a:pPr marL="354965" lvl="0" indent="-342265" algn="l" rtl="0">
              <a:lnSpc>
                <a:spcPct val="100000"/>
              </a:lnSpc>
              <a:spcBef>
                <a:spcPts val="0"/>
              </a:spcBef>
              <a:spcAft>
                <a:spcPts val="0"/>
              </a:spcAft>
              <a:buSzPts val="1800"/>
              <a:buFont typeface="Arial"/>
              <a:buChar char="•"/>
            </a:pPr>
            <a:r>
              <a:rPr lang="en-US" sz="2200">
                <a:latin typeface="Calibri"/>
                <a:ea typeface="Calibri"/>
                <a:cs typeface="Calibri"/>
                <a:sym typeface="Calibri"/>
              </a:rPr>
              <a:t>Notice to the Respondent of the allegations</a:t>
            </a:r>
            <a:endParaRPr sz="2200">
              <a:latin typeface="Calibri"/>
              <a:ea typeface="Calibri"/>
              <a:cs typeface="Calibri"/>
              <a:sym typeface="Calibri"/>
            </a:endParaRPr>
          </a:p>
          <a:p>
            <a:pPr marL="812165" lvl="1" indent="-342265" algn="l" rtl="0">
              <a:lnSpc>
                <a:spcPct val="100000"/>
              </a:lnSpc>
              <a:spcBef>
                <a:spcPts val="285"/>
              </a:spcBef>
              <a:spcAft>
                <a:spcPts val="0"/>
              </a:spcAft>
              <a:buSzPts val="1800"/>
              <a:buFont typeface="Arial"/>
              <a:buChar char="•"/>
            </a:pPr>
            <a:r>
              <a:rPr lang="en-US" sz="1900">
                <a:latin typeface="Calibri"/>
                <a:ea typeface="Calibri"/>
                <a:cs typeface="Calibri"/>
                <a:sym typeface="Calibri"/>
              </a:rPr>
              <a:t>Opportunity to respond</a:t>
            </a:r>
            <a:endParaRPr sz="1900">
              <a:latin typeface="Calibri"/>
              <a:ea typeface="Calibri"/>
              <a:cs typeface="Calibri"/>
              <a:sym typeface="Calibri"/>
            </a:endParaRPr>
          </a:p>
          <a:p>
            <a:pPr marL="812165" lvl="1" indent="-342265" algn="l" rtl="0">
              <a:lnSpc>
                <a:spcPct val="100000"/>
              </a:lnSpc>
              <a:spcBef>
                <a:spcPts val="280"/>
              </a:spcBef>
              <a:spcAft>
                <a:spcPts val="0"/>
              </a:spcAft>
              <a:buSzPts val="1800"/>
              <a:buFont typeface="Arial"/>
              <a:buChar char="•"/>
            </a:pPr>
            <a:r>
              <a:rPr lang="en-US" sz="1900">
                <a:latin typeface="Calibri"/>
                <a:ea typeface="Calibri"/>
                <a:cs typeface="Calibri"/>
                <a:sym typeface="Calibri"/>
              </a:rPr>
              <a:t>Adequate opportunity to prepare before responding</a:t>
            </a:r>
            <a:endParaRPr sz="1900">
              <a:latin typeface="Calibri"/>
              <a:ea typeface="Calibri"/>
              <a:cs typeface="Calibri"/>
              <a:sym typeface="Calibri"/>
            </a:endParaRPr>
          </a:p>
          <a:p>
            <a:pPr marL="355600" marR="1461135" lvl="0" indent="-342900" algn="l" rtl="0">
              <a:lnSpc>
                <a:spcPct val="108636"/>
              </a:lnSpc>
              <a:spcBef>
                <a:spcPts val="994"/>
              </a:spcBef>
              <a:spcAft>
                <a:spcPts val="0"/>
              </a:spcAft>
              <a:buSzPts val="1800"/>
              <a:buFont typeface="Arial"/>
              <a:buChar char="•"/>
            </a:pPr>
            <a:r>
              <a:rPr lang="en-US" sz="2200">
                <a:latin typeface="Calibri"/>
                <a:ea typeface="Calibri"/>
                <a:cs typeface="Calibri"/>
                <a:sym typeface="Calibri"/>
              </a:rPr>
              <a:t>Notice to the Parties of the process that will be used, including appeals</a:t>
            </a:r>
            <a:endParaRPr sz="2200">
              <a:latin typeface="Calibri"/>
              <a:ea typeface="Calibri"/>
              <a:cs typeface="Calibri"/>
              <a:sym typeface="Calibri"/>
            </a:endParaRPr>
          </a:p>
          <a:p>
            <a:pPr marL="354965" lvl="0" indent="-342265" algn="l" rtl="0">
              <a:lnSpc>
                <a:spcPct val="100000"/>
              </a:lnSpc>
              <a:spcBef>
                <a:spcPts val="690"/>
              </a:spcBef>
              <a:spcAft>
                <a:spcPts val="0"/>
              </a:spcAft>
              <a:buSzPts val="1800"/>
              <a:buFont typeface="Arial"/>
              <a:buChar char="•"/>
            </a:pPr>
            <a:r>
              <a:rPr lang="en-US" sz="2200">
                <a:latin typeface="Calibri"/>
                <a:ea typeface="Calibri"/>
                <a:cs typeface="Calibri"/>
                <a:sym typeface="Calibri"/>
              </a:rPr>
              <a:t>Opportunity to present evidence and witnesses</a:t>
            </a:r>
            <a:endParaRPr sz="2200">
              <a:latin typeface="Calibri"/>
              <a:ea typeface="Calibri"/>
              <a:cs typeface="Calibri"/>
              <a:sym typeface="Calibri"/>
            </a:endParaRPr>
          </a:p>
          <a:p>
            <a:pPr marL="354965" lvl="0" indent="-342265" algn="l" rtl="0">
              <a:lnSpc>
                <a:spcPct val="100000"/>
              </a:lnSpc>
              <a:spcBef>
                <a:spcPts val="745"/>
              </a:spcBef>
              <a:spcAft>
                <a:spcPts val="0"/>
              </a:spcAft>
              <a:buSzPts val="1800"/>
              <a:buFont typeface="Arial"/>
              <a:buChar char="•"/>
            </a:pPr>
            <a:r>
              <a:rPr lang="en-US" sz="2200">
                <a:latin typeface="Calibri"/>
                <a:ea typeface="Calibri"/>
                <a:cs typeface="Calibri"/>
                <a:sym typeface="Calibri"/>
              </a:rPr>
              <a:t>Cross-examination, including questioning of witnesses</a:t>
            </a:r>
            <a:endParaRPr sz="2200">
              <a:latin typeface="Calibri"/>
              <a:ea typeface="Calibri"/>
              <a:cs typeface="Calibri"/>
              <a:sym typeface="Calibri"/>
            </a:endParaRPr>
          </a:p>
          <a:p>
            <a:pPr marL="354965" lvl="0" indent="-342265" algn="l" rtl="0">
              <a:lnSpc>
                <a:spcPct val="100000"/>
              </a:lnSpc>
              <a:spcBef>
                <a:spcPts val="730"/>
              </a:spcBef>
              <a:spcAft>
                <a:spcPts val="0"/>
              </a:spcAft>
              <a:buSzPts val="1800"/>
              <a:buFont typeface="Arial"/>
              <a:buChar char="•"/>
            </a:pPr>
            <a:r>
              <a:rPr lang="en-US" sz="2200">
                <a:latin typeface="Calibri"/>
                <a:ea typeface="Calibri"/>
                <a:cs typeface="Calibri"/>
                <a:sym typeface="Calibri"/>
              </a:rPr>
              <a:t>Live hearing (in separate spaces upon request and as appropriate)</a:t>
            </a:r>
            <a:endParaRPr sz="2200">
              <a:latin typeface="Calibri"/>
              <a:ea typeface="Calibri"/>
              <a:cs typeface="Calibri"/>
              <a:sym typeface="Calibri"/>
            </a:endParaRPr>
          </a:p>
          <a:p>
            <a:pPr marL="354965" lvl="0" indent="-342265" algn="l" rtl="0">
              <a:lnSpc>
                <a:spcPct val="100000"/>
              </a:lnSpc>
              <a:spcBef>
                <a:spcPts val="735"/>
              </a:spcBef>
              <a:spcAft>
                <a:spcPts val="0"/>
              </a:spcAft>
              <a:buSzPts val="1800"/>
              <a:buFont typeface="Arial"/>
              <a:buChar char="•"/>
            </a:pPr>
            <a:r>
              <a:rPr lang="en-US" sz="2200">
                <a:latin typeface="Calibri"/>
                <a:ea typeface="Calibri"/>
                <a:cs typeface="Calibri"/>
                <a:sym typeface="Calibri"/>
              </a:rPr>
              <a:t>Opportunity to have advisors of choice</a:t>
            </a:r>
            <a:endParaRPr sz="2200">
              <a:latin typeface="Calibri"/>
              <a:ea typeface="Calibri"/>
              <a:cs typeface="Calibri"/>
              <a:sym typeface="Calibri"/>
            </a:endParaRPr>
          </a:p>
        </p:txBody>
      </p:sp>
      <p:pic>
        <p:nvPicPr>
          <p:cNvPr id="1197" name="Google Shape;1197;g2ecba0c605a_0_461"/>
          <p:cNvPicPr preferRelativeResize="0"/>
          <p:nvPr/>
        </p:nvPicPr>
        <p:blipFill rotWithShape="1">
          <a:blip r:embed="rId3">
            <a:alphaModFix/>
          </a:blip>
          <a:srcRect/>
          <a:stretch/>
        </p:blipFill>
        <p:spPr>
          <a:xfrm>
            <a:off x="370331" y="1941588"/>
            <a:ext cx="3244595" cy="3258299"/>
          </a:xfrm>
          <a:prstGeom prst="rect">
            <a:avLst/>
          </a:prstGeom>
          <a:noFill/>
          <a:ln>
            <a:noFill/>
          </a:ln>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1201"/>
        <p:cNvGrpSpPr/>
        <p:nvPr/>
      </p:nvGrpSpPr>
      <p:grpSpPr>
        <a:xfrm>
          <a:off x="0" y="0"/>
          <a:ext cx="0" cy="0"/>
          <a:chOff x="0" y="0"/>
          <a:chExt cx="0" cy="0"/>
        </a:xfrm>
      </p:grpSpPr>
      <p:sp>
        <p:nvSpPr>
          <p:cNvPr id="1202" name="Google Shape;1202;g2ecba0c605a_0_467"/>
          <p:cNvSpPr txBox="1">
            <a:spLocks noGrp="1"/>
          </p:cNvSpPr>
          <p:nvPr>
            <p:ph type="title"/>
          </p:nvPr>
        </p:nvSpPr>
        <p:spPr>
          <a:xfrm>
            <a:off x="1196694" y="294755"/>
            <a:ext cx="9562500" cy="6900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4400" b="0">
                <a:solidFill>
                  <a:srgbClr val="AC151B"/>
                </a:solidFill>
                <a:latin typeface="Arial Black"/>
                <a:ea typeface="Arial Black"/>
                <a:cs typeface="Arial Black"/>
                <a:sym typeface="Arial Black"/>
              </a:rPr>
              <a:t>State the Standard of Evidence</a:t>
            </a:r>
            <a:endParaRPr sz="4400">
              <a:latin typeface="Arial Black"/>
              <a:ea typeface="Arial Black"/>
              <a:cs typeface="Arial Black"/>
              <a:sym typeface="Arial Black"/>
            </a:endParaRPr>
          </a:p>
        </p:txBody>
      </p:sp>
      <p:sp>
        <p:nvSpPr>
          <p:cNvPr id="1203" name="Google Shape;1203;g2ecba0c605a_0_467"/>
          <p:cNvSpPr txBox="1"/>
          <p:nvPr/>
        </p:nvSpPr>
        <p:spPr>
          <a:xfrm>
            <a:off x="6410698" y="1263900"/>
            <a:ext cx="5526300" cy="4564500"/>
          </a:xfrm>
          <a:prstGeom prst="rect">
            <a:avLst/>
          </a:prstGeom>
          <a:noFill/>
          <a:ln>
            <a:noFill/>
          </a:ln>
        </p:spPr>
        <p:txBody>
          <a:bodyPr spcFirstLastPara="1" wrap="square" lIns="0" tIns="12050" rIns="0" bIns="0" anchor="t" anchorCtr="0">
            <a:spAutoFit/>
          </a:bodyPr>
          <a:lstStyle/>
          <a:p>
            <a:pPr marL="12700" marR="829310" lvl="0" indent="0" algn="l" rtl="0">
              <a:lnSpc>
                <a:spcPct val="132000"/>
              </a:lnSpc>
              <a:spcBef>
                <a:spcPts val="0"/>
              </a:spcBef>
              <a:spcAft>
                <a:spcPts val="0"/>
              </a:spcAft>
              <a:buNone/>
            </a:pPr>
            <a:r>
              <a:rPr lang="en-US" sz="2600" b="1">
                <a:latin typeface="Calibri"/>
                <a:ea typeface="Calibri"/>
                <a:cs typeface="Calibri"/>
                <a:sym typeface="Calibri"/>
              </a:rPr>
              <a:t>Same standard of evidence for all. Either:</a:t>
            </a:r>
            <a:endParaRPr sz="2600">
              <a:latin typeface="Calibri"/>
              <a:ea typeface="Calibri"/>
              <a:cs typeface="Calibri"/>
              <a:sym typeface="Calibri"/>
            </a:endParaRPr>
          </a:p>
          <a:p>
            <a:pPr marL="469265" lvl="0" indent="-342265" algn="l" rtl="0">
              <a:lnSpc>
                <a:spcPct val="120000"/>
              </a:lnSpc>
              <a:spcBef>
                <a:spcPts val="1010"/>
              </a:spcBef>
              <a:spcAft>
                <a:spcPts val="0"/>
              </a:spcAft>
              <a:buSzPts val="1750"/>
              <a:buFont typeface="Arial"/>
              <a:buChar char="•"/>
            </a:pPr>
            <a:r>
              <a:rPr lang="en-US" sz="2200" i="1">
                <a:latin typeface="Calibri"/>
                <a:ea typeface="Calibri"/>
                <a:cs typeface="Calibri"/>
                <a:sym typeface="Calibri"/>
              </a:rPr>
              <a:t>Preponderance of the evidence, i.e.,</a:t>
            </a:r>
            <a:endParaRPr sz="2200">
              <a:latin typeface="Calibri"/>
              <a:ea typeface="Calibri"/>
              <a:cs typeface="Calibri"/>
              <a:sym typeface="Calibri"/>
            </a:endParaRPr>
          </a:p>
          <a:p>
            <a:pPr marL="469900" lvl="0" indent="0" algn="l" rtl="0">
              <a:lnSpc>
                <a:spcPct val="120000"/>
              </a:lnSpc>
              <a:spcBef>
                <a:spcPts val="0"/>
              </a:spcBef>
              <a:spcAft>
                <a:spcPts val="0"/>
              </a:spcAft>
              <a:buNone/>
            </a:pPr>
            <a:r>
              <a:rPr lang="en-US" sz="2200">
                <a:latin typeface="Calibri"/>
                <a:ea typeface="Calibri"/>
                <a:cs typeface="Calibri"/>
                <a:sym typeface="Calibri"/>
              </a:rPr>
              <a:t>more likely than not; </a:t>
            </a:r>
            <a:r>
              <a:rPr lang="en-US" sz="2600" b="1">
                <a:latin typeface="Calibri"/>
                <a:ea typeface="Calibri"/>
                <a:cs typeface="Calibri"/>
                <a:sym typeface="Calibri"/>
              </a:rPr>
              <a:t>or</a:t>
            </a:r>
            <a:endParaRPr sz="2600">
              <a:latin typeface="Calibri"/>
              <a:ea typeface="Calibri"/>
              <a:cs typeface="Calibri"/>
              <a:sym typeface="Calibri"/>
            </a:endParaRPr>
          </a:p>
          <a:p>
            <a:pPr marL="469265" lvl="0" indent="-342265" algn="l" rtl="0">
              <a:lnSpc>
                <a:spcPct val="100000"/>
              </a:lnSpc>
              <a:spcBef>
                <a:spcPts val="1000"/>
              </a:spcBef>
              <a:spcAft>
                <a:spcPts val="0"/>
              </a:spcAft>
              <a:buSzPts val="1750"/>
              <a:buFont typeface="Arial"/>
              <a:buChar char="•"/>
            </a:pPr>
            <a:r>
              <a:rPr lang="en-US" sz="2200" i="1">
                <a:latin typeface="Calibri"/>
                <a:ea typeface="Calibri"/>
                <a:cs typeface="Calibri"/>
                <a:sym typeface="Calibri"/>
              </a:rPr>
              <a:t>Clear and convincing evidence, i.e.,</a:t>
            </a:r>
            <a:endParaRPr sz="2200">
              <a:latin typeface="Calibri"/>
              <a:ea typeface="Calibri"/>
              <a:cs typeface="Calibri"/>
              <a:sym typeface="Calibri"/>
            </a:endParaRPr>
          </a:p>
          <a:p>
            <a:pPr marL="469900" lvl="0" indent="0" algn="l" rtl="0">
              <a:lnSpc>
                <a:spcPct val="100000"/>
              </a:lnSpc>
              <a:spcBef>
                <a:spcPts val="15"/>
              </a:spcBef>
              <a:spcAft>
                <a:spcPts val="0"/>
              </a:spcAft>
              <a:buNone/>
            </a:pPr>
            <a:r>
              <a:rPr lang="en-US" sz="2200">
                <a:latin typeface="Calibri"/>
                <a:ea typeface="Calibri"/>
                <a:cs typeface="Calibri"/>
                <a:sym typeface="Calibri"/>
              </a:rPr>
              <a:t>substantially more likely to be true than not.</a:t>
            </a:r>
            <a:endParaRPr sz="2200">
              <a:latin typeface="Calibri"/>
              <a:ea typeface="Calibri"/>
              <a:cs typeface="Calibri"/>
              <a:sym typeface="Calibri"/>
            </a:endParaRPr>
          </a:p>
          <a:p>
            <a:pPr marL="12700" lvl="0" indent="0" algn="l" rtl="0">
              <a:lnSpc>
                <a:spcPct val="100000"/>
              </a:lnSpc>
              <a:spcBef>
                <a:spcPts val="980"/>
              </a:spcBef>
              <a:spcAft>
                <a:spcPts val="0"/>
              </a:spcAft>
              <a:buNone/>
            </a:pPr>
            <a:r>
              <a:rPr lang="en-US" sz="2600" b="1">
                <a:latin typeface="Calibri"/>
                <a:ea typeface="Calibri"/>
                <a:cs typeface="Calibri"/>
                <a:sym typeface="Calibri"/>
              </a:rPr>
              <a:t>And Not:</a:t>
            </a:r>
            <a:endParaRPr sz="2600">
              <a:latin typeface="Calibri"/>
              <a:ea typeface="Calibri"/>
              <a:cs typeface="Calibri"/>
              <a:sym typeface="Calibri"/>
            </a:endParaRPr>
          </a:p>
          <a:p>
            <a:pPr marL="469900" marR="229234" lvl="0" indent="-342900" algn="l" rtl="0">
              <a:lnSpc>
                <a:spcPct val="100200"/>
              </a:lnSpc>
              <a:spcBef>
                <a:spcPts val="1005"/>
              </a:spcBef>
              <a:spcAft>
                <a:spcPts val="0"/>
              </a:spcAft>
              <a:buSzPts val="1750"/>
              <a:buFont typeface="Arial"/>
              <a:buChar char="•"/>
            </a:pPr>
            <a:r>
              <a:rPr lang="en-US" sz="2200" i="1">
                <a:latin typeface="Calibri"/>
                <a:ea typeface="Calibri"/>
                <a:cs typeface="Calibri"/>
                <a:sym typeface="Calibri"/>
              </a:rPr>
              <a:t>Beyond a reasonable doubt (</a:t>
            </a:r>
            <a:r>
              <a:rPr lang="en-US" sz="2200">
                <a:latin typeface="Calibri"/>
                <a:ea typeface="Calibri"/>
                <a:cs typeface="Calibri"/>
                <a:sym typeface="Calibri"/>
              </a:rPr>
              <a:t>no other reasonable explanation possible – criminal cases).</a:t>
            </a:r>
            <a:endParaRPr sz="2200">
              <a:latin typeface="Calibri"/>
              <a:ea typeface="Calibri"/>
              <a:cs typeface="Calibri"/>
              <a:sym typeface="Calibri"/>
            </a:endParaRPr>
          </a:p>
        </p:txBody>
      </p:sp>
      <p:pic>
        <p:nvPicPr>
          <p:cNvPr id="1204" name="Google Shape;1204;g2ecba0c605a_0_467"/>
          <p:cNvPicPr preferRelativeResize="0"/>
          <p:nvPr/>
        </p:nvPicPr>
        <p:blipFill rotWithShape="1">
          <a:blip r:embed="rId3">
            <a:alphaModFix/>
          </a:blip>
          <a:srcRect/>
          <a:stretch/>
        </p:blipFill>
        <p:spPr>
          <a:xfrm>
            <a:off x="1089660" y="1687067"/>
            <a:ext cx="4652771" cy="3488435"/>
          </a:xfrm>
          <a:prstGeom prst="rect">
            <a:avLst/>
          </a:prstGeom>
          <a:noFill/>
          <a:ln>
            <a:noFill/>
          </a:ln>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sp>
        <p:nvSpPr>
          <p:cNvPr id="1209" name="Google Shape;1209;g2ecba0c605a_0_473"/>
          <p:cNvSpPr txBox="1">
            <a:spLocks noGrp="1"/>
          </p:cNvSpPr>
          <p:nvPr>
            <p:ph type="title"/>
          </p:nvPr>
        </p:nvSpPr>
        <p:spPr>
          <a:xfrm>
            <a:off x="954046" y="2633793"/>
            <a:ext cx="5779800" cy="3630300"/>
          </a:xfrm>
          <a:prstGeom prst="rect">
            <a:avLst/>
          </a:prstGeom>
          <a:noFill/>
          <a:ln>
            <a:noFill/>
          </a:ln>
        </p:spPr>
        <p:txBody>
          <a:bodyPr spcFirstLastPara="1" wrap="square" lIns="0" tIns="106025" rIns="0" bIns="0" anchor="t" anchorCtr="0">
            <a:spAutoFit/>
          </a:bodyPr>
          <a:lstStyle/>
          <a:p>
            <a:pPr marL="12700" marR="5080" lvl="0" indent="-635" algn="ctr" rtl="0">
              <a:lnSpc>
                <a:spcPct val="107963"/>
              </a:lnSpc>
              <a:spcBef>
                <a:spcPts val="0"/>
              </a:spcBef>
              <a:spcAft>
                <a:spcPts val="0"/>
              </a:spcAft>
              <a:buNone/>
            </a:pPr>
            <a:r>
              <a:rPr lang="en-US" sz="5400" b="0">
                <a:solidFill>
                  <a:srgbClr val="AC151B"/>
                </a:solidFill>
                <a:latin typeface="Arial Black"/>
                <a:ea typeface="Arial Black"/>
                <a:cs typeface="Arial Black"/>
                <a:sym typeface="Arial Black"/>
              </a:rPr>
              <a:t>Relevance &amp; Credibility Determinations</a:t>
            </a:r>
            <a:endParaRPr sz="5400">
              <a:latin typeface="Arial Black"/>
              <a:ea typeface="Arial Black"/>
              <a:cs typeface="Arial Black"/>
              <a:sym typeface="Arial Black"/>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1213"/>
        <p:cNvGrpSpPr/>
        <p:nvPr/>
      </p:nvGrpSpPr>
      <p:grpSpPr>
        <a:xfrm>
          <a:off x="0" y="0"/>
          <a:ext cx="0" cy="0"/>
          <a:chOff x="0" y="0"/>
          <a:chExt cx="0" cy="0"/>
        </a:xfrm>
      </p:grpSpPr>
      <p:pic>
        <p:nvPicPr>
          <p:cNvPr id="1214" name="Google Shape;1214;g2ecba0c605a_0_477"/>
          <p:cNvPicPr preferRelativeResize="0"/>
          <p:nvPr/>
        </p:nvPicPr>
        <p:blipFill rotWithShape="1">
          <a:blip r:embed="rId3">
            <a:alphaModFix/>
          </a:blip>
          <a:srcRect/>
          <a:stretch/>
        </p:blipFill>
        <p:spPr>
          <a:xfrm>
            <a:off x="0" y="0"/>
            <a:ext cx="3893820" cy="5839965"/>
          </a:xfrm>
          <a:prstGeom prst="rect">
            <a:avLst/>
          </a:prstGeom>
          <a:noFill/>
          <a:ln>
            <a:noFill/>
          </a:ln>
        </p:spPr>
      </p:pic>
      <p:sp>
        <p:nvSpPr>
          <p:cNvPr id="1215" name="Google Shape;1215;g2ecba0c605a_0_477"/>
          <p:cNvSpPr txBox="1">
            <a:spLocks noGrp="1"/>
          </p:cNvSpPr>
          <p:nvPr>
            <p:ph type="title"/>
          </p:nvPr>
        </p:nvSpPr>
        <p:spPr>
          <a:xfrm>
            <a:off x="916924" y="308070"/>
            <a:ext cx="10358100" cy="995400"/>
          </a:xfrm>
          <a:prstGeom prst="rect">
            <a:avLst/>
          </a:prstGeom>
          <a:noFill/>
          <a:ln>
            <a:noFill/>
          </a:ln>
        </p:spPr>
        <p:txBody>
          <a:bodyPr spcFirstLastPara="1" wrap="square" lIns="0" tIns="315075" rIns="0" bIns="0" anchor="t" anchorCtr="0">
            <a:spAutoFit/>
          </a:bodyPr>
          <a:lstStyle/>
          <a:p>
            <a:pPr marL="3834765" lvl="0" indent="0" algn="l" rtl="0">
              <a:lnSpc>
                <a:spcPct val="100000"/>
              </a:lnSpc>
              <a:spcBef>
                <a:spcPts val="0"/>
              </a:spcBef>
              <a:spcAft>
                <a:spcPts val="0"/>
              </a:spcAft>
              <a:buNone/>
            </a:pPr>
            <a:r>
              <a:rPr lang="en-US" sz="4400" b="0">
                <a:solidFill>
                  <a:srgbClr val="AC151B"/>
                </a:solidFill>
                <a:latin typeface="Arial Black"/>
                <a:ea typeface="Arial Black"/>
                <a:cs typeface="Arial Black"/>
                <a:sym typeface="Arial Black"/>
              </a:rPr>
              <a:t>In Hearings:</a:t>
            </a:r>
            <a:endParaRPr sz="4400">
              <a:latin typeface="Arial Black"/>
              <a:ea typeface="Arial Black"/>
              <a:cs typeface="Arial Black"/>
              <a:sym typeface="Arial Black"/>
            </a:endParaRPr>
          </a:p>
        </p:txBody>
      </p:sp>
      <p:sp>
        <p:nvSpPr>
          <p:cNvPr id="1216" name="Google Shape;1216;g2ecba0c605a_0_477"/>
          <p:cNvSpPr txBox="1">
            <a:spLocks noGrp="1"/>
          </p:cNvSpPr>
          <p:nvPr>
            <p:ph type="body" idx="1"/>
          </p:nvPr>
        </p:nvSpPr>
        <p:spPr>
          <a:xfrm>
            <a:off x="916924" y="1838812"/>
            <a:ext cx="10264200" cy="4076400"/>
          </a:xfrm>
          <a:prstGeom prst="rect">
            <a:avLst/>
          </a:prstGeom>
          <a:noFill/>
          <a:ln>
            <a:noFill/>
          </a:ln>
        </p:spPr>
        <p:txBody>
          <a:bodyPr spcFirstLastPara="1" wrap="square" lIns="0" tIns="12700" rIns="0" bIns="0" anchor="t" anchorCtr="0">
            <a:spAutoFit/>
          </a:bodyPr>
          <a:lstStyle/>
          <a:p>
            <a:pPr marL="4336415" marR="28575" lvl="0" indent="-227328" algn="l" rtl="0">
              <a:lnSpc>
                <a:spcPct val="100000"/>
              </a:lnSpc>
              <a:spcBef>
                <a:spcPts val="0"/>
              </a:spcBef>
              <a:spcAft>
                <a:spcPts val="0"/>
              </a:spcAft>
              <a:buClr>
                <a:srgbClr val="333333"/>
              </a:buClr>
              <a:buSzPts val="2400"/>
              <a:buFont typeface="Arial"/>
              <a:buChar char="•"/>
            </a:pPr>
            <a:r>
              <a:rPr lang="en-US">
                <a:solidFill>
                  <a:srgbClr val="333333"/>
                </a:solidFill>
                <a:latin typeface="Arial"/>
                <a:ea typeface="Arial"/>
                <a:cs typeface="Arial"/>
                <a:sym typeface="Arial"/>
              </a:rPr>
              <a:t>D</a:t>
            </a:r>
            <a:r>
              <a:rPr lang="en-US">
                <a:latin typeface="Arial"/>
                <a:ea typeface="Arial"/>
                <a:cs typeface="Arial"/>
                <a:sym typeface="Arial"/>
              </a:rPr>
              <a:t>ecision-maker must evaluate only 	‘‘relevant’’ evidence during the hearing and 	when reaching the determination regarding 	responsibility – and must do so “objectively"</a:t>
            </a:r>
            <a:endParaRPr/>
          </a:p>
          <a:p>
            <a:pPr marL="4336415" marR="558800" lvl="0" indent="-227328" algn="l" rtl="0">
              <a:lnSpc>
                <a:spcPct val="100000"/>
              </a:lnSpc>
              <a:spcBef>
                <a:spcPts val="0"/>
              </a:spcBef>
              <a:spcAft>
                <a:spcPts val="0"/>
              </a:spcAft>
              <a:buClr>
                <a:schemeClr val="dk1"/>
              </a:buClr>
              <a:buSzPts val="2400"/>
              <a:buFont typeface="Arial"/>
              <a:buChar char="•"/>
            </a:pPr>
            <a:r>
              <a:rPr lang="en-US">
                <a:latin typeface="Arial"/>
                <a:ea typeface="Arial"/>
                <a:cs typeface="Arial"/>
                <a:sym typeface="Arial"/>
              </a:rPr>
              <a:t>The decision-maker must determine the 	relevance of each cross-examination 	question before a party or witness must 	answer.</a:t>
            </a:r>
            <a:endParaRPr/>
          </a:p>
          <a:p>
            <a:pPr marL="4337050" marR="5080" lvl="0" indent="-227328" algn="l" rtl="0">
              <a:lnSpc>
                <a:spcPct val="100000"/>
              </a:lnSpc>
              <a:spcBef>
                <a:spcPts val="0"/>
              </a:spcBef>
              <a:spcAft>
                <a:spcPts val="0"/>
              </a:spcAft>
              <a:buClr>
                <a:schemeClr val="dk1"/>
              </a:buClr>
              <a:buSzPts val="2400"/>
              <a:buFont typeface="Arial"/>
              <a:buChar char="•"/>
            </a:pPr>
            <a:r>
              <a:rPr lang="en-US">
                <a:latin typeface="Arial"/>
                <a:ea typeface="Arial"/>
                <a:cs typeface="Arial"/>
                <a:sym typeface="Arial"/>
              </a:rPr>
              <a:t>Make It Easy: “Not probative of any material 	fact.”</a:t>
            </a:r>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1220"/>
        <p:cNvGrpSpPr/>
        <p:nvPr/>
      </p:nvGrpSpPr>
      <p:grpSpPr>
        <a:xfrm>
          <a:off x="0" y="0"/>
          <a:ext cx="0" cy="0"/>
          <a:chOff x="0" y="0"/>
          <a:chExt cx="0" cy="0"/>
        </a:xfrm>
      </p:grpSpPr>
      <p:sp>
        <p:nvSpPr>
          <p:cNvPr id="1221" name="Google Shape;1221;g2ecba0c605a_0_483"/>
          <p:cNvSpPr txBox="1"/>
          <p:nvPr/>
        </p:nvSpPr>
        <p:spPr>
          <a:xfrm>
            <a:off x="3934269" y="834271"/>
            <a:ext cx="7780800" cy="4700700"/>
          </a:xfrm>
          <a:prstGeom prst="rect">
            <a:avLst/>
          </a:prstGeom>
          <a:noFill/>
          <a:ln>
            <a:noFill/>
          </a:ln>
        </p:spPr>
        <p:txBody>
          <a:bodyPr spcFirstLastPara="1" wrap="square" lIns="0" tIns="12700" rIns="0" bIns="0" anchor="t" anchorCtr="0">
            <a:spAutoFit/>
          </a:bodyPr>
          <a:lstStyle/>
          <a:p>
            <a:pPr marL="240028" marR="40640" lvl="0" indent="-227328" algn="just" rtl="0">
              <a:lnSpc>
                <a:spcPct val="100000"/>
              </a:lnSpc>
              <a:spcBef>
                <a:spcPts val="0"/>
              </a:spcBef>
              <a:spcAft>
                <a:spcPts val="0"/>
              </a:spcAft>
              <a:buSzPts val="2400"/>
              <a:buFont typeface="Arial"/>
              <a:buChar char="•"/>
            </a:pPr>
            <a:r>
              <a:rPr lang="en-US" sz="2400">
                <a:latin typeface="Arial"/>
                <a:ea typeface="Arial"/>
                <a:cs typeface="Arial"/>
                <a:sym typeface="Arial"/>
              </a:rPr>
              <a:t>There is a difference between the admission of relevant 	evidence, and the weight, credibility, or persuasiveness 	of evidence.</a:t>
            </a:r>
            <a:endParaRPr sz="2400">
              <a:latin typeface="Arial"/>
              <a:ea typeface="Arial"/>
              <a:cs typeface="Arial"/>
              <a:sym typeface="Arial"/>
            </a:endParaRPr>
          </a:p>
          <a:p>
            <a:pPr marL="240028" marR="139700" lvl="0" indent="-227328" algn="just" rtl="0">
              <a:lnSpc>
                <a:spcPct val="100000"/>
              </a:lnSpc>
              <a:spcBef>
                <a:spcPts val="994"/>
              </a:spcBef>
              <a:spcAft>
                <a:spcPts val="0"/>
              </a:spcAft>
              <a:buSzPts val="2400"/>
              <a:buFont typeface="Arial"/>
              <a:buChar char="•"/>
            </a:pPr>
            <a:r>
              <a:rPr lang="en-US" sz="2400">
                <a:latin typeface="Arial"/>
                <a:ea typeface="Arial"/>
                <a:cs typeface="Arial"/>
                <a:sym typeface="Arial"/>
              </a:rPr>
              <a:t>A school may adopt rules around weighing of evidence 	so long as they do not conflict with the regulations and 	they apply equally to both parties.</a:t>
            </a:r>
            <a:endParaRPr sz="2400">
              <a:latin typeface="Arial"/>
              <a:ea typeface="Arial"/>
              <a:cs typeface="Arial"/>
              <a:sym typeface="Arial"/>
            </a:endParaRPr>
          </a:p>
          <a:p>
            <a:pPr marL="696595" marR="5080" lvl="1" indent="-227328" algn="l" rtl="0">
              <a:lnSpc>
                <a:spcPct val="100000"/>
              </a:lnSpc>
              <a:spcBef>
                <a:spcPts val="994"/>
              </a:spcBef>
              <a:spcAft>
                <a:spcPts val="0"/>
              </a:spcAft>
              <a:buSzPts val="2400"/>
              <a:buFont typeface="Arial"/>
              <a:buChar char="•"/>
            </a:pPr>
            <a:r>
              <a:rPr lang="en-US" sz="2400">
                <a:latin typeface="Arial"/>
                <a:ea typeface="Arial"/>
                <a:cs typeface="Arial"/>
                <a:sym typeface="Arial"/>
              </a:rPr>
              <a:t>For example: A school may adopt a rule regarding 	the weight or credibility (but not the admissibility) 	that a decision-maker should assign to evidence of 	a party’s prior bad acts, so long as its rule applies 	equally to the prior bad acts of complainants and the 	prior bad acts of respondents.</a:t>
            </a:r>
            <a:endParaRPr sz="2400">
              <a:latin typeface="Arial"/>
              <a:ea typeface="Arial"/>
              <a:cs typeface="Arial"/>
              <a:sym typeface="Arial"/>
            </a:endParaRPr>
          </a:p>
        </p:txBody>
      </p:sp>
      <p:sp>
        <p:nvSpPr>
          <p:cNvPr id="1222" name="Google Shape;1222;g2ecba0c605a_0_483"/>
          <p:cNvSpPr txBox="1"/>
          <p:nvPr/>
        </p:nvSpPr>
        <p:spPr>
          <a:xfrm>
            <a:off x="291084" y="1139952"/>
            <a:ext cx="3357900" cy="2504400"/>
          </a:xfrm>
          <a:prstGeom prst="rect">
            <a:avLst/>
          </a:prstGeom>
          <a:solidFill>
            <a:srgbClr val="AC151B"/>
          </a:solidFill>
          <a:ln>
            <a:noFill/>
          </a:ln>
        </p:spPr>
        <p:txBody>
          <a:bodyPr spcFirstLastPara="1" wrap="square" lIns="0" tIns="449575" rIns="0" bIns="0" anchor="t" anchorCtr="0">
            <a:spAutoFit/>
          </a:bodyPr>
          <a:lstStyle/>
          <a:p>
            <a:pPr marL="0" lvl="0" indent="0" algn="l" rtl="0">
              <a:lnSpc>
                <a:spcPct val="100000"/>
              </a:lnSpc>
              <a:spcBef>
                <a:spcPts val="0"/>
              </a:spcBef>
              <a:spcAft>
                <a:spcPts val="0"/>
              </a:spcAft>
              <a:buNone/>
            </a:pPr>
            <a:endParaRPr sz="3200">
              <a:latin typeface="Times New Roman"/>
              <a:ea typeface="Times New Roman"/>
              <a:cs typeface="Times New Roman"/>
              <a:sym typeface="Times New Roman"/>
            </a:endParaRPr>
          </a:p>
          <a:p>
            <a:pPr marL="243203" marR="236220" lvl="0" indent="-635" algn="ctr" rtl="0">
              <a:lnSpc>
                <a:spcPct val="108125"/>
              </a:lnSpc>
              <a:spcBef>
                <a:spcPts val="0"/>
              </a:spcBef>
              <a:spcAft>
                <a:spcPts val="0"/>
              </a:spcAft>
              <a:buNone/>
            </a:pPr>
            <a:r>
              <a:rPr lang="en-US" sz="3200">
                <a:solidFill>
                  <a:srgbClr val="FFFFFF"/>
                </a:solidFill>
                <a:latin typeface="Arial"/>
                <a:ea typeface="Arial"/>
                <a:cs typeface="Arial"/>
                <a:sym typeface="Arial"/>
              </a:rPr>
              <a:t>Weight, Credibility, or Persuasiveness</a:t>
            </a:r>
            <a:endParaRPr sz="3200">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pic>
        <p:nvPicPr>
          <p:cNvPr id="241" name="Google Shape;241;g2ecba0c605a_0_1764"/>
          <p:cNvPicPr preferRelativeResize="0"/>
          <p:nvPr/>
        </p:nvPicPr>
        <p:blipFill>
          <a:blip r:embed="rId3">
            <a:alphaModFix/>
          </a:blip>
          <a:stretch>
            <a:fillRect/>
          </a:stretch>
        </p:blipFill>
        <p:spPr>
          <a:xfrm>
            <a:off x="0" y="0"/>
            <a:ext cx="12239091" cy="6858000"/>
          </a:xfrm>
          <a:prstGeom prst="rect">
            <a:avLst/>
          </a:prstGeom>
          <a:noFill/>
          <a:ln>
            <a:noFill/>
          </a:ln>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pic>
        <p:nvPicPr>
          <p:cNvPr id="1227" name="Google Shape;1227;g2ecba0c605a_0_488"/>
          <p:cNvPicPr preferRelativeResize="0"/>
          <p:nvPr/>
        </p:nvPicPr>
        <p:blipFill rotWithShape="1">
          <a:blip r:embed="rId3">
            <a:alphaModFix/>
          </a:blip>
          <a:srcRect/>
          <a:stretch/>
        </p:blipFill>
        <p:spPr>
          <a:xfrm>
            <a:off x="0" y="1417320"/>
            <a:ext cx="4768596" cy="3005327"/>
          </a:xfrm>
          <a:prstGeom prst="rect">
            <a:avLst/>
          </a:prstGeom>
          <a:noFill/>
          <a:ln>
            <a:noFill/>
          </a:ln>
        </p:spPr>
      </p:pic>
      <p:sp>
        <p:nvSpPr>
          <p:cNvPr id="1228" name="Google Shape;1228;g2ecba0c605a_0_488"/>
          <p:cNvSpPr txBox="1"/>
          <p:nvPr/>
        </p:nvSpPr>
        <p:spPr>
          <a:xfrm>
            <a:off x="649262" y="2200342"/>
            <a:ext cx="2698200" cy="1498800"/>
          </a:xfrm>
          <a:prstGeom prst="rect">
            <a:avLst/>
          </a:prstGeom>
          <a:noFill/>
          <a:ln>
            <a:noFill/>
          </a:ln>
        </p:spPr>
        <p:txBody>
          <a:bodyPr spcFirstLastPara="1" wrap="square" lIns="0" tIns="89525" rIns="0" bIns="0" anchor="t" anchorCtr="0">
            <a:spAutoFit/>
          </a:bodyPr>
          <a:lstStyle/>
          <a:p>
            <a:pPr marL="12700" marR="5080" lvl="0" indent="168910" algn="l" rtl="0">
              <a:lnSpc>
                <a:spcPct val="107954"/>
              </a:lnSpc>
              <a:spcBef>
                <a:spcPts val="0"/>
              </a:spcBef>
              <a:spcAft>
                <a:spcPts val="0"/>
              </a:spcAft>
              <a:buNone/>
            </a:pPr>
            <a:r>
              <a:rPr lang="en-US" sz="4400">
                <a:solidFill>
                  <a:srgbClr val="FFFFFF"/>
                </a:solidFill>
                <a:latin typeface="Arial Black"/>
                <a:ea typeface="Arial Black"/>
                <a:cs typeface="Arial Black"/>
                <a:sym typeface="Arial Black"/>
              </a:rPr>
              <a:t>Factors to Weigh</a:t>
            </a:r>
            <a:endParaRPr sz="4400">
              <a:latin typeface="Arial Black"/>
              <a:ea typeface="Arial Black"/>
              <a:cs typeface="Arial Black"/>
              <a:sym typeface="Arial Black"/>
            </a:endParaRPr>
          </a:p>
        </p:txBody>
      </p:sp>
      <p:sp>
        <p:nvSpPr>
          <p:cNvPr id="1229" name="Google Shape;1229;g2ecba0c605a_0_488"/>
          <p:cNvSpPr txBox="1"/>
          <p:nvPr/>
        </p:nvSpPr>
        <p:spPr>
          <a:xfrm>
            <a:off x="5087030" y="448246"/>
            <a:ext cx="4789200" cy="880500"/>
          </a:xfrm>
          <a:prstGeom prst="rect">
            <a:avLst/>
          </a:prstGeom>
          <a:noFill/>
          <a:ln>
            <a:noFill/>
          </a:ln>
        </p:spPr>
        <p:txBody>
          <a:bodyPr spcFirstLastPara="1" wrap="square" lIns="0" tIns="107300" rIns="0" bIns="0" anchor="t" anchorCtr="0">
            <a:spAutoFit/>
          </a:bodyPr>
          <a:lstStyle/>
          <a:p>
            <a:pPr marL="354965" lvl="0" indent="-342265" algn="l" rtl="0">
              <a:lnSpc>
                <a:spcPct val="100000"/>
              </a:lnSpc>
              <a:spcBef>
                <a:spcPts val="0"/>
              </a:spcBef>
              <a:spcAft>
                <a:spcPts val="0"/>
              </a:spcAft>
              <a:buSzPts val="1800"/>
              <a:buFont typeface="Arial"/>
              <a:buChar char="•"/>
            </a:pPr>
            <a:r>
              <a:rPr lang="en-US" sz="2200">
                <a:latin typeface="Calibri"/>
                <a:ea typeface="Calibri"/>
                <a:cs typeface="Calibri"/>
                <a:sym typeface="Calibri"/>
              </a:rPr>
              <a:t>Consider each material fact separately.</a:t>
            </a:r>
            <a:endParaRPr sz="2200">
              <a:latin typeface="Calibri"/>
              <a:ea typeface="Calibri"/>
              <a:cs typeface="Calibri"/>
              <a:sym typeface="Calibri"/>
            </a:endParaRPr>
          </a:p>
          <a:p>
            <a:pPr marL="354965" lvl="0" indent="-342265" algn="l" rtl="0">
              <a:lnSpc>
                <a:spcPct val="100000"/>
              </a:lnSpc>
              <a:spcBef>
                <a:spcPts val="740"/>
              </a:spcBef>
              <a:spcAft>
                <a:spcPts val="0"/>
              </a:spcAft>
              <a:buSzPts val="1800"/>
              <a:buFont typeface="Arial"/>
              <a:buChar char="•"/>
            </a:pPr>
            <a:r>
              <a:rPr lang="en-US" sz="2200">
                <a:latin typeface="Calibri"/>
                <a:ea typeface="Calibri"/>
                <a:cs typeface="Calibri"/>
                <a:sym typeface="Calibri"/>
              </a:rPr>
              <a:t>Credibility as to the facts:</a:t>
            </a:r>
            <a:endParaRPr sz="2200">
              <a:latin typeface="Calibri"/>
              <a:ea typeface="Calibri"/>
              <a:cs typeface="Calibri"/>
              <a:sym typeface="Calibri"/>
            </a:endParaRPr>
          </a:p>
        </p:txBody>
      </p:sp>
      <p:sp>
        <p:nvSpPr>
          <p:cNvPr id="1230" name="Google Shape;1230;g2ecba0c605a_0_488"/>
          <p:cNvSpPr txBox="1"/>
          <p:nvPr/>
        </p:nvSpPr>
        <p:spPr>
          <a:xfrm>
            <a:off x="5544230" y="1343444"/>
            <a:ext cx="5793600" cy="1348800"/>
          </a:xfrm>
          <a:prstGeom prst="rect">
            <a:avLst/>
          </a:prstGeom>
          <a:noFill/>
          <a:ln>
            <a:noFill/>
          </a:ln>
        </p:spPr>
        <p:txBody>
          <a:bodyPr spcFirstLastPara="1" wrap="square" lIns="0" tIns="43800" rIns="0" bIns="0" anchor="t" anchorCtr="0">
            <a:spAutoFit/>
          </a:bodyPr>
          <a:lstStyle/>
          <a:p>
            <a:pPr marL="355600" marR="5080" lvl="0" indent="-342900" algn="l" rtl="0">
              <a:lnSpc>
                <a:spcPct val="108421"/>
              </a:lnSpc>
              <a:spcBef>
                <a:spcPts val="0"/>
              </a:spcBef>
              <a:spcAft>
                <a:spcPts val="0"/>
              </a:spcAft>
              <a:buSzPts val="1800"/>
              <a:buFont typeface="Arial"/>
              <a:buChar char="•"/>
            </a:pPr>
            <a:r>
              <a:rPr lang="en-US" sz="1900">
                <a:latin typeface="Calibri"/>
                <a:ea typeface="Calibri"/>
                <a:cs typeface="Calibri"/>
                <a:sym typeface="Calibri"/>
              </a:rPr>
              <a:t>Credibility on one fact doesn’t make all of that person’s testimony credible, and</a:t>
            </a:r>
            <a:endParaRPr sz="1900">
              <a:latin typeface="Calibri"/>
              <a:ea typeface="Calibri"/>
              <a:cs typeface="Calibri"/>
              <a:sym typeface="Calibri"/>
            </a:endParaRPr>
          </a:p>
          <a:p>
            <a:pPr marL="355600" marR="36195" lvl="0" indent="-342900" algn="l" rtl="0">
              <a:lnSpc>
                <a:spcPct val="108421"/>
              </a:lnSpc>
              <a:spcBef>
                <a:spcPts val="475"/>
              </a:spcBef>
              <a:spcAft>
                <a:spcPts val="0"/>
              </a:spcAft>
              <a:buSzPts val="1800"/>
              <a:buFont typeface="Arial"/>
              <a:buChar char="•"/>
            </a:pPr>
            <a:r>
              <a:rPr lang="en-US" sz="1900">
                <a:latin typeface="Calibri"/>
                <a:ea typeface="Calibri"/>
                <a:cs typeface="Calibri"/>
                <a:sym typeface="Calibri"/>
              </a:rPr>
              <a:t>Lack of credibility on one point doesn’t make all of that person’s testimony non-credible.</a:t>
            </a:r>
            <a:endParaRPr sz="1900">
              <a:latin typeface="Calibri"/>
              <a:ea typeface="Calibri"/>
              <a:cs typeface="Calibri"/>
              <a:sym typeface="Calibri"/>
            </a:endParaRPr>
          </a:p>
        </p:txBody>
      </p:sp>
      <p:sp>
        <p:nvSpPr>
          <p:cNvPr id="1231" name="Google Shape;1231;g2ecba0c605a_0_488"/>
          <p:cNvSpPr txBox="1"/>
          <p:nvPr/>
        </p:nvSpPr>
        <p:spPr>
          <a:xfrm>
            <a:off x="5087030" y="2475165"/>
            <a:ext cx="6618000" cy="3086100"/>
          </a:xfrm>
          <a:prstGeom prst="rect">
            <a:avLst/>
          </a:prstGeom>
          <a:noFill/>
          <a:ln>
            <a:noFill/>
          </a:ln>
        </p:spPr>
        <p:txBody>
          <a:bodyPr spcFirstLastPara="1" wrap="square" lIns="0" tIns="107300" rIns="0" bIns="0" anchor="t" anchorCtr="0">
            <a:spAutoFit/>
          </a:bodyPr>
          <a:lstStyle/>
          <a:p>
            <a:pPr marL="354965" lvl="0" indent="-342265" algn="l" rtl="0">
              <a:lnSpc>
                <a:spcPct val="100000"/>
              </a:lnSpc>
              <a:spcBef>
                <a:spcPts val="0"/>
              </a:spcBef>
              <a:spcAft>
                <a:spcPts val="0"/>
              </a:spcAft>
              <a:buSzPts val="1800"/>
              <a:buFont typeface="Arial"/>
              <a:buChar char="•"/>
            </a:pPr>
            <a:r>
              <a:rPr lang="en-US" sz="2200">
                <a:latin typeface="Calibri"/>
                <a:ea typeface="Calibri"/>
                <a:cs typeface="Calibri"/>
                <a:sym typeface="Calibri"/>
              </a:rPr>
              <a:t>Does the testimony feel rehearsed or memorized?</a:t>
            </a:r>
            <a:endParaRPr sz="2200">
              <a:latin typeface="Calibri"/>
              <a:ea typeface="Calibri"/>
              <a:cs typeface="Calibri"/>
              <a:sym typeface="Calibri"/>
            </a:endParaRPr>
          </a:p>
          <a:p>
            <a:pPr marL="354965" lvl="0" indent="-342265" algn="l" rtl="0">
              <a:lnSpc>
                <a:spcPct val="100000"/>
              </a:lnSpc>
              <a:spcBef>
                <a:spcPts val="740"/>
              </a:spcBef>
              <a:spcAft>
                <a:spcPts val="0"/>
              </a:spcAft>
              <a:buSzPts val="1800"/>
              <a:buFont typeface="Arial"/>
              <a:buChar char="•"/>
            </a:pPr>
            <a:r>
              <a:rPr lang="en-US" sz="2200">
                <a:latin typeface="Calibri"/>
                <a:ea typeface="Calibri"/>
                <a:cs typeface="Calibri"/>
                <a:sym typeface="Calibri"/>
              </a:rPr>
              <a:t>Is the testimony </a:t>
            </a:r>
            <a:r>
              <a:rPr lang="en-US" sz="2200" u="sng">
                <a:latin typeface="Calibri"/>
                <a:ea typeface="Calibri"/>
                <a:cs typeface="Calibri"/>
                <a:sym typeface="Calibri"/>
              </a:rPr>
              <a:t>exactly</a:t>
            </a:r>
            <a:r>
              <a:rPr lang="en-US" sz="2200">
                <a:latin typeface="Calibri"/>
                <a:ea typeface="Calibri"/>
                <a:cs typeface="Calibri"/>
                <a:sym typeface="Calibri"/>
              </a:rPr>
              <a:t> the same as another witness?</a:t>
            </a:r>
            <a:endParaRPr sz="2200">
              <a:latin typeface="Calibri"/>
              <a:ea typeface="Calibri"/>
              <a:cs typeface="Calibri"/>
              <a:sym typeface="Calibri"/>
            </a:endParaRPr>
          </a:p>
          <a:p>
            <a:pPr marL="354965" lvl="0" indent="-342265" algn="l" rtl="0">
              <a:lnSpc>
                <a:spcPct val="100000"/>
              </a:lnSpc>
              <a:spcBef>
                <a:spcPts val="1000"/>
              </a:spcBef>
              <a:spcAft>
                <a:spcPts val="0"/>
              </a:spcAft>
              <a:buSzPts val="1800"/>
              <a:buFont typeface="Arial"/>
              <a:buChar char="•"/>
            </a:pPr>
            <a:r>
              <a:rPr lang="en-US" sz="2200">
                <a:latin typeface="Calibri"/>
                <a:ea typeface="Calibri"/>
                <a:cs typeface="Calibri"/>
                <a:sym typeface="Calibri"/>
              </a:rPr>
              <a:t>Does the testimony make sense?</a:t>
            </a:r>
            <a:endParaRPr sz="2200">
              <a:latin typeface="Calibri"/>
              <a:ea typeface="Calibri"/>
              <a:cs typeface="Calibri"/>
              <a:sym typeface="Calibri"/>
            </a:endParaRPr>
          </a:p>
          <a:p>
            <a:pPr marL="355600" marR="5080" lvl="0" indent="-342900" algn="l" rtl="0">
              <a:lnSpc>
                <a:spcPct val="100499"/>
              </a:lnSpc>
              <a:spcBef>
                <a:spcPts val="969"/>
              </a:spcBef>
              <a:spcAft>
                <a:spcPts val="0"/>
              </a:spcAft>
              <a:buSzPts val="1800"/>
              <a:buFont typeface="Arial"/>
              <a:buChar char="•"/>
            </a:pPr>
            <a:r>
              <a:rPr lang="en-US" sz="2200">
                <a:latin typeface="Calibri"/>
                <a:ea typeface="Calibri"/>
                <a:cs typeface="Calibri"/>
                <a:sym typeface="Calibri"/>
              </a:rPr>
              <a:t>Is the testimony detailed, specific &amp; convincing? If not, is there a reason?</a:t>
            </a:r>
            <a:endParaRPr sz="2200">
              <a:latin typeface="Calibri"/>
              <a:ea typeface="Calibri"/>
              <a:cs typeface="Calibri"/>
              <a:sym typeface="Calibri"/>
            </a:endParaRPr>
          </a:p>
          <a:p>
            <a:pPr marL="354965" lvl="0" indent="-342265" algn="l" rtl="0">
              <a:lnSpc>
                <a:spcPct val="100000"/>
              </a:lnSpc>
              <a:spcBef>
                <a:spcPts val="1005"/>
              </a:spcBef>
              <a:spcAft>
                <a:spcPts val="0"/>
              </a:spcAft>
              <a:buSzPts val="1800"/>
              <a:buFont typeface="Arial"/>
              <a:buChar char="•"/>
            </a:pPr>
            <a:r>
              <a:rPr lang="en-US" sz="2200">
                <a:latin typeface="Calibri"/>
                <a:ea typeface="Calibri"/>
                <a:cs typeface="Calibri"/>
                <a:sym typeface="Calibri"/>
              </a:rPr>
              <a:t>Is it a statement against interest?</a:t>
            </a:r>
            <a:endParaRPr sz="2200">
              <a:latin typeface="Calibri"/>
              <a:ea typeface="Calibri"/>
              <a:cs typeface="Calibri"/>
              <a:sym typeface="Calibri"/>
            </a:endParaRPr>
          </a:p>
          <a:p>
            <a:pPr marL="354965" lvl="0" indent="-342265" algn="l" rtl="0">
              <a:lnSpc>
                <a:spcPct val="100000"/>
              </a:lnSpc>
              <a:spcBef>
                <a:spcPts val="994"/>
              </a:spcBef>
              <a:spcAft>
                <a:spcPts val="0"/>
              </a:spcAft>
              <a:buSzPts val="1800"/>
              <a:buFont typeface="Arial"/>
              <a:buChar char="•"/>
            </a:pPr>
            <a:r>
              <a:rPr lang="en-US" sz="2200">
                <a:latin typeface="Calibri"/>
                <a:ea typeface="Calibri"/>
                <a:cs typeface="Calibri"/>
                <a:sym typeface="Calibri"/>
              </a:rPr>
              <a:t>Less credible witness isn’t necessarily being dishonest.</a:t>
            </a:r>
            <a:endParaRPr sz="2200">
              <a:latin typeface="Calibri"/>
              <a:ea typeface="Calibri"/>
              <a:cs typeface="Calibri"/>
              <a:sym typeface="Calibri"/>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1235"/>
        <p:cNvGrpSpPr/>
        <p:nvPr/>
      </p:nvGrpSpPr>
      <p:grpSpPr>
        <a:xfrm>
          <a:off x="0" y="0"/>
          <a:ext cx="0" cy="0"/>
          <a:chOff x="0" y="0"/>
          <a:chExt cx="0" cy="0"/>
        </a:xfrm>
      </p:grpSpPr>
      <p:sp>
        <p:nvSpPr>
          <p:cNvPr id="1236" name="Google Shape;1236;g2ecba0c605a_0_496"/>
          <p:cNvSpPr txBox="1"/>
          <p:nvPr/>
        </p:nvSpPr>
        <p:spPr>
          <a:xfrm>
            <a:off x="6152608" y="964631"/>
            <a:ext cx="5450100" cy="4492800"/>
          </a:xfrm>
          <a:prstGeom prst="rect">
            <a:avLst/>
          </a:prstGeom>
          <a:noFill/>
          <a:ln>
            <a:noFill/>
          </a:ln>
        </p:spPr>
        <p:txBody>
          <a:bodyPr spcFirstLastPara="1" wrap="square" lIns="0" tIns="12700" rIns="0" bIns="0" anchor="t" anchorCtr="0">
            <a:spAutoFit/>
          </a:bodyPr>
          <a:lstStyle/>
          <a:p>
            <a:pPr marL="338455" lvl="0" indent="-325754" algn="l" rtl="0">
              <a:lnSpc>
                <a:spcPct val="118333"/>
              </a:lnSpc>
              <a:spcBef>
                <a:spcPts val="0"/>
              </a:spcBef>
              <a:spcAft>
                <a:spcPts val="0"/>
              </a:spcAft>
              <a:buClr>
                <a:srgbClr val="000000"/>
              </a:buClr>
              <a:buSzPts val="1550"/>
              <a:buFont typeface="Arial"/>
              <a:buChar char="•"/>
            </a:pPr>
            <a:r>
              <a:rPr lang="en-US" sz="2400">
                <a:solidFill>
                  <a:srgbClr val="333333"/>
                </a:solidFill>
                <a:latin typeface="Calibri"/>
                <a:ea typeface="Calibri"/>
                <a:cs typeface="Calibri"/>
                <a:sym typeface="Calibri"/>
              </a:rPr>
              <a:t>What evidence is most believable?</a:t>
            </a:r>
            <a:endParaRPr sz="2400">
              <a:latin typeface="Calibri"/>
              <a:ea typeface="Calibri"/>
              <a:cs typeface="Calibri"/>
              <a:sym typeface="Calibri"/>
            </a:endParaRPr>
          </a:p>
          <a:p>
            <a:pPr marL="338455" lvl="0" indent="-325754" algn="l" rtl="0">
              <a:lnSpc>
                <a:spcPct val="116666"/>
              </a:lnSpc>
              <a:spcBef>
                <a:spcPts val="0"/>
              </a:spcBef>
              <a:spcAft>
                <a:spcPts val="0"/>
              </a:spcAft>
              <a:buClr>
                <a:srgbClr val="000000"/>
              </a:buClr>
              <a:buSzPts val="1550"/>
              <a:buFont typeface="Arial"/>
              <a:buChar char="•"/>
            </a:pPr>
            <a:r>
              <a:rPr lang="en-US" sz="2400">
                <a:solidFill>
                  <a:srgbClr val="333333"/>
                </a:solidFill>
                <a:latin typeface="Calibri"/>
                <a:ea typeface="Calibri"/>
                <a:cs typeface="Calibri"/>
                <a:sym typeface="Calibri"/>
              </a:rPr>
              <a:t>Corroborating evidence</a:t>
            </a:r>
            <a:endParaRPr sz="2400">
              <a:latin typeface="Calibri"/>
              <a:ea typeface="Calibri"/>
              <a:cs typeface="Calibri"/>
              <a:sym typeface="Calibri"/>
            </a:endParaRPr>
          </a:p>
          <a:p>
            <a:pPr marL="795655" lvl="1" indent="-325754" algn="l" rtl="0">
              <a:lnSpc>
                <a:spcPct val="117083"/>
              </a:lnSpc>
              <a:spcBef>
                <a:spcPts val="0"/>
              </a:spcBef>
              <a:spcAft>
                <a:spcPts val="0"/>
              </a:spcAft>
              <a:buClr>
                <a:srgbClr val="000000"/>
              </a:buClr>
              <a:buSzPts val="1550"/>
              <a:buFont typeface="Arial"/>
              <a:buChar char="•"/>
            </a:pPr>
            <a:r>
              <a:rPr lang="en-US" sz="2400">
                <a:solidFill>
                  <a:srgbClr val="333333"/>
                </a:solidFill>
                <a:latin typeface="Calibri"/>
                <a:ea typeface="Calibri"/>
                <a:cs typeface="Calibri"/>
                <a:sym typeface="Calibri"/>
              </a:rPr>
              <a:t>Other testimony</a:t>
            </a:r>
            <a:endParaRPr sz="2400">
              <a:latin typeface="Calibri"/>
              <a:ea typeface="Calibri"/>
              <a:cs typeface="Calibri"/>
              <a:sym typeface="Calibri"/>
            </a:endParaRPr>
          </a:p>
          <a:p>
            <a:pPr marL="795655" lvl="1" indent="-325754" algn="l" rtl="0">
              <a:lnSpc>
                <a:spcPct val="118541"/>
              </a:lnSpc>
              <a:spcBef>
                <a:spcPts val="0"/>
              </a:spcBef>
              <a:spcAft>
                <a:spcPts val="0"/>
              </a:spcAft>
              <a:buClr>
                <a:srgbClr val="000000"/>
              </a:buClr>
              <a:buSzPts val="1550"/>
              <a:buFont typeface="Arial"/>
              <a:buChar char="•"/>
            </a:pPr>
            <a:r>
              <a:rPr lang="en-US" sz="2400">
                <a:solidFill>
                  <a:srgbClr val="333333"/>
                </a:solidFill>
                <a:latin typeface="Calibri"/>
                <a:ea typeface="Calibri"/>
                <a:cs typeface="Calibri"/>
                <a:sym typeface="Calibri"/>
              </a:rPr>
              <a:t>Physical evidence</a:t>
            </a:r>
            <a:endParaRPr sz="2400">
              <a:latin typeface="Calibri"/>
              <a:ea typeface="Calibri"/>
              <a:cs typeface="Calibri"/>
              <a:sym typeface="Calibri"/>
            </a:endParaRPr>
          </a:p>
          <a:p>
            <a:pPr marL="338455" lvl="0" indent="-325754" algn="l" rtl="0">
              <a:lnSpc>
                <a:spcPct val="100000"/>
              </a:lnSpc>
              <a:spcBef>
                <a:spcPts val="420"/>
              </a:spcBef>
              <a:spcAft>
                <a:spcPts val="0"/>
              </a:spcAft>
              <a:buClr>
                <a:srgbClr val="000000"/>
              </a:buClr>
              <a:buSzPts val="1550"/>
              <a:buFont typeface="Arial"/>
              <a:buChar char="•"/>
            </a:pPr>
            <a:r>
              <a:rPr lang="en-US" sz="2400">
                <a:solidFill>
                  <a:srgbClr val="333333"/>
                </a:solidFill>
                <a:latin typeface="Calibri"/>
                <a:ea typeface="Calibri"/>
                <a:cs typeface="Calibri"/>
                <a:sym typeface="Calibri"/>
              </a:rPr>
              <a:t>Consider faulty memories</a:t>
            </a:r>
            <a:endParaRPr sz="2400">
              <a:latin typeface="Calibri"/>
              <a:ea typeface="Calibri"/>
              <a:cs typeface="Calibri"/>
              <a:sym typeface="Calibri"/>
            </a:endParaRPr>
          </a:p>
          <a:p>
            <a:pPr marL="338455" lvl="0" indent="-325754" algn="l" rtl="0">
              <a:lnSpc>
                <a:spcPct val="100000"/>
              </a:lnSpc>
              <a:spcBef>
                <a:spcPts val="420"/>
              </a:spcBef>
              <a:spcAft>
                <a:spcPts val="0"/>
              </a:spcAft>
              <a:buClr>
                <a:srgbClr val="000000"/>
              </a:buClr>
              <a:buSzPts val="1550"/>
              <a:buFont typeface="Arial"/>
              <a:buChar char="•"/>
            </a:pPr>
            <a:r>
              <a:rPr lang="en-US" sz="2400">
                <a:solidFill>
                  <a:srgbClr val="333333"/>
                </a:solidFill>
                <a:latin typeface="Calibri"/>
                <a:ea typeface="Calibri"/>
                <a:cs typeface="Calibri"/>
                <a:sym typeface="Calibri"/>
              </a:rPr>
              <a:t>Explore reasons for inconsistencies</a:t>
            </a:r>
            <a:endParaRPr sz="2400">
              <a:latin typeface="Calibri"/>
              <a:ea typeface="Calibri"/>
              <a:cs typeface="Calibri"/>
              <a:sym typeface="Calibri"/>
            </a:endParaRPr>
          </a:p>
          <a:p>
            <a:pPr marL="338455" marR="947418" lvl="0" indent="-326389" algn="l" rtl="0">
              <a:lnSpc>
                <a:spcPct val="80000"/>
              </a:lnSpc>
              <a:spcBef>
                <a:spcPts val="1005"/>
              </a:spcBef>
              <a:spcAft>
                <a:spcPts val="0"/>
              </a:spcAft>
              <a:buClr>
                <a:srgbClr val="000000"/>
              </a:buClr>
              <a:buSzPts val="1550"/>
              <a:buFont typeface="Arial"/>
              <a:buChar char="•"/>
            </a:pPr>
            <a:r>
              <a:rPr lang="en-US" sz="2400">
                <a:solidFill>
                  <a:srgbClr val="333333"/>
                </a:solidFill>
                <a:latin typeface="Calibri"/>
                <a:ea typeface="Calibri"/>
                <a:cs typeface="Calibri"/>
                <a:sym typeface="Calibri"/>
              </a:rPr>
              <a:t>There are no “perfect” witnesses, complainants or respondents</a:t>
            </a:r>
            <a:endParaRPr sz="2400">
              <a:latin typeface="Calibri"/>
              <a:ea typeface="Calibri"/>
              <a:cs typeface="Calibri"/>
              <a:sym typeface="Calibri"/>
            </a:endParaRPr>
          </a:p>
          <a:p>
            <a:pPr marL="338455" lvl="0" indent="-325754" algn="l" rtl="0">
              <a:lnSpc>
                <a:spcPct val="100000"/>
              </a:lnSpc>
              <a:spcBef>
                <a:spcPts val="420"/>
              </a:spcBef>
              <a:spcAft>
                <a:spcPts val="0"/>
              </a:spcAft>
              <a:buClr>
                <a:srgbClr val="333333"/>
              </a:buClr>
              <a:buSzPts val="1550"/>
              <a:buFont typeface="Calibri"/>
              <a:buChar char="•"/>
            </a:pPr>
            <a:r>
              <a:rPr lang="en-US" sz="2400" b="1">
                <a:solidFill>
                  <a:srgbClr val="333333"/>
                </a:solidFill>
                <a:latin typeface="Calibri"/>
                <a:ea typeface="Calibri"/>
                <a:cs typeface="Calibri"/>
                <a:sym typeface="Calibri"/>
              </a:rPr>
              <a:t>Beware</a:t>
            </a:r>
            <a:endParaRPr sz="2400">
              <a:latin typeface="Calibri"/>
              <a:ea typeface="Calibri"/>
              <a:cs typeface="Calibri"/>
              <a:sym typeface="Calibri"/>
            </a:endParaRPr>
          </a:p>
          <a:p>
            <a:pPr marL="795655" lvl="1" indent="-325755" algn="l" rtl="0">
              <a:lnSpc>
                <a:spcPct val="100000"/>
              </a:lnSpc>
              <a:spcBef>
                <a:spcPts val="535"/>
              </a:spcBef>
              <a:spcAft>
                <a:spcPts val="0"/>
              </a:spcAft>
              <a:buClr>
                <a:srgbClr val="333333"/>
              </a:buClr>
              <a:buSzPts val="1500"/>
              <a:buFont typeface="Calibri"/>
              <a:buChar char="•"/>
            </a:pPr>
            <a:r>
              <a:rPr lang="en-US" sz="2000">
                <a:solidFill>
                  <a:srgbClr val="333333"/>
                </a:solidFill>
                <a:latin typeface="Calibri"/>
                <a:ea typeface="Calibri"/>
                <a:cs typeface="Calibri"/>
                <a:sym typeface="Calibri"/>
              </a:rPr>
              <a:t>Eyewitness accounts</a:t>
            </a:r>
            <a:endParaRPr sz="2000">
              <a:latin typeface="Calibri"/>
              <a:ea typeface="Calibri"/>
              <a:cs typeface="Calibri"/>
              <a:sym typeface="Calibri"/>
            </a:endParaRPr>
          </a:p>
          <a:p>
            <a:pPr marL="795655" lvl="1" indent="-325755" algn="l" rtl="0">
              <a:lnSpc>
                <a:spcPct val="100000"/>
              </a:lnSpc>
              <a:spcBef>
                <a:spcPts val="525"/>
              </a:spcBef>
              <a:spcAft>
                <a:spcPts val="0"/>
              </a:spcAft>
              <a:buClr>
                <a:srgbClr val="333333"/>
              </a:buClr>
              <a:buSzPts val="1500"/>
              <a:buFont typeface="Calibri"/>
              <a:buChar char="•"/>
            </a:pPr>
            <a:r>
              <a:rPr lang="en-US" sz="2000">
                <a:solidFill>
                  <a:srgbClr val="333333"/>
                </a:solidFill>
                <a:latin typeface="Calibri"/>
                <a:ea typeface="Calibri"/>
                <a:cs typeface="Calibri"/>
                <a:sym typeface="Calibri"/>
              </a:rPr>
              <a:t>Unintended bias about witnesses or memory</a:t>
            </a:r>
            <a:endParaRPr sz="2000">
              <a:latin typeface="Calibri"/>
              <a:ea typeface="Calibri"/>
              <a:cs typeface="Calibri"/>
              <a:sym typeface="Calibri"/>
            </a:endParaRPr>
          </a:p>
        </p:txBody>
      </p:sp>
      <p:pic>
        <p:nvPicPr>
          <p:cNvPr id="1237" name="Google Shape;1237;g2ecba0c605a_0_496"/>
          <p:cNvPicPr preferRelativeResize="0"/>
          <p:nvPr/>
        </p:nvPicPr>
        <p:blipFill rotWithShape="1">
          <a:blip r:embed="rId3">
            <a:alphaModFix/>
          </a:blip>
          <a:srcRect/>
          <a:stretch/>
        </p:blipFill>
        <p:spPr>
          <a:xfrm>
            <a:off x="1254252" y="1816607"/>
            <a:ext cx="4192523" cy="3401567"/>
          </a:xfrm>
          <a:prstGeom prst="rect">
            <a:avLst/>
          </a:prstGeom>
          <a:noFill/>
          <a:ln>
            <a:noFill/>
          </a:ln>
        </p:spPr>
      </p:pic>
      <p:sp>
        <p:nvSpPr>
          <p:cNvPr id="1238" name="Google Shape;1238;g2ecba0c605a_0_496"/>
          <p:cNvSpPr txBox="1">
            <a:spLocks noGrp="1"/>
          </p:cNvSpPr>
          <p:nvPr>
            <p:ph type="title"/>
          </p:nvPr>
        </p:nvSpPr>
        <p:spPr>
          <a:xfrm>
            <a:off x="1492367" y="512744"/>
            <a:ext cx="3717300" cy="1243500"/>
          </a:xfrm>
          <a:prstGeom prst="rect">
            <a:avLst/>
          </a:prstGeom>
          <a:noFill/>
          <a:ln>
            <a:noFill/>
          </a:ln>
        </p:spPr>
        <p:txBody>
          <a:bodyPr spcFirstLastPara="1" wrap="square" lIns="0" tIns="12050" rIns="0" bIns="0" anchor="t" anchorCtr="0">
            <a:spAutoFit/>
          </a:bodyPr>
          <a:lstStyle/>
          <a:p>
            <a:pPr marL="12700" marR="5080" lvl="0" indent="603250" algn="l" rtl="0">
              <a:lnSpc>
                <a:spcPct val="100000"/>
              </a:lnSpc>
              <a:spcBef>
                <a:spcPts val="0"/>
              </a:spcBef>
              <a:spcAft>
                <a:spcPts val="0"/>
              </a:spcAft>
              <a:buNone/>
            </a:pPr>
            <a:r>
              <a:rPr lang="en-US" sz="4000">
                <a:solidFill>
                  <a:srgbClr val="AC151B"/>
                </a:solidFill>
              </a:rPr>
              <a:t>Credibility Considerations</a:t>
            </a:r>
            <a:endParaRPr sz="4000"/>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1242"/>
        <p:cNvGrpSpPr/>
        <p:nvPr/>
      </p:nvGrpSpPr>
      <p:grpSpPr>
        <a:xfrm>
          <a:off x="0" y="0"/>
          <a:ext cx="0" cy="0"/>
          <a:chOff x="0" y="0"/>
          <a:chExt cx="0" cy="0"/>
        </a:xfrm>
      </p:grpSpPr>
      <p:sp>
        <p:nvSpPr>
          <p:cNvPr id="1243" name="Google Shape;1243;g2ecba0c605a_0_502"/>
          <p:cNvSpPr txBox="1">
            <a:spLocks noGrp="1"/>
          </p:cNvSpPr>
          <p:nvPr>
            <p:ph type="title"/>
          </p:nvPr>
        </p:nvSpPr>
        <p:spPr>
          <a:xfrm>
            <a:off x="555796" y="2304450"/>
            <a:ext cx="6970500" cy="4042500"/>
          </a:xfrm>
          <a:prstGeom prst="rect">
            <a:avLst/>
          </a:prstGeom>
          <a:noFill/>
          <a:ln>
            <a:noFill/>
          </a:ln>
        </p:spPr>
        <p:txBody>
          <a:bodyPr spcFirstLastPara="1" wrap="square" lIns="0" tIns="12700" rIns="0" bIns="0" anchor="t" anchorCtr="0">
            <a:spAutoFit/>
          </a:bodyPr>
          <a:lstStyle/>
          <a:p>
            <a:pPr marL="2194560" lvl="0" indent="-1546860" algn="l" rtl="0">
              <a:lnSpc>
                <a:spcPct val="114000"/>
              </a:lnSpc>
              <a:spcBef>
                <a:spcPts val="0"/>
              </a:spcBef>
              <a:spcAft>
                <a:spcPts val="0"/>
              </a:spcAft>
              <a:buNone/>
            </a:pPr>
            <a:r>
              <a:rPr lang="en-US" sz="6000" b="0">
                <a:solidFill>
                  <a:srgbClr val="AC151B"/>
                </a:solidFill>
                <a:latin typeface="Arial Black"/>
                <a:ea typeface="Arial Black"/>
                <a:cs typeface="Arial Black"/>
                <a:sym typeface="Arial Black"/>
              </a:rPr>
              <a:t>The Decision-</a:t>
            </a:r>
            <a:endParaRPr sz="6000">
              <a:latin typeface="Arial Black"/>
              <a:ea typeface="Arial Black"/>
              <a:cs typeface="Arial Black"/>
              <a:sym typeface="Arial Black"/>
            </a:endParaRPr>
          </a:p>
          <a:p>
            <a:pPr marL="12700" marR="5080" lvl="0" indent="2181860" algn="l" rtl="0">
              <a:lnSpc>
                <a:spcPct val="108000"/>
              </a:lnSpc>
              <a:spcBef>
                <a:spcPts val="455"/>
              </a:spcBef>
              <a:spcAft>
                <a:spcPts val="0"/>
              </a:spcAft>
              <a:buNone/>
            </a:pPr>
            <a:r>
              <a:rPr lang="en-US" sz="6000" b="0">
                <a:solidFill>
                  <a:srgbClr val="AC151B"/>
                </a:solidFill>
                <a:latin typeface="Arial Black"/>
                <a:ea typeface="Arial Black"/>
                <a:cs typeface="Arial Black"/>
                <a:sym typeface="Arial Black"/>
              </a:rPr>
              <a:t>Maker (Hearing Officer)</a:t>
            </a:r>
            <a:endParaRPr sz="6000">
              <a:latin typeface="Arial Black"/>
              <a:ea typeface="Arial Black"/>
              <a:cs typeface="Arial Black"/>
              <a:sym typeface="Arial Black"/>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1247"/>
        <p:cNvGrpSpPr/>
        <p:nvPr/>
      </p:nvGrpSpPr>
      <p:grpSpPr>
        <a:xfrm>
          <a:off x="0" y="0"/>
          <a:ext cx="0" cy="0"/>
          <a:chOff x="0" y="0"/>
          <a:chExt cx="0" cy="0"/>
        </a:xfrm>
      </p:grpSpPr>
      <p:sp>
        <p:nvSpPr>
          <p:cNvPr id="1248" name="Google Shape;1248;g2ecba0c605a_0_506"/>
          <p:cNvSpPr txBox="1">
            <a:spLocks noGrp="1"/>
          </p:cNvSpPr>
          <p:nvPr>
            <p:ph type="title"/>
          </p:nvPr>
        </p:nvSpPr>
        <p:spPr>
          <a:xfrm>
            <a:off x="3799993" y="393077"/>
            <a:ext cx="4374000" cy="690600"/>
          </a:xfrm>
          <a:prstGeom prst="rect">
            <a:avLst/>
          </a:prstGeom>
          <a:noFill/>
          <a:ln>
            <a:noFill/>
          </a:ln>
        </p:spPr>
        <p:txBody>
          <a:bodyPr spcFirstLastPara="1" wrap="square" lIns="0" tIns="13325" rIns="0" bIns="0" anchor="t" anchorCtr="0">
            <a:spAutoFit/>
          </a:bodyPr>
          <a:lstStyle/>
          <a:p>
            <a:pPr marL="12700" lvl="0" indent="0" algn="l" rtl="0">
              <a:lnSpc>
                <a:spcPct val="100000"/>
              </a:lnSpc>
              <a:spcBef>
                <a:spcPts val="0"/>
              </a:spcBef>
              <a:spcAft>
                <a:spcPts val="0"/>
              </a:spcAft>
              <a:buNone/>
            </a:pPr>
            <a:r>
              <a:rPr lang="en-US" sz="4400" b="0">
                <a:solidFill>
                  <a:srgbClr val="AC151B"/>
                </a:solidFill>
                <a:latin typeface="Arial Black"/>
                <a:ea typeface="Arial Black"/>
                <a:cs typeface="Arial Black"/>
                <a:sym typeface="Arial Black"/>
              </a:rPr>
              <a:t>Getting Ready</a:t>
            </a:r>
            <a:endParaRPr sz="4400">
              <a:latin typeface="Arial Black"/>
              <a:ea typeface="Arial Black"/>
              <a:cs typeface="Arial Black"/>
              <a:sym typeface="Arial Black"/>
            </a:endParaRPr>
          </a:p>
        </p:txBody>
      </p:sp>
      <p:sp>
        <p:nvSpPr>
          <p:cNvPr id="1249" name="Google Shape;1249;g2ecba0c605a_0_506"/>
          <p:cNvSpPr txBox="1"/>
          <p:nvPr/>
        </p:nvSpPr>
        <p:spPr>
          <a:xfrm>
            <a:off x="743629" y="1401672"/>
            <a:ext cx="10508700" cy="4107900"/>
          </a:xfrm>
          <a:prstGeom prst="rect">
            <a:avLst/>
          </a:prstGeom>
          <a:noFill/>
          <a:ln>
            <a:noFill/>
          </a:ln>
        </p:spPr>
        <p:txBody>
          <a:bodyPr spcFirstLastPara="1" wrap="square" lIns="0" tIns="139050" rIns="0" bIns="0" anchor="t" anchorCtr="0">
            <a:spAutoFit/>
          </a:bodyPr>
          <a:lstStyle/>
          <a:p>
            <a:pPr marL="354965" lvl="0" indent="-342265" algn="l" rtl="0">
              <a:lnSpc>
                <a:spcPct val="100000"/>
              </a:lnSpc>
              <a:spcBef>
                <a:spcPts val="0"/>
              </a:spcBef>
              <a:spcAft>
                <a:spcPts val="0"/>
              </a:spcAft>
              <a:buSzPts val="1800"/>
              <a:buFont typeface="Arial"/>
              <a:buChar char="•"/>
            </a:pPr>
            <a:r>
              <a:rPr lang="en-US" sz="2600">
                <a:latin typeface="Calibri"/>
                <a:ea typeface="Calibri"/>
                <a:cs typeface="Calibri"/>
                <a:sym typeface="Calibri"/>
              </a:rPr>
              <a:t>Self-identify any conflict of interest or bias.</a:t>
            </a:r>
            <a:endParaRPr sz="2600">
              <a:latin typeface="Calibri"/>
              <a:ea typeface="Calibri"/>
              <a:cs typeface="Calibri"/>
              <a:sym typeface="Calibri"/>
            </a:endParaRPr>
          </a:p>
          <a:p>
            <a:pPr marL="354965" lvl="0" indent="-342265" algn="l" rtl="0">
              <a:lnSpc>
                <a:spcPct val="100000"/>
              </a:lnSpc>
              <a:spcBef>
                <a:spcPts val="994"/>
              </a:spcBef>
              <a:spcAft>
                <a:spcPts val="0"/>
              </a:spcAft>
              <a:buSzPts val="1800"/>
              <a:buFont typeface="Arial"/>
              <a:buChar char="•"/>
            </a:pPr>
            <a:r>
              <a:rPr lang="en-US" sz="2600">
                <a:latin typeface="Calibri"/>
                <a:ea typeface="Calibri"/>
                <a:cs typeface="Calibri"/>
                <a:sym typeface="Calibri"/>
              </a:rPr>
              <a:t>Prepare, prepare, prepare.</a:t>
            </a:r>
            <a:endParaRPr sz="2600">
              <a:latin typeface="Calibri"/>
              <a:ea typeface="Calibri"/>
              <a:cs typeface="Calibri"/>
              <a:sym typeface="Calibri"/>
            </a:endParaRPr>
          </a:p>
          <a:p>
            <a:pPr marL="354965" lvl="0" indent="-342265" algn="l" rtl="0">
              <a:lnSpc>
                <a:spcPct val="100000"/>
              </a:lnSpc>
              <a:spcBef>
                <a:spcPts val="1010"/>
              </a:spcBef>
              <a:spcAft>
                <a:spcPts val="0"/>
              </a:spcAft>
              <a:buSzPts val="1800"/>
              <a:buFont typeface="Arial"/>
              <a:buChar char="•"/>
            </a:pPr>
            <a:r>
              <a:rPr lang="en-US" sz="2600">
                <a:latin typeface="Calibri"/>
                <a:ea typeface="Calibri"/>
                <a:cs typeface="Calibri"/>
                <a:sym typeface="Calibri"/>
              </a:rPr>
              <a:t>Read the report carefully and repeatedly, but don’t prejudge.</a:t>
            </a:r>
            <a:endParaRPr sz="2600">
              <a:latin typeface="Calibri"/>
              <a:ea typeface="Calibri"/>
              <a:cs typeface="Calibri"/>
              <a:sym typeface="Calibri"/>
            </a:endParaRPr>
          </a:p>
          <a:p>
            <a:pPr marL="354965" lvl="0" indent="-342265" algn="l" rtl="0">
              <a:lnSpc>
                <a:spcPct val="100000"/>
              </a:lnSpc>
              <a:spcBef>
                <a:spcPts val="994"/>
              </a:spcBef>
              <a:spcAft>
                <a:spcPts val="0"/>
              </a:spcAft>
              <a:buSzPts val="1800"/>
              <a:buFont typeface="Arial"/>
              <a:buChar char="•"/>
            </a:pPr>
            <a:r>
              <a:rPr lang="en-US" sz="2600">
                <a:latin typeface="Calibri"/>
                <a:ea typeface="Calibri"/>
                <a:cs typeface="Calibri"/>
                <a:sym typeface="Calibri"/>
              </a:rPr>
              <a:t>Understand the conduct at issue and the elements of the alleged violations.</a:t>
            </a:r>
            <a:endParaRPr sz="2600">
              <a:latin typeface="Calibri"/>
              <a:ea typeface="Calibri"/>
              <a:cs typeface="Calibri"/>
              <a:sym typeface="Calibri"/>
            </a:endParaRPr>
          </a:p>
          <a:p>
            <a:pPr marL="354965" lvl="0" indent="-342265" algn="l" rtl="0">
              <a:lnSpc>
                <a:spcPct val="100000"/>
              </a:lnSpc>
              <a:spcBef>
                <a:spcPts val="994"/>
              </a:spcBef>
              <a:spcAft>
                <a:spcPts val="0"/>
              </a:spcAft>
              <a:buSzPts val="1800"/>
              <a:buFont typeface="Arial"/>
              <a:buChar char="•"/>
            </a:pPr>
            <a:r>
              <a:rPr lang="en-US" sz="2600">
                <a:latin typeface="Calibri"/>
                <a:ea typeface="Calibri"/>
                <a:cs typeface="Calibri"/>
                <a:sym typeface="Calibri"/>
              </a:rPr>
              <a:t>Identify areas of agreement and disagreement.</a:t>
            </a:r>
            <a:endParaRPr sz="2600">
              <a:latin typeface="Calibri"/>
              <a:ea typeface="Calibri"/>
              <a:cs typeface="Calibri"/>
              <a:sym typeface="Calibri"/>
            </a:endParaRPr>
          </a:p>
          <a:p>
            <a:pPr marL="355600" marR="874393" lvl="0" indent="-342900" algn="l" rtl="0">
              <a:lnSpc>
                <a:spcPct val="100000"/>
              </a:lnSpc>
              <a:spcBef>
                <a:spcPts val="985"/>
              </a:spcBef>
              <a:spcAft>
                <a:spcPts val="0"/>
              </a:spcAft>
              <a:buSzPts val="1800"/>
              <a:buFont typeface="Arial"/>
              <a:buChar char="•"/>
            </a:pPr>
            <a:r>
              <a:rPr lang="en-US" sz="2600">
                <a:latin typeface="Calibri"/>
                <a:ea typeface="Calibri"/>
                <a:cs typeface="Calibri"/>
                <a:sym typeface="Calibri"/>
              </a:rPr>
              <a:t>Determine if there are areas that require further inquiry, e.g., did the investigator explore &amp; consider all the relevant evidence?</a:t>
            </a:r>
            <a:endParaRPr sz="2600">
              <a:latin typeface="Calibri"/>
              <a:ea typeface="Calibri"/>
              <a:cs typeface="Calibri"/>
              <a:sym typeface="Calibri"/>
            </a:endParaRPr>
          </a:p>
          <a:p>
            <a:pPr marL="354965" lvl="0" indent="-342265" algn="l" rtl="0">
              <a:lnSpc>
                <a:spcPct val="100000"/>
              </a:lnSpc>
              <a:spcBef>
                <a:spcPts val="994"/>
              </a:spcBef>
              <a:spcAft>
                <a:spcPts val="0"/>
              </a:spcAft>
              <a:buSzPts val="1800"/>
              <a:buFont typeface="Calibri"/>
              <a:buChar char="•"/>
            </a:pPr>
            <a:r>
              <a:rPr lang="en-US" sz="2600">
                <a:latin typeface="Calibri"/>
                <a:ea typeface="Calibri"/>
                <a:cs typeface="Calibri"/>
                <a:sym typeface="Calibri"/>
              </a:rPr>
              <a:t>Prepare to explain credibility determinations</a:t>
            </a:r>
            <a:endParaRPr sz="2600">
              <a:latin typeface="Calibri"/>
              <a:ea typeface="Calibri"/>
              <a:cs typeface="Calibri"/>
              <a:sym typeface="Calibri"/>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1253"/>
        <p:cNvGrpSpPr/>
        <p:nvPr/>
      </p:nvGrpSpPr>
      <p:grpSpPr>
        <a:xfrm>
          <a:off x="0" y="0"/>
          <a:ext cx="0" cy="0"/>
          <a:chOff x="0" y="0"/>
          <a:chExt cx="0" cy="0"/>
        </a:xfrm>
      </p:grpSpPr>
      <p:pic>
        <p:nvPicPr>
          <p:cNvPr id="1254" name="Google Shape;1254;g2ecba0c605a_0_511"/>
          <p:cNvPicPr preferRelativeResize="0"/>
          <p:nvPr/>
        </p:nvPicPr>
        <p:blipFill rotWithShape="1">
          <a:blip r:embed="rId3">
            <a:alphaModFix/>
          </a:blip>
          <a:srcRect/>
          <a:stretch/>
        </p:blipFill>
        <p:spPr>
          <a:xfrm>
            <a:off x="0" y="1417320"/>
            <a:ext cx="4768596" cy="3005327"/>
          </a:xfrm>
          <a:prstGeom prst="rect">
            <a:avLst/>
          </a:prstGeom>
          <a:noFill/>
          <a:ln>
            <a:noFill/>
          </a:ln>
        </p:spPr>
      </p:pic>
      <p:sp>
        <p:nvSpPr>
          <p:cNvPr id="1255" name="Google Shape;1255;g2ecba0c605a_0_511"/>
          <p:cNvSpPr txBox="1"/>
          <p:nvPr/>
        </p:nvSpPr>
        <p:spPr>
          <a:xfrm>
            <a:off x="546858" y="2269170"/>
            <a:ext cx="2763000" cy="2229900"/>
          </a:xfrm>
          <a:prstGeom prst="rect">
            <a:avLst/>
          </a:prstGeom>
          <a:noFill/>
          <a:ln>
            <a:noFill/>
          </a:ln>
        </p:spPr>
        <p:txBody>
          <a:bodyPr spcFirstLastPara="1" wrap="square" lIns="0" tIns="89525" rIns="0" bIns="0" anchor="t" anchorCtr="0">
            <a:spAutoFit/>
          </a:bodyPr>
          <a:lstStyle/>
          <a:p>
            <a:pPr marL="12700" marR="5080" lvl="0" indent="170180" algn="l" rtl="0">
              <a:lnSpc>
                <a:spcPct val="107954"/>
              </a:lnSpc>
              <a:spcBef>
                <a:spcPts val="0"/>
              </a:spcBef>
              <a:spcAft>
                <a:spcPts val="0"/>
              </a:spcAft>
              <a:buNone/>
            </a:pPr>
            <a:r>
              <a:rPr lang="en-US" sz="4400">
                <a:solidFill>
                  <a:srgbClr val="FFFFFF"/>
                </a:solidFill>
                <a:latin typeface="Arial Black"/>
                <a:ea typeface="Arial Black"/>
                <a:cs typeface="Arial Black"/>
                <a:sym typeface="Arial Black"/>
              </a:rPr>
              <a:t>Hearing Decorum</a:t>
            </a:r>
            <a:endParaRPr sz="4400">
              <a:latin typeface="Arial Black"/>
              <a:ea typeface="Arial Black"/>
              <a:cs typeface="Arial Black"/>
              <a:sym typeface="Arial Black"/>
            </a:endParaRPr>
          </a:p>
        </p:txBody>
      </p:sp>
      <p:sp>
        <p:nvSpPr>
          <p:cNvPr id="1256" name="Google Shape;1256;g2ecba0c605a_0_511"/>
          <p:cNvSpPr txBox="1">
            <a:spLocks noGrp="1"/>
          </p:cNvSpPr>
          <p:nvPr>
            <p:ph type="title"/>
          </p:nvPr>
        </p:nvSpPr>
        <p:spPr>
          <a:xfrm>
            <a:off x="5034183" y="482236"/>
            <a:ext cx="5456700" cy="413700"/>
          </a:xfrm>
          <a:prstGeom prst="rect">
            <a:avLst/>
          </a:prstGeom>
          <a:noFill/>
          <a:ln>
            <a:noFill/>
          </a:ln>
        </p:spPr>
        <p:txBody>
          <a:bodyPr spcFirstLastPara="1" wrap="square" lIns="0" tIns="13325" rIns="0" bIns="0" anchor="t" anchorCtr="0">
            <a:spAutoFit/>
          </a:bodyPr>
          <a:lstStyle/>
          <a:p>
            <a:pPr marL="12700" lvl="0" indent="0" algn="l" rtl="0">
              <a:lnSpc>
                <a:spcPct val="100000"/>
              </a:lnSpc>
              <a:spcBef>
                <a:spcPts val="0"/>
              </a:spcBef>
              <a:spcAft>
                <a:spcPts val="0"/>
              </a:spcAft>
              <a:buNone/>
            </a:pPr>
            <a:r>
              <a:rPr lang="en-US" sz="2600" u="sng">
                <a:solidFill>
                  <a:srgbClr val="000000"/>
                </a:solidFill>
                <a:latin typeface="Calibri"/>
                <a:ea typeface="Calibri"/>
                <a:cs typeface="Calibri"/>
                <a:sym typeface="Calibri"/>
              </a:rPr>
              <a:t>Points to Consider</a:t>
            </a:r>
            <a:r>
              <a:rPr lang="en-US" sz="2600">
                <a:solidFill>
                  <a:srgbClr val="000000"/>
                </a:solidFill>
                <a:latin typeface="Calibri"/>
                <a:ea typeface="Calibri"/>
                <a:cs typeface="Calibri"/>
                <a:sym typeface="Calibri"/>
              </a:rPr>
              <a:t>: </a:t>
            </a:r>
            <a:r>
              <a:rPr lang="en-US" sz="2600" b="0">
                <a:solidFill>
                  <a:srgbClr val="000000"/>
                </a:solidFill>
                <a:latin typeface="Calibri"/>
                <a:ea typeface="Calibri"/>
                <a:cs typeface="Calibri"/>
                <a:sym typeface="Calibri"/>
              </a:rPr>
              <a:t>May have rules that:</a:t>
            </a:r>
            <a:endParaRPr sz="2600">
              <a:latin typeface="Calibri"/>
              <a:ea typeface="Calibri"/>
              <a:cs typeface="Calibri"/>
              <a:sym typeface="Calibri"/>
            </a:endParaRPr>
          </a:p>
        </p:txBody>
      </p:sp>
      <p:sp>
        <p:nvSpPr>
          <p:cNvPr id="1257" name="Google Shape;1257;g2ecba0c605a_0_511"/>
          <p:cNvSpPr txBox="1"/>
          <p:nvPr/>
        </p:nvSpPr>
        <p:spPr>
          <a:xfrm>
            <a:off x="5148483" y="879076"/>
            <a:ext cx="6150600" cy="853200"/>
          </a:xfrm>
          <a:prstGeom prst="rect">
            <a:avLst/>
          </a:prstGeom>
          <a:noFill/>
          <a:ln>
            <a:noFill/>
          </a:ln>
        </p:spPr>
        <p:txBody>
          <a:bodyPr spcFirstLastPara="1" wrap="square" lIns="0" tIns="12700" rIns="0" bIns="0" anchor="t" anchorCtr="0">
            <a:spAutoFit/>
          </a:bodyPr>
          <a:lstStyle/>
          <a:p>
            <a:pPr marL="355600" marR="5080" lvl="0" indent="-342900" algn="l" rtl="0">
              <a:lnSpc>
                <a:spcPct val="110000"/>
              </a:lnSpc>
              <a:spcBef>
                <a:spcPts val="0"/>
              </a:spcBef>
              <a:spcAft>
                <a:spcPts val="0"/>
              </a:spcAft>
              <a:buSzPts val="1800"/>
              <a:buFont typeface="Arial"/>
              <a:buChar char="•"/>
            </a:pPr>
            <a:r>
              <a:rPr lang="en-US" sz="2600">
                <a:latin typeface="Calibri"/>
                <a:ea typeface="Calibri"/>
                <a:cs typeface="Calibri"/>
                <a:sym typeface="Calibri"/>
              </a:rPr>
              <a:t>Require advisors be respectful and prohibit abusive/intimidating questioning.</a:t>
            </a:r>
            <a:endParaRPr sz="2600">
              <a:latin typeface="Calibri"/>
              <a:ea typeface="Calibri"/>
              <a:cs typeface="Calibri"/>
              <a:sym typeface="Calibri"/>
            </a:endParaRPr>
          </a:p>
        </p:txBody>
      </p:sp>
      <p:sp>
        <p:nvSpPr>
          <p:cNvPr id="1258" name="Google Shape;1258;g2ecba0c605a_0_511"/>
          <p:cNvSpPr txBox="1"/>
          <p:nvPr/>
        </p:nvSpPr>
        <p:spPr>
          <a:xfrm>
            <a:off x="5605683" y="1757213"/>
            <a:ext cx="5937900" cy="757500"/>
          </a:xfrm>
          <a:prstGeom prst="rect">
            <a:avLst/>
          </a:prstGeom>
          <a:noFill/>
          <a:ln>
            <a:noFill/>
          </a:ln>
        </p:spPr>
        <p:txBody>
          <a:bodyPr spcFirstLastPara="1" wrap="square" lIns="0" tIns="46350" rIns="0" bIns="0" anchor="t" anchorCtr="0">
            <a:spAutoFit/>
          </a:bodyPr>
          <a:lstStyle/>
          <a:p>
            <a:pPr marL="354965" lvl="0" indent="-342264" algn="l" rtl="0">
              <a:lnSpc>
                <a:spcPct val="100000"/>
              </a:lnSpc>
              <a:spcBef>
                <a:spcPts val="0"/>
              </a:spcBef>
              <a:spcAft>
                <a:spcPts val="0"/>
              </a:spcAft>
              <a:buSzPts val="1750"/>
              <a:buFont typeface="Arial"/>
              <a:buChar char="•"/>
            </a:pPr>
            <a:r>
              <a:rPr lang="en-US" sz="2200">
                <a:latin typeface="Calibri"/>
                <a:ea typeface="Calibri"/>
                <a:cs typeface="Calibri"/>
                <a:sym typeface="Calibri"/>
              </a:rPr>
              <a:t>Deem repetition of the same question irrelevant.</a:t>
            </a:r>
            <a:endParaRPr sz="2200">
              <a:latin typeface="Calibri"/>
              <a:ea typeface="Calibri"/>
              <a:cs typeface="Calibri"/>
              <a:sym typeface="Calibri"/>
            </a:endParaRPr>
          </a:p>
          <a:p>
            <a:pPr marL="354965" lvl="0" indent="-342264" algn="l" rtl="0">
              <a:lnSpc>
                <a:spcPct val="100000"/>
              </a:lnSpc>
              <a:spcBef>
                <a:spcPts val="260"/>
              </a:spcBef>
              <a:spcAft>
                <a:spcPts val="0"/>
              </a:spcAft>
              <a:buSzPts val="1750"/>
              <a:buFont typeface="Arial"/>
              <a:buChar char="•"/>
            </a:pPr>
            <a:r>
              <a:rPr lang="en-US" sz="2200">
                <a:latin typeface="Calibri"/>
                <a:ea typeface="Calibri"/>
                <a:cs typeface="Calibri"/>
                <a:sym typeface="Calibri"/>
              </a:rPr>
              <a:t>Allow for removal of advisors.</a:t>
            </a:r>
            <a:endParaRPr sz="2200">
              <a:latin typeface="Calibri"/>
              <a:ea typeface="Calibri"/>
              <a:cs typeface="Calibri"/>
              <a:sym typeface="Calibri"/>
            </a:endParaRPr>
          </a:p>
        </p:txBody>
      </p:sp>
      <p:sp>
        <p:nvSpPr>
          <p:cNvPr id="1259" name="Google Shape;1259;g2ecba0c605a_0_511"/>
          <p:cNvSpPr txBox="1"/>
          <p:nvPr/>
        </p:nvSpPr>
        <p:spPr>
          <a:xfrm>
            <a:off x="5148483" y="2488428"/>
            <a:ext cx="6281400" cy="2653500"/>
          </a:xfrm>
          <a:prstGeom prst="rect">
            <a:avLst/>
          </a:prstGeom>
          <a:noFill/>
          <a:ln>
            <a:noFill/>
          </a:ln>
        </p:spPr>
        <p:txBody>
          <a:bodyPr spcFirstLastPara="1" wrap="square" lIns="0" tIns="52050" rIns="0" bIns="0" anchor="t" anchorCtr="0">
            <a:spAutoFit/>
          </a:bodyPr>
          <a:lstStyle/>
          <a:p>
            <a:pPr marL="354965" lvl="0" indent="-342265" algn="l" rtl="0">
              <a:lnSpc>
                <a:spcPct val="100000"/>
              </a:lnSpc>
              <a:spcBef>
                <a:spcPts val="0"/>
              </a:spcBef>
              <a:spcAft>
                <a:spcPts val="0"/>
              </a:spcAft>
              <a:buSzPts val="1800"/>
              <a:buFont typeface="Arial"/>
              <a:buChar char="•"/>
            </a:pPr>
            <a:r>
              <a:rPr lang="en-US" sz="2600">
                <a:latin typeface="Calibri"/>
                <a:ea typeface="Calibri"/>
                <a:cs typeface="Calibri"/>
                <a:sym typeface="Calibri"/>
              </a:rPr>
              <a:t>Specify any objection process.</a:t>
            </a:r>
            <a:endParaRPr sz="2600">
              <a:latin typeface="Calibri"/>
              <a:ea typeface="Calibri"/>
              <a:cs typeface="Calibri"/>
              <a:sym typeface="Calibri"/>
            </a:endParaRPr>
          </a:p>
          <a:p>
            <a:pPr marL="355600" marR="299720" lvl="0" indent="-342900" algn="l" rtl="0">
              <a:lnSpc>
                <a:spcPct val="110000"/>
              </a:lnSpc>
              <a:spcBef>
                <a:spcPts val="0"/>
              </a:spcBef>
              <a:spcAft>
                <a:spcPts val="0"/>
              </a:spcAft>
              <a:buSzPts val="1800"/>
              <a:buFont typeface="Arial"/>
              <a:buChar char="•"/>
            </a:pPr>
            <a:r>
              <a:rPr lang="en-US" sz="2600">
                <a:latin typeface="Calibri"/>
                <a:ea typeface="Calibri"/>
                <a:cs typeface="Calibri"/>
                <a:sym typeface="Calibri"/>
              </a:rPr>
              <a:t>Govern the timing and length of breaks to confer, and prohibit disruption.</a:t>
            </a:r>
            <a:endParaRPr sz="2600">
              <a:latin typeface="Calibri"/>
              <a:ea typeface="Calibri"/>
              <a:cs typeface="Calibri"/>
              <a:sym typeface="Calibri"/>
            </a:endParaRPr>
          </a:p>
          <a:p>
            <a:pPr marL="354965" marR="5080" lvl="0" indent="-342900" algn="l" rtl="0">
              <a:lnSpc>
                <a:spcPct val="110000"/>
              </a:lnSpc>
              <a:spcBef>
                <a:spcPts val="0"/>
              </a:spcBef>
              <a:spcAft>
                <a:spcPts val="0"/>
              </a:spcAft>
              <a:buSzPts val="1800"/>
              <a:buFont typeface="Arial"/>
              <a:buChar char="•"/>
            </a:pPr>
            <a:r>
              <a:rPr lang="en-US" sz="2600">
                <a:latin typeface="Calibri"/>
                <a:ea typeface="Calibri"/>
                <a:cs typeface="Calibri"/>
                <a:sym typeface="Calibri"/>
              </a:rPr>
              <a:t>Require that </a:t>
            </a:r>
            <a:r>
              <a:rPr lang="en-US" sz="2600" i="1">
                <a:latin typeface="Calibri"/>
                <a:ea typeface="Calibri"/>
                <a:cs typeface="Calibri"/>
                <a:sym typeface="Calibri"/>
              </a:rPr>
              <a:t>parties </a:t>
            </a:r>
            <a:r>
              <a:rPr lang="en-US" sz="2600">
                <a:latin typeface="Calibri"/>
                <a:ea typeface="Calibri"/>
                <a:cs typeface="Calibri"/>
                <a:sym typeface="Calibri"/>
              </a:rPr>
              <a:t>make any openings and closings.</a:t>
            </a:r>
            <a:endParaRPr sz="2600">
              <a:latin typeface="Calibri"/>
              <a:ea typeface="Calibri"/>
              <a:cs typeface="Calibri"/>
              <a:sym typeface="Calibri"/>
            </a:endParaRPr>
          </a:p>
          <a:p>
            <a:pPr marL="354965" lvl="0" indent="-342265" algn="l" rtl="0">
              <a:lnSpc>
                <a:spcPct val="100000"/>
              </a:lnSpc>
              <a:spcBef>
                <a:spcPts val="310"/>
              </a:spcBef>
              <a:spcAft>
                <a:spcPts val="0"/>
              </a:spcAft>
              <a:buSzPts val="1800"/>
              <a:buFont typeface="Arial"/>
              <a:buChar char="•"/>
            </a:pPr>
            <a:r>
              <a:rPr lang="en-US" sz="2600">
                <a:latin typeface="Calibri"/>
                <a:ea typeface="Calibri"/>
                <a:cs typeface="Calibri"/>
                <a:sym typeface="Calibri"/>
              </a:rPr>
              <a:t>Who will enforce the rules of decorum?</a:t>
            </a:r>
            <a:endParaRPr sz="2600">
              <a:latin typeface="Calibri"/>
              <a:ea typeface="Calibri"/>
              <a:cs typeface="Calibri"/>
              <a:sym typeface="Calibri"/>
            </a:endParaRPr>
          </a:p>
        </p:txBody>
      </p:sp>
      <p:sp>
        <p:nvSpPr>
          <p:cNvPr id="1260" name="Google Shape;1260;g2ecba0c605a_0_511"/>
          <p:cNvSpPr txBox="1"/>
          <p:nvPr/>
        </p:nvSpPr>
        <p:spPr>
          <a:xfrm>
            <a:off x="5605683" y="5144152"/>
            <a:ext cx="4467300" cy="350700"/>
          </a:xfrm>
          <a:prstGeom prst="rect">
            <a:avLst/>
          </a:prstGeom>
          <a:noFill/>
          <a:ln>
            <a:noFill/>
          </a:ln>
        </p:spPr>
        <p:txBody>
          <a:bodyPr spcFirstLastPara="1" wrap="square" lIns="0" tIns="12050" rIns="0" bIns="0" anchor="t" anchorCtr="0">
            <a:spAutoFit/>
          </a:bodyPr>
          <a:lstStyle/>
          <a:p>
            <a:pPr marL="354965" lvl="0" indent="-342264" algn="l" rtl="0">
              <a:lnSpc>
                <a:spcPct val="100000"/>
              </a:lnSpc>
              <a:spcBef>
                <a:spcPts val="0"/>
              </a:spcBef>
              <a:spcAft>
                <a:spcPts val="0"/>
              </a:spcAft>
              <a:buSzPts val="1750"/>
              <a:buFont typeface="Arial"/>
              <a:buChar char="•"/>
            </a:pPr>
            <a:r>
              <a:rPr lang="en-US" sz="2200">
                <a:latin typeface="Calibri"/>
                <a:ea typeface="Calibri"/>
                <a:cs typeface="Calibri"/>
                <a:sym typeface="Calibri"/>
              </a:rPr>
              <a:t>How will you train decision-makers?</a:t>
            </a:r>
            <a:endParaRPr sz="2200">
              <a:latin typeface="Calibri"/>
              <a:ea typeface="Calibri"/>
              <a:cs typeface="Calibri"/>
              <a:sym typeface="Calibri"/>
            </a:endParaRP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1264"/>
        <p:cNvGrpSpPr/>
        <p:nvPr/>
      </p:nvGrpSpPr>
      <p:grpSpPr>
        <a:xfrm>
          <a:off x="0" y="0"/>
          <a:ext cx="0" cy="0"/>
          <a:chOff x="0" y="0"/>
          <a:chExt cx="0" cy="0"/>
        </a:xfrm>
      </p:grpSpPr>
      <p:sp>
        <p:nvSpPr>
          <p:cNvPr id="1265" name="Google Shape;1265;g2ecba0c605a_0_521"/>
          <p:cNvSpPr txBox="1">
            <a:spLocks noGrp="1"/>
          </p:cNvSpPr>
          <p:nvPr>
            <p:ph type="title"/>
          </p:nvPr>
        </p:nvSpPr>
        <p:spPr>
          <a:xfrm>
            <a:off x="2022645" y="2704816"/>
            <a:ext cx="3621300" cy="18600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6000" b="0">
                <a:solidFill>
                  <a:srgbClr val="AC151B"/>
                </a:solidFill>
                <a:latin typeface="Arial Black"/>
                <a:ea typeface="Arial Black"/>
                <a:cs typeface="Arial Black"/>
                <a:sym typeface="Arial Black"/>
              </a:rPr>
              <a:t>Advisors</a:t>
            </a:r>
            <a:endParaRPr sz="6000">
              <a:latin typeface="Arial Black"/>
              <a:ea typeface="Arial Black"/>
              <a:cs typeface="Arial Black"/>
              <a:sym typeface="Arial Black"/>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1269"/>
        <p:cNvGrpSpPr/>
        <p:nvPr/>
      </p:nvGrpSpPr>
      <p:grpSpPr>
        <a:xfrm>
          <a:off x="0" y="0"/>
          <a:ext cx="0" cy="0"/>
          <a:chOff x="0" y="0"/>
          <a:chExt cx="0" cy="0"/>
        </a:xfrm>
      </p:grpSpPr>
      <p:sp>
        <p:nvSpPr>
          <p:cNvPr id="1270" name="Google Shape;1270;g2ecba0c605a_0_525"/>
          <p:cNvSpPr txBox="1"/>
          <p:nvPr/>
        </p:nvSpPr>
        <p:spPr>
          <a:xfrm>
            <a:off x="628187" y="806745"/>
            <a:ext cx="2665200" cy="690600"/>
          </a:xfrm>
          <a:prstGeom prst="rect">
            <a:avLst/>
          </a:prstGeom>
          <a:noFill/>
          <a:ln>
            <a:noFill/>
          </a:ln>
        </p:spPr>
        <p:txBody>
          <a:bodyPr spcFirstLastPara="1" wrap="square" lIns="0" tIns="13325" rIns="0" bIns="0" anchor="t" anchorCtr="0">
            <a:spAutoFit/>
          </a:bodyPr>
          <a:lstStyle/>
          <a:p>
            <a:pPr marL="12700" lvl="0" indent="0" algn="l" rtl="0">
              <a:lnSpc>
                <a:spcPct val="100000"/>
              </a:lnSpc>
              <a:spcBef>
                <a:spcPts val="0"/>
              </a:spcBef>
              <a:spcAft>
                <a:spcPts val="0"/>
              </a:spcAft>
              <a:buNone/>
            </a:pPr>
            <a:r>
              <a:rPr lang="en-US" sz="4400">
                <a:solidFill>
                  <a:srgbClr val="AC151B"/>
                </a:solidFill>
                <a:latin typeface="Arial Black"/>
                <a:ea typeface="Arial Black"/>
                <a:cs typeface="Arial Black"/>
                <a:sym typeface="Arial Black"/>
              </a:rPr>
              <a:t>Advisors</a:t>
            </a:r>
            <a:endParaRPr sz="4400">
              <a:latin typeface="Arial Black"/>
              <a:ea typeface="Arial Black"/>
              <a:cs typeface="Arial Black"/>
              <a:sym typeface="Arial Black"/>
            </a:endParaRPr>
          </a:p>
        </p:txBody>
      </p:sp>
      <p:sp>
        <p:nvSpPr>
          <p:cNvPr id="1271" name="Google Shape;1271;g2ecba0c605a_0_525"/>
          <p:cNvSpPr/>
          <p:nvPr/>
        </p:nvSpPr>
        <p:spPr>
          <a:xfrm>
            <a:off x="6655675" y="1576895"/>
            <a:ext cx="353695" cy="17144"/>
          </a:xfrm>
          <a:custGeom>
            <a:avLst/>
            <a:gdLst/>
            <a:ahLst/>
            <a:cxnLst/>
            <a:rect l="l" t="t" r="r" b="b"/>
            <a:pathLst>
              <a:path w="353695" h="17144" extrusionOk="0">
                <a:moveTo>
                  <a:pt x="353568" y="0"/>
                </a:moveTo>
                <a:lnTo>
                  <a:pt x="0" y="0"/>
                </a:lnTo>
                <a:lnTo>
                  <a:pt x="0" y="16763"/>
                </a:lnTo>
                <a:lnTo>
                  <a:pt x="353568" y="16763"/>
                </a:lnTo>
                <a:lnTo>
                  <a:pt x="353568" y="0"/>
                </a:lnTo>
                <a:close/>
              </a:path>
            </a:pathLst>
          </a:custGeom>
          <a:solidFill>
            <a:srgbClr val="000000"/>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272" name="Google Shape;1272;g2ecba0c605a_0_525"/>
          <p:cNvSpPr txBox="1"/>
          <p:nvPr/>
        </p:nvSpPr>
        <p:spPr>
          <a:xfrm>
            <a:off x="4204575" y="221551"/>
            <a:ext cx="7588800" cy="1391100"/>
          </a:xfrm>
          <a:prstGeom prst="rect">
            <a:avLst/>
          </a:prstGeom>
          <a:noFill/>
          <a:ln>
            <a:noFill/>
          </a:ln>
        </p:spPr>
        <p:txBody>
          <a:bodyPr spcFirstLastPara="1" wrap="square" lIns="0" tIns="12700" rIns="0" bIns="0" anchor="t" anchorCtr="0">
            <a:spAutoFit/>
          </a:bodyPr>
          <a:lstStyle/>
          <a:p>
            <a:pPr marL="354965" marR="5080" lvl="0" indent="-342899" algn="l" rtl="0">
              <a:lnSpc>
                <a:spcPct val="100000"/>
              </a:lnSpc>
              <a:spcBef>
                <a:spcPts val="0"/>
              </a:spcBef>
              <a:spcAft>
                <a:spcPts val="0"/>
              </a:spcAft>
              <a:buSzPts val="1800"/>
              <a:buFont typeface="Arial"/>
              <a:buChar char="•"/>
            </a:pPr>
            <a:r>
              <a:rPr lang="en-US" sz="2100">
                <a:latin typeface="Calibri"/>
                <a:ea typeface="Calibri"/>
                <a:cs typeface="Calibri"/>
                <a:sym typeface="Calibri"/>
              </a:rPr>
              <a:t>P</a:t>
            </a:r>
            <a:r>
              <a:rPr lang="en-US" sz="2000">
                <a:latin typeface="Calibri"/>
                <a:ea typeface="Calibri"/>
                <a:cs typeface="Calibri"/>
                <a:sym typeface="Calibri"/>
              </a:rPr>
              <a:t>arties must have the opportunity to have an advisor present during any grievance proceeding (hearing or related meeting) to support and advise them.</a:t>
            </a:r>
            <a:endParaRPr sz="2000">
              <a:latin typeface="Calibri"/>
              <a:ea typeface="Calibri"/>
              <a:cs typeface="Calibri"/>
              <a:sym typeface="Calibri"/>
            </a:endParaRPr>
          </a:p>
          <a:p>
            <a:pPr marL="354965" lvl="0" indent="-330200" algn="l" rtl="0">
              <a:lnSpc>
                <a:spcPct val="100000"/>
              </a:lnSpc>
              <a:spcBef>
                <a:spcPts val="1025"/>
              </a:spcBef>
              <a:spcAft>
                <a:spcPts val="0"/>
              </a:spcAft>
              <a:buSzPts val="1600"/>
              <a:buFont typeface="Arial"/>
              <a:buChar char="•"/>
            </a:pPr>
            <a:r>
              <a:rPr lang="en-US" sz="2000">
                <a:latin typeface="Calibri"/>
                <a:ea typeface="Calibri"/>
                <a:cs typeface="Calibri"/>
                <a:sym typeface="Calibri"/>
              </a:rPr>
              <a:t>A party may choose not to have an advisor.</a:t>
            </a:r>
            <a:endParaRPr sz="2000">
              <a:latin typeface="Calibri"/>
              <a:ea typeface="Calibri"/>
              <a:cs typeface="Calibri"/>
              <a:sym typeface="Calibri"/>
            </a:endParaRPr>
          </a:p>
        </p:txBody>
      </p:sp>
      <p:sp>
        <p:nvSpPr>
          <p:cNvPr id="1273" name="Google Shape;1273;g2ecba0c605a_0_525"/>
          <p:cNvSpPr txBox="1"/>
          <p:nvPr/>
        </p:nvSpPr>
        <p:spPr>
          <a:xfrm>
            <a:off x="4216767" y="1646491"/>
            <a:ext cx="7629600" cy="4350000"/>
          </a:xfrm>
          <a:prstGeom prst="rect">
            <a:avLst/>
          </a:prstGeom>
          <a:noFill/>
          <a:ln>
            <a:noFill/>
          </a:ln>
        </p:spPr>
        <p:txBody>
          <a:bodyPr spcFirstLastPara="1" wrap="square" lIns="0" tIns="10150" rIns="0" bIns="0" anchor="t" anchorCtr="0">
            <a:spAutoFit/>
          </a:bodyPr>
          <a:lstStyle/>
          <a:p>
            <a:pPr marL="800735" marR="67945" lvl="0" indent="-331469" algn="l" rtl="0">
              <a:lnSpc>
                <a:spcPct val="101000"/>
              </a:lnSpc>
              <a:spcBef>
                <a:spcPts val="0"/>
              </a:spcBef>
              <a:spcAft>
                <a:spcPts val="0"/>
              </a:spcAft>
              <a:buSzPts val="1600"/>
              <a:buFont typeface="Arial"/>
              <a:buChar char="•"/>
            </a:pPr>
            <a:r>
              <a:rPr lang="en-US" sz="2000">
                <a:latin typeface="Calibri"/>
                <a:ea typeface="Calibri"/>
                <a:cs typeface="Calibri"/>
                <a:sym typeface="Calibri"/>
              </a:rPr>
              <a:t>However, the institution </a:t>
            </a:r>
            <a:r>
              <a:rPr lang="en-US" sz="2000" u="sng">
                <a:latin typeface="Calibri"/>
                <a:ea typeface="Calibri"/>
                <a:cs typeface="Calibri"/>
                <a:sym typeface="Calibri"/>
              </a:rPr>
              <a:t>must</a:t>
            </a:r>
            <a:r>
              <a:rPr lang="en-US" sz="2000">
                <a:latin typeface="Calibri"/>
                <a:ea typeface="Calibri"/>
                <a:cs typeface="Calibri"/>
                <a:sym typeface="Calibri"/>
              </a:rPr>
              <a:t> provide an advisor to question and cross-examine witnesses if the party isn’t accompanied by one.</a:t>
            </a:r>
            <a:endParaRPr sz="2000">
              <a:latin typeface="Calibri"/>
              <a:ea typeface="Calibri"/>
              <a:cs typeface="Calibri"/>
              <a:sym typeface="Calibri"/>
            </a:endParaRPr>
          </a:p>
          <a:p>
            <a:pPr marL="800100" marR="5080" lvl="0" indent="-330835" algn="l" rtl="0">
              <a:lnSpc>
                <a:spcPct val="100499"/>
              </a:lnSpc>
              <a:spcBef>
                <a:spcPts val="465"/>
              </a:spcBef>
              <a:spcAft>
                <a:spcPts val="0"/>
              </a:spcAft>
              <a:buSzPts val="1600"/>
              <a:buFont typeface="Arial"/>
              <a:buChar char="•"/>
            </a:pPr>
            <a:r>
              <a:rPr lang="en-US" sz="2000">
                <a:latin typeface="Calibri"/>
                <a:ea typeface="Calibri"/>
                <a:cs typeface="Calibri"/>
                <a:sym typeface="Calibri"/>
              </a:rPr>
              <a:t>Institutions may require parties to provide advance notice of their advisor’s attendance.</a:t>
            </a:r>
            <a:endParaRPr sz="2000">
              <a:latin typeface="Calibri"/>
              <a:ea typeface="Calibri"/>
              <a:cs typeface="Calibri"/>
              <a:sym typeface="Calibri"/>
            </a:endParaRPr>
          </a:p>
          <a:p>
            <a:pPr marL="1257300" lvl="1" indent="-330200" algn="l" rtl="0">
              <a:lnSpc>
                <a:spcPct val="100000"/>
              </a:lnSpc>
              <a:spcBef>
                <a:spcPts val="505"/>
              </a:spcBef>
              <a:spcAft>
                <a:spcPts val="0"/>
              </a:spcAft>
              <a:buSzPts val="1600"/>
              <a:buFont typeface="Arial"/>
              <a:buChar char="•"/>
            </a:pPr>
            <a:r>
              <a:rPr lang="en-US" sz="2000">
                <a:latin typeface="Calibri"/>
                <a:ea typeface="Calibri"/>
                <a:cs typeface="Calibri"/>
                <a:sym typeface="Calibri"/>
              </a:rPr>
              <a:t>What if they are a no-show?</a:t>
            </a:r>
            <a:endParaRPr sz="2000">
              <a:latin typeface="Calibri"/>
              <a:ea typeface="Calibri"/>
              <a:cs typeface="Calibri"/>
              <a:sym typeface="Calibri"/>
            </a:endParaRPr>
          </a:p>
          <a:p>
            <a:pPr marL="342900" lvl="0" indent="-330200" algn="l" rtl="0">
              <a:lnSpc>
                <a:spcPct val="100000"/>
              </a:lnSpc>
              <a:spcBef>
                <a:spcPts val="994"/>
              </a:spcBef>
              <a:spcAft>
                <a:spcPts val="0"/>
              </a:spcAft>
              <a:buSzPts val="1600"/>
              <a:buFont typeface="Arial"/>
              <a:buChar char="•"/>
            </a:pPr>
            <a:r>
              <a:rPr lang="en-US" sz="2000">
                <a:latin typeface="Calibri"/>
                <a:ea typeface="Calibri"/>
                <a:cs typeface="Calibri"/>
                <a:sym typeface="Calibri"/>
              </a:rPr>
              <a:t>Advisor provided by institution need not be an attorney.</a:t>
            </a:r>
            <a:endParaRPr sz="2000">
              <a:latin typeface="Calibri"/>
              <a:ea typeface="Calibri"/>
              <a:cs typeface="Calibri"/>
              <a:sym typeface="Calibri"/>
            </a:endParaRPr>
          </a:p>
          <a:p>
            <a:pPr marL="800100" lvl="1" indent="-330200" algn="l" rtl="0">
              <a:lnSpc>
                <a:spcPct val="100000"/>
              </a:lnSpc>
              <a:spcBef>
                <a:spcPts val="490"/>
              </a:spcBef>
              <a:spcAft>
                <a:spcPts val="0"/>
              </a:spcAft>
              <a:buSzPts val="1600"/>
              <a:buFont typeface="Arial"/>
              <a:buChar char="•"/>
            </a:pPr>
            <a:r>
              <a:rPr lang="en-US" sz="2000">
                <a:latin typeface="Calibri"/>
                <a:ea typeface="Calibri"/>
                <a:cs typeface="Calibri"/>
                <a:sym typeface="Calibri"/>
              </a:rPr>
              <a:t>Need not be of “equal competency.”</a:t>
            </a:r>
            <a:endParaRPr sz="2000">
              <a:latin typeface="Calibri"/>
              <a:ea typeface="Calibri"/>
              <a:cs typeface="Calibri"/>
              <a:sym typeface="Calibri"/>
            </a:endParaRPr>
          </a:p>
          <a:p>
            <a:pPr marL="800100" lvl="1" indent="-330200" algn="l" rtl="0">
              <a:lnSpc>
                <a:spcPct val="100000"/>
              </a:lnSpc>
              <a:spcBef>
                <a:spcPts val="495"/>
              </a:spcBef>
              <a:spcAft>
                <a:spcPts val="0"/>
              </a:spcAft>
              <a:buSzPts val="1600"/>
              <a:buFont typeface="Arial"/>
              <a:buChar char="•"/>
            </a:pPr>
            <a:r>
              <a:rPr lang="en-US" sz="2000">
                <a:latin typeface="Calibri"/>
                <a:ea typeface="Calibri"/>
                <a:cs typeface="Calibri"/>
                <a:sym typeface="Calibri"/>
              </a:rPr>
              <a:t>Needs to understand advisor’s role &amp; responsibilities</a:t>
            </a:r>
            <a:endParaRPr sz="2000">
              <a:latin typeface="Calibri"/>
              <a:ea typeface="Calibri"/>
              <a:cs typeface="Calibri"/>
              <a:sym typeface="Calibri"/>
            </a:endParaRPr>
          </a:p>
          <a:p>
            <a:pPr marL="342900" lvl="0" indent="-330200" algn="l" rtl="0">
              <a:lnSpc>
                <a:spcPct val="100000"/>
              </a:lnSpc>
              <a:spcBef>
                <a:spcPts val="1019"/>
              </a:spcBef>
              <a:spcAft>
                <a:spcPts val="0"/>
              </a:spcAft>
              <a:buSzPts val="1600"/>
              <a:buFont typeface="Arial"/>
              <a:buChar char="•"/>
            </a:pPr>
            <a:r>
              <a:rPr lang="en-US" sz="2000">
                <a:latin typeface="Calibri"/>
                <a:ea typeface="Calibri"/>
                <a:cs typeface="Calibri"/>
                <a:sym typeface="Calibri"/>
              </a:rPr>
              <a:t>May establish guidelines for advisors.</a:t>
            </a:r>
            <a:endParaRPr sz="2000">
              <a:latin typeface="Calibri"/>
              <a:ea typeface="Calibri"/>
              <a:cs typeface="Calibri"/>
              <a:sym typeface="Calibri"/>
            </a:endParaRPr>
          </a:p>
          <a:p>
            <a:pPr marL="800100" marR="1106805" lvl="1" indent="-330835" algn="l" rtl="0">
              <a:lnSpc>
                <a:spcPct val="101000"/>
              </a:lnSpc>
              <a:spcBef>
                <a:spcPts val="455"/>
              </a:spcBef>
              <a:spcAft>
                <a:spcPts val="0"/>
              </a:spcAft>
              <a:buSzPts val="1600"/>
              <a:buFont typeface="Arial"/>
              <a:buChar char="•"/>
            </a:pPr>
            <a:r>
              <a:rPr lang="en-US" sz="2000">
                <a:latin typeface="Calibri"/>
                <a:ea typeface="Calibri"/>
                <a:cs typeface="Calibri"/>
                <a:sym typeface="Calibri"/>
              </a:rPr>
              <a:t>Role of advisors in hearings and meetings and decorum requirements.</a:t>
            </a:r>
            <a:endParaRPr sz="2000">
              <a:latin typeface="Calibri"/>
              <a:ea typeface="Calibri"/>
              <a:cs typeface="Calibri"/>
              <a:sym typeface="Calibri"/>
            </a:endParaRPr>
          </a:p>
          <a:p>
            <a:pPr marL="800100" lvl="1" indent="-330200" algn="l" rtl="0">
              <a:lnSpc>
                <a:spcPct val="100000"/>
              </a:lnSpc>
              <a:spcBef>
                <a:spcPts val="490"/>
              </a:spcBef>
              <a:spcAft>
                <a:spcPts val="0"/>
              </a:spcAft>
              <a:buSzPts val="1600"/>
              <a:buFont typeface="Arial"/>
              <a:buChar char="•"/>
            </a:pPr>
            <a:r>
              <a:rPr lang="en-US" sz="2000">
                <a:latin typeface="Calibri"/>
                <a:ea typeface="Calibri"/>
                <a:cs typeface="Calibri"/>
                <a:sym typeface="Calibri"/>
              </a:rPr>
              <a:t>Use of non-disclosure Agreements.</a:t>
            </a:r>
            <a:endParaRPr sz="2000">
              <a:latin typeface="Calibri"/>
              <a:ea typeface="Calibri"/>
              <a:cs typeface="Calibri"/>
              <a:sym typeface="Calibri"/>
            </a:endParaRPr>
          </a:p>
        </p:txBody>
      </p:sp>
      <p:pic>
        <p:nvPicPr>
          <p:cNvPr id="1274" name="Google Shape;1274;g2ecba0c605a_0_525"/>
          <p:cNvPicPr preferRelativeResize="0"/>
          <p:nvPr/>
        </p:nvPicPr>
        <p:blipFill rotWithShape="1">
          <a:blip r:embed="rId3">
            <a:alphaModFix/>
          </a:blip>
          <a:srcRect/>
          <a:stretch/>
        </p:blipFill>
        <p:spPr>
          <a:xfrm>
            <a:off x="492251" y="1575816"/>
            <a:ext cx="3253739" cy="3785615"/>
          </a:xfrm>
          <a:prstGeom prst="rect">
            <a:avLst/>
          </a:prstGeom>
          <a:noFill/>
          <a:ln>
            <a:noFill/>
          </a:ln>
        </p:spPr>
      </p:pic>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1278"/>
        <p:cNvGrpSpPr/>
        <p:nvPr/>
      </p:nvGrpSpPr>
      <p:grpSpPr>
        <a:xfrm>
          <a:off x="0" y="0"/>
          <a:ext cx="0" cy="0"/>
          <a:chOff x="0" y="0"/>
          <a:chExt cx="0" cy="0"/>
        </a:xfrm>
      </p:grpSpPr>
      <p:sp>
        <p:nvSpPr>
          <p:cNvPr id="1279" name="Google Shape;1279;g2ecba0c605a_0_533"/>
          <p:cNvSpPr txBox="1">
            <a:spLocks noGrp="1"/>
          </p:cNvSpPr>
          <p:nvPr>
            <p:ph type="title"/>
          </p:nvPr>
        </p:nvSpPr>
        <p:spPr>
          <a:xfrm>
            <a:off x="1175130" y="338999"/>
            <a:ext cx="9841800" cy="6900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4400" b="0">
                <a:solidFill>
                  <a:srgbClr val="AC151B"/>
                </a:solidFill>
                <a:latin typeface="Arial Black"/>
                <a:ea typeface="Arial Black"/>
                <a:cs typeface="Arial Black"/>
                <a:sym typeface="Arial Black"/>
              </a:rPr>
              <a:t>Advisor or Legal Representative</a:t>
            </a:r>
            <a:endParaRPr sz="4400">
              <a:latin typeface="Arial Black"/>
              <a:ea typeface="Arial Black"/>
              <a:cs typeface="Arial Black"/>
              <a:sym typeface="Arial Black"/>
            </a:endParaRPr>
          </a:p>
        </p:txBody>
      </p:sp>
      <p:sp>
        <p:nvSpPr>
          <p:cNvPr id="1280" name="Google Shape;1280;g2ecba0c605a_0_533"/>
          <p:cNvSpPr txBox="1"/>
          <p:nvPr/>
        </p:nvSpPr>
        <p:spPr>
          <a:xfrm>
            <a:off x="1031224" y="1540827"/>
            <a:ext cx="4867800" cy="4403700"/>
          </a:xfrm>
          <a:prstGeom prst="rect">
            <a:avLst/>
          </a:prstGeom>
          <a:noFill/>
          <a:ln>
            <a:noFill/>
          </a:ln>
        </p:spPr>
        <p:txBody>
          <a:bodyPr spcFirstLastPara="1" wrap="square" lIns="0" tIns="57775" rIns="0" bIns="0" anchor="t" anchorCtr="0">
            <a:spAutoFit/>
          </a:bodyPr>
          <a:lstStyle/>
          <a:p>
            <a:pPr marL="355600" marR="248284" lvl="0" indent="-342900" algn="l" rtl="0">
              <a:lnSpc>
                <a:spcPct val="108928"/>
              </a:lnSpc>
              <a:spcBef>
                <a:spcPts val="0"/>
              </a:spcBef>
              <a:spcAft>
                <a:spcPts val="0"/>
              </a:spcAft>
              <a:buSzPts val="1800"/>
              <a:buFont typeface="Arial"/>
              <a:buChar char="•"/>
            </a:pPr>
            <a:r>
              <a:rPr lang="en-US" sz="2800">
                <a:latin typeface="Calibri"/>
                <a:ea typeface="Calibri"/>
                <a:cs typeface="Calibri"/>
                <a:sym typeface="Calibri"/>
              </a:rPr>
              <a:t>Clarify procedures and role in advance.</a:t>
            </a:r>
            <a:endParaRPr sz="2800">
              <a:latin typeface="Calibri"/>
              <a:ea typeface="Calibri"/>
              <a:cs typeface="Calibri"/>
              <a:sym typeface="Calibri"/>
            </a:endParaRPr>
          </a:p>
          <a:p>
            <a:pPr marL="355600" marR="430530" lvl="0" indent="-342900" algn="l" rtl="0">
              <a:lnSpc>
                <a:spcPct val="108928"/>
              </a:lnSpc>
              <a:spcBef>
                <a:spcPts val="945"/>
              </a:spcBef>
              <a:spcAft>
                <a:spcPts val="0"/>
              </a:spcAft>
              <a:buSzPts val="1800"/>
              <a:buFont typeface="Arial"/>
              <a:buChar char="•"/>
            </a:pPr>
            <a:r>
              <a:rPr lang="en-US" sz="2800">
                <a:latin typeface="Calibri"/>
                <a:ea typeface="Calibri"/>
                <a:cs typeface="Calibri"/>
                <a:sym typeface="Calibri"/>
              </a:rPr>
              <a:t>Distinguish between advisor and legal representative.</a:t>
            </a:r>
            <a:endParaRPr sz="2800">
              <a:latin typeface="Calibri"/>
              <a:ea typeface="Calibri"/>
              <a:cs typeface="Calibri"/>
              <a:sym typeface="Calibri"/>
            </a:endParaRPr>
          </a:p>
          <a:p>
            <a:pPr marL="355600" marR="5080" lvl="0" indent="-342900" algn="l" rtl="0">
              <a:lnSpc>
                <a:spcPct val="108928"/>
              </a:lnSpc>
              <a:spcBef>
                <a:spcPts val="940"/>
              </a:spcBef>
              <a:spcAft>
                <a:spcPts val="0"/>
              </a:spcAft>
              <a:buSzPts val="1800"/>
              <a:buFont typeface="Arial"/>
              <a:buChar char="•"/>
            </a:pPr>
            <a:r>
              <a:rPr lang="en-US" sz="2800">
                <a:latin typeface="Calibri"/>
                <a:ea typeface="Calibri"/>
                <a:cs typeface="Calibri"/>
                <a:sym typeface="Calibri"/>
              </a:rPr>
              <a:t>Emphasize the “ground rules” - provide any rules of decorum.</a:t>
            </a:r>
            <a:endParaRPr sz="2800">
              <a:latin typeface="Calibri"/>
              <a:ea typeface="Calibri"/>
              <a:cs typeface="Calibri"/>
              <a:sym typeface="Calibri"/>
            </a:endParaRPr>
          </a:p>
          <a:p>
            <a:pPr marL="355600" marR="261620" lvl="0" indent="-342900" algn="l" rtl="0">
              <a:lnSpc>
                <a:spcPct val="90400"/>
              </a:lnSpc>
              <a:spcBef>
                <a:spcPts val="919"/>
              </a:spcBef>
              <a:spcAft>
                <a:spcPts val="0"/>
              </a:spcAft>
              <a:buSzPts val="1800"/>
              <a:buFont typeface="Arial"/>
              <a:buChar char="•"/>
            </a:pPr>
            <a:r>
              <a:rPr lang="en-US" sz="2800">
                <a:latin typeface="Calibri"/>
                <a:ea typeface="Calibri"/>
                <a:cs typeface="Calibri"/>
                <a:sym typeface="Calibri"/>
              </a:rPr>
              <a:t>Establish lines of communication and points of contact.</a:t>
            </a:r>
            <a:endParaRPr sz="2800">
              <a:latin typeface="Calibri"/>
              <a:ea typeface="Calibri"/>
              <a:cs typeface="Calibri"/>
              <a:sym typeface="Calibri"/>
            </a:endParaRPr>
          </a:p>
        </p:txBody>
      </p:sp>
      <p:pic>
        <p:nvPicPr>
          <p:cNvPr id="1281" name="Google Shape;1281;g2ecba0c605a_0_533"/>
          <p:cNvPicPr preferRelativeResize="0"/>
          <p:nvPr/>
        </p:nvPicPr>
        <p:blipFill rotWithShape="1">
          <a:blip r:embed="rId3">
            <a:alphaModFix/>
          </a:blip>
          <a:srcRect/>
          <a:stretch/>
        </p:blipFill>
        <p:spPr>
          <a:xfrm>
            <a:off x="6348983" y="2164079"/>
            <a:ext cx="5181599" cy="2590799"/>
          </a:xfrm>
          <a:prstGeom prst="rect">
            <a:avLst/>
          </a:prstGeom>
          <a:noFill/>
          <a:ln>
            <a:noFill/>
          </a:ln>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1285"/>
        <p:cNvGrpSpPr/>
        <p:nvPr/>
      </p:nvGrpSpPr>
      <p:grpSpPr>
        <a:xfrm>
          <a:off x="0" y="0"/>
          <a:ext cx="0" cy="0"/>
          <a:chOff x="0" y="0"/>
          <a:chExt cx="0" cy="0"/>
        </a:xfrm>
      </p:grpSpPr>
      <p:sp>
        <p:nvSpPr>
          <p:cNvPr id="1286" name="Google Shape;1286;g2ecba0c605a_0_539"/>
          <p:cNvSpPr txBox="1">
            <a:spLocks noGrp="1"/>
          </p:cNvSpPr>
          <p:nvPr>
            <p:ph type="title"/>
          </p:nvPr>
        </p:nvSpPr>
        <p:spPr>
          <a:xfrm>
            <a:off x="910573" y="2717947"/>
            <a:ext cx="5949900" cy="3035700"/>
          </a:xfrm>
          <a:prstGeom prst="rect">
            <a:avLst/>
          </a:prstGeom>
          <a:noFill/>
          <a:ln>
            <a:noFill/>
          </a:ln>
        </p:spPr>
        <p:txBody>
          <a:bodyPr spcFirstLastPara="1" wrap="square" lIns="0" tIns="116200" rIns="0" bIns="0" anchor="t" anchorCtr="0">
            <a:spAutoFit/>
          </a:bodyPr>
          <a:lstStyle/>
          <a:p>
            <a:pPr marL="12700" marR="5080" lvl="0" indent="0" algn="l" rtl="0">
              <a:lnSpc>
                <a:spcPct val="108000"/>
              </a:lnSpc>
              <a:spcBef>
                <a:spcPts val="0"/>
              </a:spcBef>
              <a:spcAft>
                <a:spcPts val="0"/>
              </a:spcAft>
              <a:buNone/>
            </a:pPr>
            <a:r>
              <a:rPr lang="en-US" sz="6000" b="0">
                <a:solidFill>
                  <a:srgbClr val="AC151B"/>
                </a:solidFill>
                <a:latin typeface="Arial Black"/>
                <a:ea typeface="Arial Black"/>
                <a:cs typeface="Arial Black"/>
                <a:sym typeface="Arial Black"/>
              </a:rPr>
              <a:t>Written Determination</a:t>
            </a:r>
            <a:endParaRPr sz="6000">
              <a:latin typeface="Arial Black"/>
              <a:ea typeface="Arial Black"/>
              <a:cs typeface="Arial Black"/>
              <a:sym typeface="Arial Black"/>
            </a:endParaRP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1290"/>
        <p:cNvGrpSpPr/>
        <p:nvPr/>
      </p:nvGrpSpPr>
      <p:grpSpPr>
        <a:xfrm>
          <a:off x="0" y="0"/>
          <a:ext cx="0" cy="0"/>
          <a:chOff x="0" y="0"/>
          <a:chExt cx="0" cy="0"/>
        </a:xfrm>
      </p:grpSpPr>
      <p:sp>
        <p:nvSpPr>
          <p:cNvPr id="1291" name="Google Shape;1291;g2ecba0c605a_0_543"/>
          <p:cNvSpPr txBox="1">
            <a:spLocks noGrp="1"/>
          </p:cNvSpPr>
          <p:nvPr>
            <p:ph type="title"/>
          </p:nvPr>
        </p:nvSpPr>
        <p:spPr>
          <a:xfrm>
            <a:off x="2697607" y="392847"/>
            <a:ext cx="6795000" cy="690600"/>
          </a:xfrm>
          <a:prstGeom prst="rect">
            <a:avLst/>
          </a:prstGeom>
          <a:noFill/>
          <a:ln>
            <a:noFill/>
          </a:ln>
        </p:spPr>
        <p:txBody>
          <a:bodyPr spcFirstLastPara="1" wrap="square" lIns="0" tIns="13325" rIns="0" bIns="0" anchor="t" anchorCtr="0">
            <a:spAutoFit/>
          </a:bodyPr>
          <a:lstStyle/>
          <a:p>
            <a:pPr marL="12700" lvl="0" indent="0" algn="l" rtl="0">
              <a:lnSpc>
                <a:spcPct val="100000"/>
              </a:lnSpc>
              <a:spcBef>
                <a:spcPts val="0"/>
              </a:spcBef>
              <a:spcAft>
                <a:spcPts val="0"/>
              </a:spcAft>
              <a:buNone/>
            </a:pPr>
            <a:r>
              <a:rPr lang="en-US" sz="4400" b="0">
                <a:solidFill>
                  <a:srgbClr val="AC151B"/>
                </a:solidFill>
                <a:latin typeface="Arial Black"/>
                <a:ea typeface="Arial Black"/>
                <a:cs typeface="Arial Black"/>
                <a:sym typeface="Arial Black"/>
              </a:rPr>
              <a:t>Written Determination</a:t>
            </a:r>
            <a:endParaRPr sz="4400">
              <a:latin typeface="Arial Black"/>
              <a:ea typeface="Arial Black"/>
              <a:cs typeface="Arial Black"/>
              <a:sym typeface="Arial Black"/>
            </a:endParaRPr>
          </a:p>
        </p:txBody>
      </p:sp>
      <p:sp>
        <p:nvSpPr>
          <p:cNvPr id="1292" name="Google Shape;1292;g2ecba0c605a_0_543"/>
          <p:cNvSpPr txBox="1"/>
          <p:nvPr/>
        </p:nvSpPr>
        <p:spPr>
          <a:xfrm>
            <a:off x="891114" y="1239634"/>
            <a:ext cx="10318200" cy="4303500"/>
          </a:xfrm>
          <a:prstGeom prst="rect">
            <a:avLst/>
          </a:prstGeom>
          <a:noFill/>
          <a:ln>
            <a:noFill/>
          </a:ln>
        </p:spPr>
        <p:txBody>
          <a:bodyPr spcFirstLastPara="1" wrap="square" lIns="0" tIns="178425" rIns="0" bIns="0" anchor="t" anchorCtr="0">
            <a:spAutoFit/>
          </a:bodyPr>
          <a:lstStyle/>
          <a:p>
            <a:pPr marL="354965" lvl="0" indent="-342265" algn="l" rtl="0">
              <a:lnSpc>
                <a:spcPct val="100000"/>
              </a:lnSpc>
              <a:spcBef>
                <a:spcPts val="0"/>
              </a:spcBef>
              <a:spcAft>
                <a:spcPts val="0"/>
              </a:spcAft>
              <a:buSzPts val="1800"/>
              <a:buFont typeface="Arial"/>
              <a:buChar char="•"/>
            </a:pPr>
            <a:r>
              <a:rPr lang="en-US" sz="2600">
                <a:latin typeface="Calibri"/>
                <a:ea typeface="Calibri"/>
                <a:cs typeface="Calibri"/>
                <a:sym typeface="Calibri"/>
              </a:rPr>
              <a:t>Identification of allegations potentially constituting sexual harassment</a:t>
            </a:r>
            <a:endParaRPr sz="2600">
              <a:latin typeface="Calibri"/>
              <a:ea typeface="Calibri"/>
              <a:cs typeface="Calibri"/>
              <a:sym typeface="Calibri"/>
            </a:endParaRPr>
          </a:p>
          <a:p>
            <a:pPr marL="354965" lvl="0" indent="-342265" algn="l" rtl="0">
              <a:lnSpc>
                <a:spcPct val="100000"/>
              </a:lnSpc>
              <a:spcBef>
                <a:spcPts val="1310"/>
              </a:spcBef>
              <a:spcAft>
                <a:spcPts val="0"/>
              </a:spcAft>
              <a:buSzPts val="1800"/>
              <a:buFont typeface="Arial"/>
              <a:buChar char="•"/>
            </a:pPr>
            <a:r>
              <a:rPr lang="en-US" sz="2600">
                <a:latin typeface="Calibri"/>
                <a:ea typeface="Calibri"/>
                <a:cs typeface="Calibri"/>
                <a:sym typeface="Calibri"/>
              </a:rPr>
              <a:t>Description of the procedural steps</a:t>
            </a:r>
            <a:endParaRPr sz="2600">
              <a:latin typeface="Calibri"/>
              <a:ea typeface="Calibri"/>
              <a:cs typeface="Calibri"/>
              <a:sym typeface="Calibri"/>
            </a:endParaRPr>
          </a:p>
          <a:p>
            <a:pPr marL="354965" lvl="0" indent="-342265" algn="l" rtl="0">
              <a:lnSpc>
                <a:spcPct val="100000"/>
              </a:lnSpc>
              <a:spcBef>
                <a:spcPts val="1320"/>
              </a:spcBef>
              <a:spcAft>
                <a:spcPts val="0"/>
              </a:spcAft>
              <a:buSzPts val="1800"/>
              <a:buFont typeface="Arial"/>
              <a:buChar char="•"/>
            </a:pPr>
            <a:r>
              <a:rPr lang="en-US" sz="2600">
                <a:latin typeface="Calibri"/>
                <a:ea typeface="Calibri"/>
                <a:cs typeface="Calibri"/>
                <a:sym typeface="Calibri"/>
              </a:rPr>
              <a:t>Findings of fact supporting the determination</a:t>
            </a:r>
            <a:endParaRPr sz="2600">
              <a:latin typeface="Calibri"/>
              <a:ea typeface="Calibri"/>
              <a:cs typeface="Calibri"/>
              <a:sym typeface="Calibri"/>
            </a:endParaRPr>
          </a:p>
          <a:p>
            <a:pPr marL="355600" marR="5080" lvl="0" indent="-342900" algn="l" rtl="0">
              <a:lnSpc>
                <a:spcPct val="110000"/>
              </a:lnSpc>
              <a:spcBef>
                <a:spcPts val="994"/>
              </a:spcBef>
              <a:spcAft>
                <a:spcPts val="0"/>
              </a:spcAft>
              <a:buSzPts val="1800"/>
              <a:buFont typeface="Arial"/>
              <a:buChar char="•"/>
            </a:pPr>
            <a:r>
              <a:rPr lang="en-US" sz="2600">
                <a:latin typeface="Calibri"/>
                <a:ea typeface="Calibri"/>
                <a:cs typeface="Calibri"/>
                <a:sym typeface="Calibri"/>
              </a:rPr>
              <a:t>Conclusions regarding the application of the code of conduct/policy to the facts</a:t>
            </a:r>
            <a:endParaRPr sz="2600">
              <a:latin typeface="Calibri"/>
              <a:ea typeface="Calibri"/>
              <a:cs typeface="Calibri"/>
              <a:sym typeface="Calibri"/>
            </a:endParaRPr>
          </a:p>
          <a:p>
            <a:pPr marL="355600" marR="299085" lvl="0" indent="-342900" algn="l" rtl="0">
              <a:lnSpc>
                <a:spcPct val="110000"/>
              </a:lnSpc>
              <a:spcBef>
                <a:spcPts val="994"/>
              </a:spcBef>
              <a:spcAft>
                <a:spcPts val="0"/>
              </a:spcAft>
              <a:buSzPts val="1800"/>
              <a:buFont typeface="Arial"/>
              <a:buChar char="•"/>
            </a:pPr>
            <a:r>
              <a:rPr lang="en-US" sz="2600">
                <a:latin typeface="Calibri"/>
                <a:ea typeface="Calibri"/>
                <a:cs typeface="Calibri"/>
                <a:sym typeface="Calibri"/>
              </a:rPr>
              <a:t>Statement of and rationale for the result as to each allegation, including sanctions and whether remedies will be provided</a:t>
            </a:r>
            <a:endParaRPr sz="2600">
              <a:latin typeface="Calibri"/>
              <a:ea typeface="Calibri"/>
              <a:cs typeface="Calibri"/>
              <a:sym typeface="Calibri"/>
            </a:endParaRPr>
          </a:p>
          <a:p>
            <a:pPr marL="354965" lvl="0" indent="-342265" algn="l" rtl="0">
              <a:lnSpc>
                <a:spcPct val="100000"/>
              </a:lnSpc>
              <a:spcBef>
                <a:spcPts val="1320"/>
              </a:spcBef>
              <a:spcAft>
                <a:spcPts val="0"/>
              </a:spcAft>
              <a:buSzPts val="1800"/>
              <a:buFont typeface="Arial"/>
              <a:buChar char="•"/>
            </a:pPr>
            <a:r>
              <a:rPr lang="en-US" sz="2600">
                <a:latin typeface="Calibri"/>
                <a:ea typeface="Calibri"/>
                <a:cs typeface="Calibri"/>
                <a:sym typeface="Calibri"/>
              </a:rPr>
              <a:t>Appeal procedures and grounds</a:t>
            </a:r>
            <a:endParaRPr sz="2600">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6" name="Google Shape;246;g2ecba0c605a_0_1767"/>
          <p:cNvPicPr preferRelativeResize="0"/>
          <p:nvPr/>
        </p:nvPicPr>
        <p:blipFill>
          <a:blip r:embed="rId3">
            <a:alphaModFix/>
          </a:blip>
          <a:stretch>
            <a:fillRect/>
          </a:stretch>
        </p:blipFill>
        <p:spPr>
          <a:xfrm>
            <a:off x="0" y="0"/>
            <a:ext cx="12170715" cy="6858000"/>
          </a:xfrm>
          <a:prstGeom prst="rect">
            <a:avLst/>
          </a:prstGeom>
          <a:noFill/>
          <a:ln>
            <a:noFill/>
          </a:ln>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1296"/>
        <p:cNvGrpSpPr/>
        <p:nvPr/>
      </p:nvGrpSpPr>
      <p:grpSpPr>
        <a:xfrm>
          <a:off x="0" y="0"/>
          <a:ext cx="0" cy="0"/>
          <a:chOff x="0" y="0"/>
          <a:chExt cx="0" cy="0"/>
        </a:xfrm>
      </p:grpSpPr>
      <p:sp>
        <p:nvSpPr>
          <p:cNvPr id="1297" name="Google Shape;1297;g2ecba0c605a_0_548"/>
          <p:cNvSpPr txBox="1">
            <a:spLocks noGrp="1"/>
          </p:cNvSpPr>
          <p:nvPr>
            <p:ph type="title"/>
          </p:nvPr>
        </p:nvSpPr>
        <p:spPr>
          <a:xfrm>
            <a:off x="910573" y="2714690"/>
            <a:ext cx="3368700" cy="9363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6000" b="0">
                <a:solidFill>
                  <a:srgbClr val="AC151B"/>
                </a:solidFill>
                <a:latin typeface="Arial Black"/>
                <a:ea typeface="Arial Black"/>
                <a:cs typeface="Arial Black"/>
                <a:sym typeface="Arial Black"/>
              </a:rPr>
              <a:t>Appeals</a:t>
            </a:r>
            <a:endParaRPr sz="6000">
              <a:latin typeface="Arial Black"/>
              <a:ea typeface="Arial Black"/>
              <a:cs typeface="Arial Black"/>
              <a:sym typeface="Arial Black"/>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Shape 1301"/>
        <p:cNvGrpSpPr/>
        <p:nvPr/>
      </p:nvGrpSpPr>
      <p:grpSpPr>
        <a:xfrm>
          <a:off x="0" y="0"/>
          <a:ext cx="0" cy="0"/>
          <a:chOff x="0" y="0"/>
          <a:chExt cx="0" cy="0"/>
        </a:xfrm>
      </p:grpSpPr>
      <p:pic>
        <p:nvPicPr>
          <p:cNvPr id="1302" name="Google Shape;1302;g2ecba0c605a_0_552"/>
          <p:cNvPicPr preferRelativeResize="0"/>
          <p:nvPr/>
        </p:nvPicPr>
        <p:blipFill rotWithShape="1">
          <a:blip r:embed="rId3">
            <a:alphaModFix/>
          </a:blip>
          <a:srcRect/>
          <a:stretch/>
        </p:blipFill>
        <p:spPr>
          <a:xfrm>
            <a:off x="237744" y="1659635"/>
            <a:ext cx="4433314" cy="3005327"/>
          </a:xfrm>
          <a:prstGeom prst="rect">
            <a:avLst/>
          </a:prstGeom>
          <a:noFill/>
          <a:ln>
            <a:noFill/>
          </a:ln>
        </p:spPr>
      </p:pic>
      <p:sp>
        <p:nvSpPr>
          <p:cNvPr id="1303" name="Google Shape;1303;g2ecba0c605a_0_552"/>
          <p:cNvSpPr txBox="1"/>
          <p:nvPr/>
        </p:nvSpPr>
        <p:spPr>
          <a:xfrm>
            <a:off x="793830" y="2743807"/>
            <a:ext cx="2481600" cy="690600"/>
          </a:xfrm>
          <a:prstGeom prst="rect">
            <a:avLst/>
          </a:prstGeom>
          <a:noFill/>
          <a:ln>
            <a:noFill/>
          </a:ln>
        </p:spPr>
        <p:txBody>
          <a:bodyPr spcFirstLastPara="1" wrap="square" lIns="0" tIns="13325" rIns="0" bIns="0" anchor="t" anchorCtr="0">
            <a:spAutoFit/>
          </a:bodyPr>
          <a:lstStyle/>
          <a:p>
            <a:pPr marL="12700" lvl="0" indent="0" algn="l" rtl="0">
              <a:lnSpc>
                <a:spcPct val="100000"/>
              </a:lnSpc>
              <a:spcBef>
                <a:spcPts val="0"/>
              </a:spcBef>
              <a:spcAft>
                <a:spcPts val="0"/>
              </a:spcAft>
              <a:buNone/>
            </a:pPr>
            <a:r>
              <a:rPr lang="en-US" sz="4400">
                <a:solidFill>
                  <a:srgbClr val="FFFFFF"/>
                </a:solidFill>
                <a:latin typeface="Arial Black"/>
                <a:ea typeface="Arial Black"/>
                <a:cs typeface="Arial Black"/>
                <a:sym typeface="Arial Black"/>
              </a:rPr>
              <a:t>Appeals</a:t>
            </a:r>
            <a:endParaRPr sz="4400">
              <a:latin typeface="Arial Black"/>
              <a:ea typeface="Arial Black"/>
              <a:cs typeface="Arial Black"/>
              <a:sym typeface="Arial Black"/>
            </a:endParaRPr>
          </a:p>
        </p:txBody>
      </p:sp>
      <p:sp>
        <p:nvSpPr>
          <p:cNvPr id="1304" name="Google Shape;1304;g2ecba0c605a_0_552"/>
          <p:cNvSpPr/>
          <p:nvPr/>
        </p:nvSpPr>
        <p:spPr>
          <a:xfrm>
            <a:off x="8253920" y="1477429"/>
            <a:ext cx="2992120" cy="340360"/>
          </a:xfrm>
          <a:custGeom>
            <a:avLst/>
            <a:gdLst/>
            <a:ahLst/>
            <a:cxnLst/>
            <a:rect l="l" t="t" r="r" b="b"/>
            <a:pathLst>
              <a:path w="2992120" h="340360" extrusionOk="0">
                <a:moveTo>
                  <a:pt x="2991611" y="0"/>
                </a:moveTo>
                <a:lnTo>
                  <a:pt x="0" y="0"/>
                </a:lnTo>
                <a:lnTo>
                  <a:pt x="0" y="339851"/>
                </a:lnTo>
                <a:lnTo>
                  <a:pt x="2991611" y="339851"/>
                </a:lnTo>
                <a:lnTo>
                  <a:pt x="2991611" y="0"/>
                </a:lnTo>
                <a:close/>
              </a:path>
            </a:pathLst>
          </a:custGeom>
          <a:solidFill>
            <a:srgbClr val="FFFF00"/>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305" name="Google Shape;1305;g2ecba0c605a_0_552"/>
          <p:cNvSpPr/>
          <p:nvPr/>
        </p:nvSpPr>
        <p:spPr>
          <a:xfrm>
            <a:off x="7155116" y="2215045"/>
            <a:ext cx="3389629" cy="340360"/>
          </a:xfrm>
          <a:custGeom>
            <a:avLst/>
            <a:gdLst/>
            <a:ahLst/>
            <a:cxnLst/>
            <a:rect l="l" t="t" r="r" b="b"/>
            <a:pathLst>
              <a:path w="3389629" h="340360" extrusionOk="0">
                <a:moveTo>
                  <a:pt x="3389376" y="0"/>
                </a:moveTo>
                <a:lnTo>
                  <a:pt x="0" y="0"/>
                </a:lnTo>
                <a:lnTo>
                  <a:pt x="0" y="339851"/>
                </a:lnTo>
                <a:lnTo>
                  <a:pt x="3389376" y="339851"/>
                </a:lnTo>
                <a:lnTo>
                  <a:pt x="3389376" y="0"/>
                </a:lnTo>
                <a:close/>
              </a:path>
            </a:pathLst>
          </a:custGeom>
          <a:solidFill>
            <a:srgbClr val="FFFF00"/>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306" name="Google Shape;1306;g2ecba0c605a_0_552"/>
          <p:cNvSpPr/>
          <p:nvPr/>
        </p:nvSpPr>
        <p:spPr>
          <a:xfrm>
            <a:off x="5457380" y="3321468"/>
            <a:ext cx="1013460" cy="340360"/>
          </a:xfrm>
          <a:custGeom>
            <a:avLst/>
            <a:gdLst/>
            <a:ahLst/>
            <a:cxnLst/>
            <a:rect l="l" t="t" r="r" b="b"/>
            <a:pathLst>
              <a:path w="1013460" h="340360" extrusionOk="0">
                <a:moveTo>
                  <a:pt x="1013460" y="0"/>
                </a:moveTo>
                <a:lnTo>
                  <a:pt x="0" y="0"/>
                </a:lnTo>
                <a:lnTo>
                  <a:pt x="0" y="339851"/>
                </a:lnTo>
                <a:lnTo>
                  <a:pt x="1013460" y="339851"/>
                </a:lnTo>
                <a:lnTo>
                  <a:pt x="1013460" y="0"/>
                </a:lnTo>
                <a:close/>
              </a:path>
            </a:pathLst>
          </a:custGeom>
          <a:solidFill>
            <a:srgbClr val="FFFF00"/>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307" name="Google Shape;1307;g2ecba0c605a_0_552"/>
          <p:cNvSpPr txBox="1">
            <a:spLocks noGrp="1"/>
          </p:cNvSpPr>
          <p:nvPr>
            <p:ph type="title"/>
          </p:nvPr>
        </p:nvSpPr>
        <p:spPr>
          <a:xfrm>
            <a:off x="4987479" y="312082"/>
            <a:ext cx="6429900" cy="1096500"/>
          </a:xfrm>
          <a:prstGeom prst="rect">
            <a:avLst/>
          </a:prstGeom>
          <a:noFill/>
          <a:ln>
            <a:noFill/>
          </a:ln>
        </p:spPr>
        <p:txBody>
          <a:bodyPr spcFirstLastPara="1" wrap="square" lIns="0" tIns="12700" rIns="0" bIns="0" anchor="t" anchorCtr="0">
            <a:spAutoFit/>
          </a:bodyPr>
          <a:lstStyle/>
          <a:p>
            <a:pPr marL="12700" marR="5080" lvl="0" indent="0" algn="l" rtl="0">
              <a:lnSpc>
                <a:spcPct val="110000"/>
              </a:lnSpc>
              <a:spcBef>
                <a:spcPts val="0"/>
              </a:spcBef>
              <a:spcAft>
                <a:spcPts val="0"/>
              </a:spcAft>
              <a:buNone/>
            </a:pPr>
            <a:r>
              <a:rPr lang="en-US" sz="2200" b="0">
                <a:solidFill>
                  <a:srgbClr val="000000"/>
                </a:solidFill>
                <a:latin typeface="Calibri"/>
                <a:ea typeface="Calibri"/>
                <a:cs typeface="Calibri"/>
                <a:sym typeface="Calibri"/>
              </a:rPr>
              <a:t>Must provide an appeal from a determination of responsibility and dismissal of a formal complaint, based on:</a:t>
            </a:r>
            <a:endParaRPr sz="2200">
              <a:latin typeface="Calibri"/>
              <a:ea typeface="Calibri"/>
              <a:cs typeface="Calibri"/>
              <a:sym typeface="Calibri"/>
            </a:endParaRPr>
          </a:p>
        </p:txBody>
      </p:sp>
      <p:sp>
        <p:nvSpPr>
          <p:cNvPr id="1308" name="Google Shape;1308;g2ecba0c605a_0_552"/>
          <p:cNvSpPr txBox="1"/>
          <p:nvPr/>
        </p:nvSpPr>
        <p:spPr>
          <a:xfrm>
            <a:off x="5101779" y="1418394"/>
            <a:ext cx="6408300" cy="1096500"/>
          </a:xfrm>
          <a:prstGeom prst="rect">
            <a:avLst/>
          </a:prstGeom>
          <a:noFill/>
          <a:ln>
            <a:noFill/>
          </a:ln>
        </p:spPr>
        <p:txBody>
          <a:bodyPr spcFirstLastPara="1" wrap="square" lIns="0" tIns="46350" rIns="0" bIns="0" anchor="t" anchorCtr="0">
            <a:spAutoFit/>
          </a:bodyPr>
          <a:lstStyle/>
          <a:p>
            <a:pPr marL="354965" lvl="0" indent="-342264" algn="l" rtl="0">
              <a:lnSpc>
                <a:spcPct val="100000"/>
              </a:lnSpc>
              <a:spcBef>
                <a:spcPts val="0"/>
              </a:spcBef>
              <a:spcAft>
                <a:spcPts val="0"/>
              </a:spcAft>
              <a:buSzPts val="1750"/>
              <a:buFont typeface="Arial"/>
              <a:buChar char="•"/>
            </a:pPr>
            <a:r>
              <a:rPr lang="en-US" sz="2200">
                <a:latin typeface="Calibri"/>
                <a:ea typeface="Calibri"/>
                <a:cs typeface="Calibri"/>
                <a:sym typeface="Calibri"/>
              </a:rPr>
              <a:t>Procedural irregularities that affected the outcome.</a:t>
            </a:r>
            <a:endParaRPr sz="2200">
              <a:latin typeface="Calibri"/>
              <a:ea typeface="Calibri"/>
              <a:cs typeface="Calibri"/>
              <a:sym typeface="Calibri"/>
            </a:endParaRPr>
          </a:p>
          <a:p>
            <a:pPr marL="355600" marR="5080" lvl="0" indent="-342899" algn="l" rtl="0">
              <a:lnSpc>
                <a:spcPct val="110000"/>
              </a:lnSpc>
              <a:spcBef>
                <a:spcPts val="0"/>
              </a:spcBef>
              <a:spcAft>
                <a:spcPts val="0"/>
              </a:spcAft>
              <a:buSzPts val="1750"/>
              <a:buFont typeface="Arial"/>
              <a:buChar char="•"/>
            </a:pPr>
            <a:r>
              <a:rPr lang="en-US" sz="2200">
                <a:latin typeface="Calibri"/>
                <a:ea typeface="Calibri"/>
                <a:cs typeface="Calibri"/>
                <a:sym typeface="Calibri"/>
              </a:rPr>
              <a:t>New evidence not reasonably available at the time of determination that could affect the outcome.</a:t>
            </a:r>
            <a:endParaRPr sz="2200">
              <a:latin typeface="Calibri"/>
              <a:ea typeface="Calibri"/>
              <a:cs typeface="Calibri"/>
              <a:sym typeface="Calibri"/>
            </a:endParaRPr>
          </a:p>
        </p:txBody>
      </p:sp>
      <p:sp>
        <p:nvSpPr>
          <p:cNvPr id="1309" name="Google Shape;1309;g2ecba0c605a_0_552"/>
          <p:cNvSpPr txBox="1"/>
          <p:nvPr/>
        </p:nvSpPr>
        <p:spPr>
          <a:xfrm>
            <a:off x="5101779" y="2558956"/>
            <a:ext cx="6360300" cy="350700"/>
          </a:xfrm>
          <a:prstGeom prst="rect">
            <a:avLst/>
          </a:prstGeom>
          <a:noFill/>
          <a:ln>
            <a:noFill/>
          </a:ln>
        </p:spPr>
        <p:txBody>
          <a:bodyPr spcFirstLastPara="1" wrap="square" lIns="0" tIns="12050" rIns="0" bIns="0" anchor="t" anchorCtr="0">
            <a:spAutoFit/>
          </a:bodyPr>
          <a:lstStyle/>
          <a:p>
            <a:pPr marL="354965" lvl="0" indent="-342264" algn="l" rtl="0">
              <a:lnSpc>
                <a:spcPct val="100000"/>
              </a:lnSpc>
              <a:spcBef>
                <a:spcPts val="0"/>
              </a:spcBef>
              <a:spcAft>
                <a:spcPts val="0"/>
              </a:spcAft>
              <a:buSzPts val="1750"/>
              <a:buFont typeface="Arial"/>
              <a:buChar char="•"/>
            </a:pPr>
            <a:r>
              <a:rPr lang="en-US" sz="2200">
                <a:latin typeface="Calibri"/>
                <a:ea typeface="Calibri"/>
                <a:cs typeface="Calibri"/>
                <a:sym typeface="Calibri"/>
              </a:rPr>
              <a:t>Bias or conflict of interest of the Title IX Coordinator,</a:t>
            </a:r>
            <a:endParaRPr sz="2200">
              <a:latin typeface="Calibri"/>
              <a:ea typeface="Calibri"/>
              <a:cs typeface="Calibri"/>
              <a:sym typeface="Calibri"/>
            </a:endParaRPr>
          </a:p>
        </p:txBody>
      </p:sp>
      <p:sp>
        <p:nvSpPr>
          <p:cNvPr id="1310" name="Google Shape;1310;g2ecba0c605a_0_552"/>
          <p:cNvSpPr txBox="1"/>
          <p:nvPr/>
        </p:nvSpPr>
        <p:spPr>
          <a:xfrm>
            <a:off x="5444679" y="2927651"/>
            <a:ext cx="3481200" cy="350700"/>
          </a:xfrm>
          <a:prstGeom prst="rect">
            <a:avLst/>
          </a:prstGeom>
          <a:noFill/>
          <a:ln>
            <a:noFill/>
          </a:ln>
        </p:spPr>
        <p:txBody>
          <a:bodyPr spcFirstLastPara="1" wrap="square" lIns="0" tIns="12050" rIns="0" bIns="0" anchor="t" anchorCtr="0">
            <a:spAutoFit/>
          </a:bodyPr>
          <a:lstStyle/>
          <a:p>
            <a:pPr marL="12700" lvl="0" indent="0" algn="l" rtl="0">
              <a:lnSpc>
                <a:spcPct val="100000"/>
              </a:lnSpc>
              <a:spcBef>
                <a:spcPts val="0"/>
              </a:spcBef>
              <a:spcAft>
                <a:spcPts val="0"/>
              </a:spcAft>
              <a:buNone/>
            </a:pPr>
            <a:r>
              <a:rPr lang="en-US" sz="2200">
                <a:latin typeface="Calibri"/>
                <a:ea typeface="Calibri"/>
                <a:cs typeface="Calibri"/>
                <a:sym typeface="Calibri"/>
              </a:rPr>
              <a:t>investigator or decision-maker</a:t>
            </a:r>
            <a:endParaRPr sz="2200">
              <a:latin typeface="Calibri"/>
              <a:ea typeface="Calibri"/>
              <a:cs typeface="Calibri"/>
              <a:sym typeface="Calibri"/>
            </a:endParaRPr>
          </a:p>
        </p:txBody>
      </p:sp>
      <p:sp>
        <p:nvSpPr>
          <p:cNvPr id="1311" name="Google Shape;1311;g2ecba0c605a_0_552"/>
          <p:cNvSpPr txBox="1"/>
          <p:nvPr/>
        </p:nvSpPr>
        <p:spPr>
          <a:xfrm>
            <a:off x="8976296" y="2952661"/>
            <a:ext cx="1978800" cy="338700"/>
          </a:xfrm>
          <a:prstGeom prst="rect">
            <a:avLst/>
          </a:prstGeom>
          <a:solidFill>
            <a:srgbClr val="FFFF00"/>
          </a:solidFill>
          <a:ln>
            <a:noFill/>
          </a:ln>
        </p:spPr>
        <p:txBody>
          <a:bodyPr spcFirstLastPara="1" wrap="square" lIns="0" tIns="0" rIns="0" bIns="0" anchor="t" anchorCtr="0">
            <a:spAutoFit/>
          </a:bodyPr>
          <a:lstStyle/>
          <a:p>
            <a:pPr marL="0" lvl="0" indent="0" algn="l" rtl="0">
              <a:lnSpc>
                <a:spcPct val="115454"/>
              </a:lnSpc>
              <a:spcBef>
                <a:spcPts val="0"/>
              </a:spcBef>
              <a:spcAft>
                <a:spcPts val="0"/>
              </a:spcAft>
              <a:buNone/>
            </a:pPr>
            <a:r>
              <a:rPr lang="en-US" sz="2200">
                <a:latin typeface="Calibri"/>
                <a:ea typeface="Calibri"/>
                <a:cs typeface="Calibri"/>
                <a:sym typeface="Calibri"/>
              </a:rPr>
              <a:t>that affected the</a:t>
            </a:r>
            <a:endParaRPr sz="2200">
              <a:latin typeface="Calibri"/>
              <a:ea typeface="Calibri"/>
              <a:cs typeface="Calibri"/>
              <a:sym typeface="Calibri"/>
            </a:endParaRPr>
          </a:p>
        </p:txBody>
      </p:sp>
      <p:sp>
        <p:nvSpPr>
          <p:cNvPr id="1312" name="Google Shape;1312;g2ecba0c605a_0_552"/>
          <p:cNvSpPr txBox="1"/>
          <p:nvPr/>
        </p:nvSpPr>
        <p:spPr>
          <a:xfrm>
            <a:off x="5444679" y="3296346"/>
            <a:ext cx="1109400" cy="350700"/>
          </a:xfrm>
          <a:prstGeom prst="rect">
            <a:avLst/>
          </a:prstGeom>
          <a:noFill/>
          <a:ln>
            <a:noFill/>
          </a:ln>
        </p:spPr>
        <p:txBody>
          <a:bodyPr spcFirstLastPara="1" wrap="square" lIns="0" tIns="12050" rIns="0" bIns="0" anchor="t" anchorCtr="0">
            <a:spAutoFit/>
          </a:bodyPr>
          <a:lstStyle/>
          <a:p>
            <a:pPr marL="12700" lvl="0" indent="0" algn="l" rtl="0">
              <a:lnSpc>
                <a:spcPct val="100000"/>
              </a:lnSpc>
              <a:spcBef>
                <a:spcPts val="0"/>
              </a:spcBef>
              <a:spcAft>
                <a:spcPts val="0"/>
              </a:spcAft>
              <a:buNone/>
            </a:pPr>
            <a:r>
              <a:rPr lang="en-US" sz="2200">
                <a:latin typeface="Calibri"/>
                <a:ea typeface="Calibri"/>
                <a:cs typeface="Calibri"/>
                <a:sym typeface="Calibri"/>
              </a:rPr>
              <a:t>outcome.</a:t>
            </a:r>
            <a:endParaRPr sz="2200">
              <a:latin typeface="Calibri"/>
              <a:ea typeface="Calibri"/>
              <a:cs typeface="Calibri"/>
              <a:sym typeface="Calibri"/>
            </a:endParaRPr>
          </a:p>
        </p:txBody>
      </p:sp>
      <p:sp>
        <p:nvSpPr>
          <p:cNvPr id="1313" name="Google Shape;1313;g2ecba0c605a_0_552"/>
          <p:cNvSpPr txBox="1"/>
          <p:nvPr/>
        </p:nvSpPr>
        <p:spPr>
          <a:xfrm>
            <a:off x="5101779" y="3631355"/>
            <a:ext cx="6346800" cy="1468800"/>
          </a:xfrm>
          <a:prstGeom prst="rect">
            <a:avLst/>
          </a:prstGeom>
          <a:noFill/>
          <a:ln>
            <a:noFill/>
          </a:ln>
        </p:spPr>
        <p:txBody>
          <a:bodyPr spcFirstLastPara="1" wrap="square" lIns="0" tIns="12700" rIns="0" bIns="0" anchor="t" anchorCtr="0">
            <a:spAutoFit/>
          </a:bodyPr>
          <a:lstStyle/>
          <a:p>
            <a:pPr marL="355600" marR="612140" lvl="0" indent="-342899" algn="l" rtl="0">
              <a:lnSpc>
                <a:spcPct val="110000"/>
              </a:lnSpc>
              <a:spcBef>
                <a:spcPts val="0"/>
              </a:spcBef>
              <a:spcAft>
                <a:spcPts val="0"/>
              </a:spcAft>
              <a:buSzPts val="1750"/>
              <a:buFont typeface="Arial"/>
              <a:buChar char="•"/>
            </a:pPr>
            <a:r>
              <a:rPr lang="en-US" sz="2200">
                <a:latin typeface="Calibri"/>
                <a:ea typeface="Calibri"/>
                <a:cs typeface="Calibri"/>
                <a:sym typeface="Calibri"/>
              </a:rPr>
              <a:t>Inappropriate or impermissible dismissal of any formal complaint or allegation.</a:t>
            </a:r>
            <a:endParaRPr sz="2200">
              <a:latin typeface="Calibri"/>
              <a:ea typeface="Calibri"/>
              <a:cs typeface="Calibri"/>
              <a:sym typeface="Calibri"/>
            </a:endParaRPr>
          </a:p>
          <a:p>
            <a:pPr marL="355600" marR="5080" lvl="0" indent="-342899" algn="l" rtl="0">
              <a:lnSpc>
                <a:spcPct val="110000"/>
              </a:lnSpc>
              <a:spcBef>
                <a:spcPts val="0"/>
              </a:spcBef>
              <a:spcAft>
                <a:spcPts val="0"/>
              </a:spcAft>
              <a:buSzPts val="1750"/>
              <a:buFont typeface="Arial"/>
              <a:buChar char="•"/>
            </a:pPr>
            <a:r>
              <a:rPr lang="en-US" sz="2200">
                <a:latin typeface="Calibri"/>
                <a:ea typeface="Calibri"/>
                <a:cs typeface="Calibri"/>
                <a:sym typeface="Calibri"/>
              </a:rPr>
              <a:t>May include other grounds, equally available to both parties.</a:t>
            </a:r>
            <a:endParaRPr sz="2200">
              <a:latin typeface="Calibri"/>
              <a:ea typeface="Calibri"/>
              <a:cs typeface="Calibri"/>
              <a:sym typeface="Calibri"/>
            </a:endParaRP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Shape 1317"/>
        <p:cNvGrpSpPr/>
        <p:nvPr/>
      </p:nvGrpSpPr>
      <p:grpSpPr>
        <a:xfrm>
          <a:off x="0" y="0"/>
          <a:ext cx="0" cy="0"/>
          <a:chOff x="0" y="0"/>
          <a:chExt cx="0" cy="0"/>
        </a:xfrm>
      </p:grpSpPr>
      <p:sp>
        <p:nvSpPr>
          <p:cNvPr id="1318" name="Google Shape;1318;g2ecba0c605a_0_567"/>
          <p:cNvSpPr txBox="1">
            <a:spLocks noGrp="1"/>
          </p:cNvSpPr>
          <p:nvPr>
            <p:ph type="title"/>
          </p:nvPr>
        </p:nvSpPr>
        <p:spPr>
          <a:xfrm>
            <a:off x="916924" y="308070"/>
            <a:ext cx="10358100" cy="762300"/>
          </a:xfrm>
          <a:prstGeom prst="rect">
            <a:avLst/>
          </a:prstGeom>
          <a:noFill/>
          <a:ln>
            <a:noFill/>
          </a:ln>
        </p:spPr>
        <p:txBody>
          <a:bodyPr spcFirstLastPara="1" wrap="square" lIns="0" tIns="84275" rIns="0" bIns="0" anchor="t" anchorCtr="0">
            <a:spAutoFit/>
          </a:bodyPr>
          <a:lstStyle/>
          <a:p>
            <a:pPr marL="2802255" lvl="0" indent="0" algn="l" rtl="0">
              <a:lnSpc>
                <a:spcPct val="100000"/>
              </a:lnSpc>
              <a:spcBef>
                <a:spcPts val="0"/>
              </a:spcBef>
              <a:spcAft>
                <a:spcPts val="0"/>
              </a:spcAft>
              <a:buNone/>
            </a:pPr>
            <a:r>
              <a:rPr lang="en-US" sz="4400" b="0">
                <a:solidFill>
                  <a:srgbClr val="AC151B"/>
                </a:solidFill>
                <a:latin typeface="Arial Black"/>
                <a:ea typeface="Arial Black"/>
                <a:cs typeface="Arial Black"/>
                <a:sym typeface="Arial Black"/>
              </a:rPr>
              <a:t>Appeal Process</a:t>
            </a:r>
            <a:endParaRPr sz="4400">
              <a:latin typeface="Arial Black"/>
              <a:ea typeface="Arial Black"/>
              <a:cs typeface="Arial Black"/>
              <a:sym typeface="Arial Black"/>
            </a:endParaRPr>
          </a:p>
        </p:txBody>
      </p:sp>
      <p:sp>
        <p:nvSpPr>
          <p:cNvPr id="1319" name="Google Shape;1319;g2ecba0c605a_0_567"/>
          <p:cNvSpPr txBox="1"/>
          <p:nvPr/>
        </p:nvSpPr>
        <p:spPr>
          <a:xfrm>
            <a:off x="5345126" y="1692715"/>
            <a:ext cx="5831100" cy="4089000"/>
          </a:xfrm>
          <a:prstGeom prst="rect">
            <a:avLst/>
          </a:prstGeom>
          <a:noFill/>
          <a:ln>
            <a:noFill/>
          </a:ln>
        </p:spPr>
        <p:txBody>
          <a:bodyPr spcFirstLastPara="1" wrap="square" lIns="0" tIns="55875" rIns="0" bIns="0" anchor="t" anchorCtr="0">
            <a:spAutoFit/>
          </a:bodyPr>
          <a:lstStyle/>
          <a:p>
            <a:pPr marL="355600" marR="913130" lvl="0" indent="-342900" algn="l" rtl="0">
              <a:lnSpc>
                <a:spcPct val="108846"/>
              </a:lnSpc>
              <a:spcBef>
                <a:spcPts val="0"/>
              </a:spcBef>
              <a:spcAft>
                <a:spcPts val="0"/>
              </a:spcAft>
              <a:buSzPts val="1800"/>
              <a:buFont typeface="Arial"/>
              <a:buChar char="•"/>
            </a:pPr>
            <a:r>
              <a:rPr lang="en-US" sz="2600">
                <a:latin typeface="Calibri"/>
                <a:ea typeface="Calibri"/>
                <a:cs typeface="Calibri"/>
                <a:sym typeface="Calibri"/>
              </a:rPr>
              <a:t>Notify other party upon receipt of appeal.</a:t>
            </a:r>
            <a:endParaRPr sz="2600">
              <a:latin typeface="Calibri"/>
              <a:ea typeface="Calibri"/>
              <a:cs typeface="Calibri"/>
              <a:sym typeface="Calibri"/>
            </a:endParaRPr>
          </a:p>
          <a:p>
            <a:pPr marL="354965" marR="255270" lvl="0" indent="-342900" algn="l" rtl="0">
              <a:lnSpc>
                <a:spcPct val="90200"/>
              </a:lnSpc>
              <a:spcBef>
                <a:spcPts val="930"/>
              </a:spcBef>
              <a:spcAft>
                <a:spcPts val="0"/>
              </a:spcAft>
              <a:buSzPts val="1800"/>
              <a:buFont typeface="Arial"/>
              <a:buChar char="•"/>
            </a:pPr>
            <a:r>
              <a:rPr lang="en-US" sz="2600">
                <a:latin typeface="Calibri"/>
                <a:ea typeface="Calibri"/>
                <a:cs typeface="Calibri"/>
                <a:sym typeface="Calibri"/>
              </a:rPr>
              <a:t>Appeal decision-maker can’t be Title IX Coordinator, investigator or hearing decision-maker.</a:t>
            </a:r>
            <a:endParaRPr sz="2600">
              <a:latin typeface="Calibri"/>
              <a:ea typeface="Calibri"/>
              <a:cs typeface="Calibri"/>
              <a:sym typeface="Calibri"/>
            </a:endParaRPr>
          </a:p>
          <a:p>
            <a:pPr marL="355600" marR="281940" lvl="0" indent="-342900" algn="l" rtl="0">
              <a:lnSpc>
                <a:spcPct val="108846"/>
              </a:lnSpc>
              <a:spcBef>
                <a:spcPts val="1010"/>
              </a:spcBef>
              <a:spcAft>
                <a:spcPts val="0"/>
              </a:spcAft>
              <a:buSzPts val="1800"/>
              <a:buFont typeface="Arial"/>
              <a:buChar char="•"/>
            </a:pPr>
            <a:r>
              <a:rPr lang="en-US" sz="2600">
                <a:latin typeface="Calibri"/>
                <a:ea typeface="Calibri"/>
                <a:cs typeface="Calibri"/>
                <a:sym typeface="Calibri"/>
              </a:rPr>
              <a:t>Opportunity for both parties to submit written statement.</a:t>
            </a:r>
            <a:endParaRPr sz="2600">
              <a:latin typeface="Calibri"/>
              <a:ea typeface="Calibri"/>
              <a:cs typeface="Calibri"/>
              <a:sym typeface="Calibri"/>
            </a:endParaRPr>
          </a:p>
          <a:p>
            <a:pPr marL="355600" marR="5080" lvl="0" indent="-342900" algn="l" rtl="0">
              <a:lnSpc>
                <a:spcPct val="108846"/>
              </a:lnSpc>
              <a:spcBef>
                <a:spcPts val="955"/>
              </a:spcBef>
              <a:spcAft>
                <a:spcPts val="0"/>
              </a:spcAft>
              <a:buSzPts val="1800"/>
              <a:buFont typeface="Arial"/>
              <a:buChar char="•"/>
            </a:pPr>
            <a:r>
              <a:rPr lang="en-US" sz="2600">
                <a:latin typeface="Calibri"/>
                <a:ea typeface="Calibri"/>
                <a:cs typeface="Calibri"/>
                <a:sym typeface="Calibri"/>
              </a:rPr>
              <a:t>Written decision with the result and rationale simultaneously to both parties.</a:t>
            </a:r>
            <a:endParaRPr sz="2600">
              <a:latin typeface="Calibri"/>
              <a:ea typeface="Calibri"/>
              <a:cs typeface="Calibri"/>
              <a:sym typeface="Calibri"/>
            </a:endParaRPr>
          </a:p>
        </p:txBody>
      </p:sp>
      <p:pic>
        <p:nvPicPr>
          <p:cNvPr id="1320" name="Google Shape;1320;g2ecba0c605a_0_567"/>
          <p:cNvPicPr preferRelativeResize="0"/>
          <p:nvPr/>
        </p:nvPicPr>
        <p:blipFill rotWithShape="1">
          <a:blip r:embed="rId3">
            <a:alphaModFix/>
          </a:blip>
          <a:srcRect/>
          <a:stretch/>
        </p:blipFill>
        <p:spPr>
          <a:xfrm>
            <a:off x="460248" y="2321064"/>
            <a:ext cx="4314443" cy="2170163"/>
          </a:xfrm>
          <a:prstGeom prst="rect">
            <a:avLst/>
          </a:prstGeom>
          <a:noFill/>
          <a:ln>
            <a:noFill/>
          </a:ln>
        </p:spPr>
      </p:pic>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showMasterSp="0">
  <p:cSld>
    <p:spTree>
      <p:nvGrpSpPr>
        <p:cNvPr id="1" name="Shape 1324"/>
        <p:cNvGrpSpPr/>
        <p:nvPr/>
      </p:nvGrpSpPr>
      <p:grpSpPr>
        <a:xfrm>
          <a:off x="0" y="0"/>
          <a:ext cx="0" cy="0"/>
          <a:chOff x="0" y="0"/>
          <a:chExt cx="0" cy="0"/>
        </a:xfrm>
      </p:grpSpPr>
      <p:pic>
        <p:nvPicPr>
          <p:cNvPr id="1325" name="Google Shape;1325;g2ecba0c605a_0_573"/>
          <p:cNvPicPr preferRelativeResize="0"/>
          <p:nvPr/>
        </p:nvPicPr>
        <p:blipFill rotWithShape="1">
          <a:blip r:embed="rId3">
            <a:alphaModFix/>
          </a:blip>
          <a:srcRect/>
          <a:stretch/>
        </p:blipFill>
        <p:spPr>
          <a:xfrm>
            <a:off x="0" y="5841491"/>
            <a:ext cx="12191996" cy="1016508"/>
          </a:xfrm>
          <a:prstGeom prst="rect">
            <a:avLst/>
          </a:prstGeom>
          <a:noFill/>
          <a:ln>
            <a:noFill/>
          </a:ln>
        </p:spPr>
      </p:pic>
      <p:sp>
        <p:nvSpPr>
          <p:cNvPr id="1326" name="Google Shape;1326;g2ecba0c605a_0_573"/>
          <p:cNvSpPr txBox="1">
            <a:spLocks noGrp="1"/>
          </p:cNvSpPr>
          <p:nvPr>
            <p:ph type="title"/>
          </p:nvPr>
        </p:nvSpPr>
        <p:spPr>
          <a:xfrm>
            <a:off x="916924" y="308070"/>
            <a:ext cx="10358100" cy="1055700"/>
          </a:xfrm>
          <a:prstGeom prst="rect">
            <a:avLst/>
          </a:prstGeom>
          <a:noFill/>
          <a:ln>
            <a:noFill/>
          </a:ln>
        </p:spPr>
        <p:txBody>
          <a:bodyPr spcFirstLastPara="1" wrap="square" lIns="0" tIns="283150" rIns="0" bIns="0" anchor="t" anchorCtr="0">
            <a:spAutoFit/>
          </a:bodyPr>
          <a:lstStyle/>
          <a:p>
            <a:pPr marL="12700" lvl="0" indent="0" algn="l" rtl="0">
              <a:lnSpc>
                <a:spcPct val="100000"/>
              </a:lnSpc>
              <a:spcBef>
                <a:spcPts val="0"/>
              </a:spcBef>
              <a:spcAft>
                <a:spcPts val="0"/>
              </a:spcAft>
              <a:buNone/>
            </a:pPr>
            <a:r>
              <a:rPr lang="en-US"/>
              <a:t>Note</a:t>
            </a:r>
            <a:endParaRPr/>
          </a:p>
        </p:txBody>
      </p:sp>
      <p:sp>
        <p:nvSpPr>
          <p:cNvPr id="1327" name="Google Shape;1327;g2ecba0c605a_0_573"/>
          <p:cNvSpPr txBox="1">
            <a:spLocks noGrp="1"/>
          </p:cNvSpPr>
          <p:nvPr>
            <p:ph type="body" idx="1"/>
          </p:nvPr>
        </p:nvSpPr>
        <p:spPr>
          <a:xfrm>
            <a:off x="916924" y="1838812"/>
            <a:ext cx="10264200" cy="3710100"/>
          </a:xfrm>
          <a:prstGeom prst="rect">
            <a:avLst/>
          </a:prstGeom>
          <a:noFill/>
          <a:ln>
            <a:noFill/>
          </a:ln>
        </p:spPr>
        <p:txBody>
          <a:bodyPr spcFirstLastPara="1" wrap="square" lIns="0" tIns="10775" rIns="0" bIns="0" anchor="t" anchorCtr="0">
            <a:spAutoFit/>
          </a:bodyPr>
          <a:lstStyle/>
          <a:p>
            <a:pPr marL="12700" marR="5080" lvl="0" indent="0" algn="l" rtl="0">
              <a:lnSpc>
                <a:spcPct val="100400"/>
              </a:lnSpc>
              <a:spcBef>
                <a:spcPts val="0"/>
              </a:spcBef>
              <a:spcAft>
                <a:spcPts val="0"/>
              </a:spcAft>
              <a:buNone/>
            </a:pPr>
            <a:r>
              <a:rPr lang="en-US"/>
              <a:t>The content of this presentation is to provide news and information on legal issues and all content is provided for informational purposes only and should not be considered legal advice.</a:t>
            </a:r>
            <a:endParaRPr/>
          </a:p>
          <a:p>
            <a:pPr marL="12700" marR="104138" lvl="0" indent="0" algn="l" rtl="0">
              <a:lnSpc>
                <a:spcPct val="100299"/>
              </a:lnSpc>
              <a:spcBef>
                <a:spcPts val="2850"/>
              </a:spcBef>
              <a:spcAft>
                <a:spcPts val="0"/>
              </a:spcAft>
              <a:buNone/>
            </a:pPr>
            <a:r>
              <a:rPr lang="en-US"/>
              <a:t>The transmission of information in this presentation does not establish an attorney-client relationship with the recipient. The recipient should not act on the information contained in this presentation without first consulting retained legal counsel.</a:t>
            </a:r>
            <a:endParaRPr/>
          </a:p>
          <a:p>
            <a:pPr marL="12700" lvl="0" indent="0" algn="l" rtl="0">
              <a:lnSpc>
                <a:spcPct val="100000"/>
              </a:lnSpc>
              <a:spcBef>
                <a:spcPts val="2880"/>
              </a:spcBef>
              <a:spcAft>
                <a:spcPts val="0"/>
              </a:spcAft>
              <a:buNone/>
            </a:pPr>
            <a:r>
              <a:rPr lang="en-US"/>
              <a:t>If you desire legal advice for a particular situation, you should consult an attorney.</a:t>
            </a:r>
            <a:endParaRP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Shape 1331"/>
        <p:cNvGrpSpPr/>
        <p:nvPr/>
      </p:nvGrpSpPr>
      <p:grpSpPr>
        <a:xfrm>
          <a:off x="0" y="0"/>
          <a:ext cx="0" cy="0"/>
          <a:chOff x="0" y="0"/>
          <a:chExt cx="0" cy="0"/>
        </a:xfrm>
      </p:grpSpPr>
      <p:sp>
        <p:nvSpPr>
          <p:cNvPr id="1332" name="Google Shape;1332;g2ecba0c605a_0_975"/>
          <p:cNvSpPr txBox="1">
            <a:spLocks noGrp="1"/>
          </p:cNvSpPr>
          <p:nvPr>
            <p:ph type="title"/>
          </p:nvPr>
        </p:nvSpPr>
        <p:spPr>
          <a:xfrm>
            <a:off x="916924" y="308070"/>
            <a:ext cx="10358100" cy="7695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US"/>
              <a:t>Title IX Module 6</a:t>
            </a:r>
            <a:endParaRP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showMasterSp="0">
  <p:cSld>
    <p:spTree>
      <p:nvGrpSpPr>
        <p:cNvPr id="1" name="Shape 1336"/>
        <p:cNvGrpSpPr/>
        <p:nvPr/>
      </p:nvGrpSpPr>
      <p:grpSpPr>
        <a:xfrm>
          <a:off x="0" y="0"/>
          <a:ext cx="0" cy="0"/>
          <a:chOff x="0" y="0"/>
          <a:chExt cx="0" cy="0"/>
        </a:xfrm>
      </p:grpSpPr>
      <p:grpSp>
        <p:nvGrpSpPr>
          <p:cNvPr id="1337" name="Google Shape;1337;g2ecba0c605a_0_799"/>
          <p:cNvGrpSpPr/>
          <p:nvPr/>
        </p:nvGrpSpPr>
        <p:grpSpPr>
          <a:xfrm>
            <a:off x="-3" y="0"/>
            <a:ext cx="12192001" cy="6858000"/>
            <a:chOff x="-3" y="0"/>
            <a:chExt cx="12192001" cy="6858000"/>
          </a:xfrm>
        </p:grpSpPr>
        <p:pic>
          <p:nvPicPr>
            <p:cNvPr id="1338" name="Google Shape;1338;g2ecba0c605a_0_799"/>
            <p:cNvPicPr preferRelativeResize="0"/>
            <p:nvPr/>
          </p:nvPicPr>
          <p:blipFill rotWithShape="1">
            <a:blip r:embed="rId3">
              <a:alphaModFix/>
            </a:blip>
            <a:srcRect/>
            <a:stretch/>
          </p:blipFill>
          <p:spPr>
            <a:xfrm>
              <a:off x="5385816" y="0"/>
              <a:ext cx="6806182" cy="6858000"/>
            </a:xfrm>
            <a:prstGeom prst="rect">
              <a:avLst/>
            </a:prstGeom>
            <a:noFill/>
            <a:ln>
              <a:noFill/>
            </a:ln>
          </p:spPr>
        </p:pic>
        <p:sp>
          <p:nvSpPr>
            <p:cNvPr id="1339" name="Google Shape;1339;g2ecba0c605a_0_799"/>
            <p:cNvSpPr/>
            <p:nvPr/>
          </p:nvSpPr>
          <p:spPr>
            <a:xfrm>
              <a:off x="0" y="0"/>
              <a:ext cx="9469120" cy="6858000"/>
            </a:xfrm>
            <a:custGeom>
              <a:avLst/>
              <a:gdLst/>
              <a:ahLst/>
              <a:cxnLst/>
              <a:rect l="l" t="t" r="r" b="b"/>
              <a:pathLst>
                <a:path w="9469120" h="6858000" extrusionOk="0">
                  <a:moveTo>
                    <a:pt x="6291757" y="0"/>
                  </a:moveTo>
                  <a:lnTo>
                    <a:pt x="0" y="0"/>
                  </a:lnTo>
                  <a:lnTo>
                    <a:pt x="0" y="6857441"/>
                  </a:lnTo>
                  <a:lnTo>
                    <a:pt x="2043188" y="6857441"/>
                  </a:lnTo>
                  <a:lnTo>
                    <a:pt x="2042934" y="6858000"/>
                  </a:lnTo>
                  <a:lnTo>
                    <a:pt x="9468612" y="6858000"/>
                  </a:lnTo>
                  <a:lnTo>
                    <a:pt x="6291757" y="0"/>
                  </a:lnTo>
                  <a:close/>
                </a:path>
              </a:pathLst>
            </a:custGeom>
            <a:solidFill>
              <a:srgbClr val="FDFDFD">
                <a:alpha val="69800"/>
              </a:srgbClr>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340" name="Google Shape;1340;g2ecba0c605a_0_799"/>
            <p:cNvSpPr/>
            <p:nvPr/>
          </p:nvSpPr>
          <p:spPr>
            <a:xfrm>
              <a:off x="-3" y="0"/>
              <a:ext cx="8656320" cy="6858000"/>
            </a:xfrm>
            <a:custGeom>
              <a:avLst/>
              <a:gdLst/>
              <a:ahLst/>
              <a:cxnLst/>
              <a:rect l="l" t="t" r="r" b="b"/>
              <a:pathLst>
                <a:path w="8656320" h="6858000" extrusionOk="0">
                  <a:moveTo>
                    <a:pt x="5480215" y="0"/>
                  </a:moveTo>
                  <a:lnTo>
                    <a:pt x="578967" y="0"/>
                  </a:lnTo>
                  <a:lnTo>
                    <a:pt x="578967" y="482"/>
                  </a:lnTo>
                  <a:lnTo>
                    <a:pt x="0" y="482"/>
                  </a:lnTo>
                  <a:lnTo>
                    <a:pt x="0" y="6858000"/>
                  </a:lnTo>
                  <a:lnTo>
                    <a:pt x="578967" y="6858000"/>
                  </a:lnTo>
                  <a:lnTo>
                    <a:pt x="578967" y="6857441"/>
                  </a:lnTo>
                  <a:lnTo>
                    <a:pt x="1232662" y="6857441"/>
                  </a:lnTo>
                  <a:lnTo>
                    <a:pt x="1232408" y="6858000"/>
                  </a:lnTo>
                  <a:lnTo>
                    <a:pt x="8656319" y="6858000"/>
                  </a:lnTo>
                  <a:lnTo>
                    <a:pt x="5480215" y="0"/>
                  </a:lnTo>
                  <a:close/>
                </a:path>
              </a:pathLst>
            </a:custGeom>
            <a:solidFill>
              <a:srgbClr val="FDFDFD"/>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grpSp>
      <p:sp>
        <p:nvSpPr>
          <p:cNvPr id="1341" name="Google Shape;1341;g2ecba0c605a_0_799"/>
          <p:cNvSpPr txBox="1">
            <a:spLocks noGrp="1"/>
          </p:cNvSpPr>
          <p:nvPr>
            <p:ph type="title"/>
          </p:nvPr>
        </p:nvSpPr>
        <p:spPr>
          <a:xfrm>
            <a:off x="675551" y="377482"/>
            <a:ext cx="5109300" cy="998700"/>
          </a:xfrm>
          <a:prstGeom prst="rect">
            <a:avLst/>
          </a:prstGeom>
          <a:noFill/>
          <a:ln>
            <a:noFill/>
          </a:ln>
        </p:spPr>
        <p:txBody>
          <a:bodyPr spcFirstLastPara="1" wrap="square" lIns="0" tIns="13325" rIns="0" bIns="0" anchor="t" anchorCtr="0">
            <a:spAutoFit/>
          </a:bodyPr>
          <a:lstStyle/>
          <a:p>
            <a:pPr marL="12700" marR="5080" lvl="0" indent="0" algn="l" rtl="0">
              <a:lnSpc>
                <a:spcPct val="100000"/>
              </a:lnSpc>
              <a:spcBef>
                <a:spcPts val="0"/>
              </a:spcBef>
              <a:spcAft>
                <a:spcPts val="0"/>
              </a:spcAft>
              <a:buNone/>
            </a:pPr>
            <a:r>
              <a:rPr lang="en-US" sz="3200">
                <a:solidFill>
                  <a:srgbClr val="C00000"/>
                </a:solidFill>
              </a:rPr>
              <a:t>Title IX Coordinator Training Online Course</a:t>
            </a:r>
            <a:endParaRPr sz="3200"/>
          </a:p>
        </p:txBody>
      </p:sp>
      <p:sp>
        <p:nvSpPr>
          <p:cNvPr id="1342" name="Google Shape;1342;g2ecba0c605a_0_799"/>
          <p:cNvSpPr txBox="1"/>
          <p:nvPr/>
        </p:nvSpPr>
        <p:spPr>
          <a:xfrm>
            <a:off x="675551" y="1657614"/>
            <a:ext cx="5602500" cy="998700"/>
          </a:xfrm>
          <a:prstGeom prst="rect">
            <a:avLst/>
          </a:prstGeom>
          <a:noFill/>
          <a:ln>
            <a:noFill/>
          </a:ln>
        </p:spPr>
        <p:txBody>
          <a:bodyPr spcFirstLastPara="1" wrap="square" lIns="0" tIns="13325" rIns="0" bIns="0" anchor="t" anchorCtr="0">
            <a:spAutoFit/>
          </a:bodyPr>
          <a:lstStyle/>
          <a:p>
            <a:pPr marL="12700" marR="5080" lvl="0" indent="0" algn="l" rtl="0">
              <a:lnSpc>
                <a:spcPct val="100000"/>
              </a:lnSpc>
              <a:spcBef>
                <a:spcPts val="0"/>
              </a:spcBef>
              <a:spcAft>
                <a:spcPts val="0"/>
              </a:spcAft>
              <a:buNone/>
            </a:pPr>
            <a:r>
              <a:rPr lang="en-US" sz="3200">
                <a:solidFill>
                  <a:srgbClr val="C00000"/>
                </a:solidFill>
                <a:latin typeface="Arial Black"/>
                <a:ea typeface="Arial Black"/>
                <a:cs typeface="Arial Black"/>
                <a:sym typeface="Arial Black"/>
              </a:rPr>
              <a:t>Class Three:	Anatomy of an OCR Investigation</a:t>
            </a:r>
            <a:endParaRPr sz="3200">
              <a:latin typeface="Arial Black"/>
              <a:ea typeface="Arial Black"/>
              <a:cs typeface="Arial Black"/>
              <a:sym typeface="Arial Black"/>
            </a:endParaRPr>
          </a:p>
        </p:txBody>
      </p:sp>
      <p:pic>
        <p:nvPicPr>
          <p:cNvPr id="1343" name="Google Shape;1343;g2ecba0c605a_0_799"/>
          <p:cNvPicPr preferRelativeResize="0"/>
          <p:nvPr/>
        </p:nvPicPr>
        <p:blipFill rotWithShape="1">
          <a:blip r:embed="rId4">
            <a:alphaModFix/>
          </a:blip>
          <a:srcRect/>
          <a:stretch/>
        </p:blipFill>
        <p:spPr>
          <a:xfrm>
            <a:off x="7676388" y="288036"/>
            <a:ext cx="4122419" cy="673607"/>
          </a:xfrm>
          <a:prstGeom prst="rect">
            <a:avLst/>
          </a:prstGeom>
          <a:noFill/>
          <a:ln>
            <a:noFill/>
          </a:ln>
        </p:spPr>
      </p:pic>
      <p:sp>
        <p:nvSpPr>
          <p:cNvPr id="1344" name="Google Shape;1344;g2ecba0c605a_0_799"/>
          <p:cNvSpPr txBox="1"/>
          <p:nvPr/>
        </p:nvSpPr>
        <p:spPr>
          <a:xfrm>
            <a:off x="680311" y="3224984"/>
            <a:ext cx="4038000" cy="2504400"/>
          </a:xfrm>
          <a:prstGeom prst="rect">
            <a:avLst/>
          </a:prstGeom>
          <a:noFill/>
          <a:ln>
            <a:noFill/>
          </a:ln>
        </p:spPr>
        <p:txBody>
          <a:bodyPr spcFirstLastPara="1" wrap="square" lIns="0" tIns="12050" rIns="0" bIns="0" anchor="t" anchorCtr="0">
            <a:spAutoFit/>
          </a:bodyPr>
          <a:lstStyle/>
          <a:p>
            <a:pPr marL="12700" lvl="0" indent="0" algn="l" rtl="0">
              <a:lnSpc>
                <a:spcPct val="100000"/>
              </a:lnSpc>
              <a:spcBef>
                <a:spcPts val="0"/>
              </a:spcBef>
              <a:spcAft>
                <a:spcPts val="0"/>
              </a:spcAft>
              <a:buNone/>
            </a:pPr>
            <a:r>
              <a:rPr lang="en-US" sz="2200" b="1">
                <a:solidFill>
                  <a:srgbClr val="333333"/>
                </a:solidFill>
                <a:latin typeface="Calibri"/>
                <a:ea typeface="Calibri"/>
                <a:cs typeface="Calibri"/>
                <a:sym typeface="Calibri"/>
              </a:rPr>
              <a:t>Phil Catanzano</a:t>
            </a:r>
            <a:endParaRPr sz="2200">
              <a:latin typeface="Calibri"/>
              <a:ea typeface="Calibri"/>
              <a:cs typeface="Calibri"/>
              <a:sym typeface="Calibri"/>
            </a:endParaRPr>
          </a:p>
          <a:p>
            <a:pPr marL="12700" lvl="0" indent="0" algn="l" rtl="0">
              <a:lnSpc>
                <a:spcPct val="100000"/>
              </a:lnSpc>
              <a:spcBef>
                <a:spcPts val="25"/>
              </a:spcBef>
              <a:spcAft>
                <a:spcPts val="0"/>
              </a:spcAft>
              <a:buNone/>
            </a:pPr>
            <a:r>
              <a:rPr lang="en-US" sz="1800">
                <a:solidFill>
                  <a:srgbClr val="333333"/>
                </a:solidFill>
                <a:latin typeface="Calibri"/>
                <a:ea typeface="Calibri"/>
                <a:cs typeface="Calibri"/>
                <a:sym typeface="Calibri"/>
              </a:rPr>
              <a:t>Partner, Education &amp; Sports Law Group LLC</a:t>
            </a:r>
            <a:endParaRPr sz="1800">
              <a:latin typeface="Calibri"/>
              <a:ea typeface="Calibri"/>
              <a:cs typeface="Calibri"/>
              <a:sym typeface="Calibri"/>
            </a:endParaRPr>
          </a:p>
          <a:p>
            <a:pPr marL="0" lvl="0" indent="0" algn="l" rtl="0">
              <a:lnSpc>
                <a:spcPct val="100000"/>
              </a:lnSpc>
              <a:spcBef>
                <a:spcPts val="655"/>
              </a:spcBef>
              <a:spcAft>
                <a:spcPts val="0"/>
              </a:spcAft>
              <a:buNone/>
            </a:pPr>
            <a:endParaRPr sz="1800">
              <a:latin typeface="Calibri"/>
              <a:ea typeface="Calibri"/>
              <a:cs typeface="Calibri"/>
              <a:sym typeface="Calibri"/>
            </a:endParaRPr>
          </a:p>
          <a:p>
            <a:pPr marL="12700" lvl="0" indent="0" algn="l" rtl="0">
              <a:lnSpc>
                <a:spcPct val="100000"/>
              </a:lnSpc>
              <a:spcBef>
                <a:spcPts val="0"/>
              </a:spcBef>
              <a:spcAft>
                <a:spcPts val="0"/>
              </a:spcAft>
              <a:buNone/>
            </a:pPr>
            <a:r>
              <a:rPr lang="en-US" sz="2200" b="1">
                <a:solidFill>
                  <a:srgbClr val="333333"/>
                </a:solidFill>
                <a:latin typeface="Calibri"/>
                <a:ea typeface="Calibri"/>
                <a:cs typeface="Calibri"/>
                <a:sym typeface="Calibri"/>
              </a:rPr>
              <a:t>Melinda Grier</a:t>
            </a:r>
            <a:endParaRPr sz="2200">
              <a:latin typeface="Calibri"/>
              <a:ea typeface="Calibri"/>
              <a:cs typeface="Calibri"/>
              <a:sym typeface="Calibri"/>
            </a:endParaRPr>
          </a:p>
          <a:p>
            <a:pPr marL="12700" lvl="0" indent="0" algn="l" rtl="0">
              <a:lnSpc>
                <a:spcPct val="100000"/>
              </a:lnSpc>
              <a:spcBef>
                <a:spcPts val="30"/>
              </a:spcBef>
              <a:spcAft>
                <a:spcPts val="0"/>
              </a:spcAft>
              <a:buNone/>
            </a:pPr>
            <a:r>
              <a:rPr lang="en-US" sz="1800">
                <a:solidFill>
                  <a:srgbClr val="333333"/>
                </a:solidFill>
                <a:latin typeface="Calibri"/>
                <a:ea typeface="Calibri"/>
                <a:cs typeface="Calibri"/>
                <a:sym typeface="Calibri"/>
              </a:rPr>
              <a:t>Melinda Grier Consulting</a:t>
            </a:r>
            <a:endParaRPr sz="1800">
              <a:latin typeface="Calibri"/>
              <a:ea typeface="Calibri"/>
              <a:cs typeface="Calibri"/>
              <a:sym typeface="Calibri"/>
            </a:endParaRPr>
          </a:p>
          <a:p>
            <a:pPr marL="12700" lvl="0" indent="0" algn="l" rtl="0">
              <a:lnSpc>
                <a:spcPct val="100000"/>
              </a:lnSpc>
              <a:spcBef>
                <a:spcPts val="2130"/>
              </a:spcBef>
              <a:spcAft>
                <a:spcPts val="0"/>
              </a:spcAft>
              <a:buNone/>
            </a:pPr>
            <a:r>
              <a:rPr lang="en-US" sz="2200" b="1">
                <a:solidFill>
                  <a:srgbClr val="333333"/>
                </a:solidFill>
                <a:latin typeface="Calibri"/>
                <a:ea typeface="Calibri"/>
                <a:cs typeface="Calibri"/>
                <a:sym typeface="Calibri"/>
              </a:rPr>
              <a:t>Janet Judge</a:t>
            </a:r>
            <a:endParaRPr sz="2200">
              <a:latin typeface="Calibri"/>
              <a:ea typeface="Calibri"/>
              <a:cs typeface="Calibri"/>
              <a:sym typeface="Calibri"/>
            </a:endParaRPr>
          </a:p>
          <a:p>
            <a:pPr marL="12700" lvl="0" indent="0" algn="l" rtl="0">
              <a:lnSpc>
                <a:spcPct val="100000"/>
              </a:lnSpc>
              <a:spcBef>
                <a:spcPts val="30"/>
              </a:spcBef>
              <a:spcAft>
                <a:spcPts val="0"/>
              </a:spcAft>
              <a:buNone/>
            </a:pPr>
            <a:r>
              <a:rPr lang="en-US" sz="1800">
                <a:solidFill>
                  <a:srgbClr val="333333"/>
                </a:solidFill>
                <a:latin typeface="Calibri"/>
                <a:ea typeface="Calibri"/>
                <a:cs typeface="Calibri"/>
                <a:sym typeface="Calibri"/>
              </a:rPr>
              <a:t>Partner, Education &amp; Sports Law Group LLC</a:t>
            </a:r>
            <a:endParaRPr sz="1800">
              <a:latin typeface="Calibri"/>
              <a:ea typeface="Calibri"/>
              <a:cs typeface="Calibri"/>
              <a:sym typeface="Calibri"/>
            </a:endParaRPr>
          </a:p>
        </p:txBody>
      </p:sp>
      <p:sp>
        <p:nvSpPr>
          <p:cNvPr id="1345" name="Google Shape;1345;g2ecba0c605a_0_799"/>
          <p:cNvSpPr txBox="1"/>
          <p:nvPr/>
        </p:nvSpPr>
        <p:spPr>
          <a:xfrm>
            <a:off x="598169" y="6250685"/>
            <a:ext cx="6978600" cy="309900"/>
          </a:xfrm>
          <a:prstGeom prst="rect">
            <a:avLst/>
          </a:prstGeom>
          <a:noFill/>
          <a:ln w="19050" cap="flat" cmpd="sng">
            <a:solidFill>
              <a:srgbClr val="333333"/>
            </a:solidFill>
            <a:prstDash val="solid"/>
            <a:round/>
            <a:headEnd type="none" w="sm" len="sm"/>
            <a:tailEnd type="none" w="sm" len="sm"/>
          </a:ln>
        </p:spPr>
        <p:txBody>
          <a:bodyPr spcFirstLastPara="1" wrap="square" lIns="0" tIns="32375" rIns="0" bIns="0" anchor="t" anchorCtr="0">
            <a:spAutoFit/>
          </a:bodyPr>
          <a:lstStyle/>
          <a:p>
            <a:pPr marL="89535" lvl="0" indent="0" algn="l" rtl="0">
              <a:lnSpc>
                <a:spcPct val="100000"/>
              </a:lnSpc>
              <a:spcBef>
                <a:spcPts val="0"/>
              </a:spcBef>
              <a:spcAft>
                <a:spcPts val="0"/>
              </a:spcAft>
              <a:buNone/>
            </a:pPr>
            <a:r>
              <a:rPr lang="en-US" sz="1800">
                <a:solidFill>
                  <a:srgbClr val="333333"/>
                </a:solidFill>
                <a:latin typeface="Calibri"/>
                <a:ea typeface="Calibri"/>
                <a:cs typeface="Calibri"/>
                <a:sym typeface="Calibri"/>
              </a:rPr>
              <a:t>PLEASE NOTE: Training Course Only. Does Not Constitute Legal Advice.</a:t>
            </a:r>
            <a:endParaRPr sz="1800">
              <a:latin typeface="Calibri"/>
              <a:ea typeface="Calibri"/>
              <a:cs typeface="Calibri"/>
              <a:sym typeface="Calibri"/>
            </a:endParaRP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Shape 1349"/>
        <p:cNvGrpSpPr/>
        <p:nvPr/>
      </p:nvGrpSpPr>
      <p:grpSpPr>
        <a:xfrm>
          <a:off x="0" y="0"/>
          <a:ext cx="0" cy="0"/>
          <a:chOff x="0" y="0"/>
          <a:chExt cx="0" cy="0"/>
        </a:xfrm>
      </p:grpSpPr>
      <p:sp>
        <p:nvSpPr>
          <p:cNvPr id="1350" name="Google Shape;1350;g2ecba0c605a_0_811"/>
          <p:cNvSpPr txBox="1">
            <a:spLocks noGrp="1"/>
          </p:cNvSpPr>
          <p:nvPr>
            <p:ph type="title"/>
          </p:nvPr>
        </p:nvSpPr>
        <p:spPr>
          <a:xfrm>
            <a:off x="3723290" y="609822"/>
            <a:ext cx="4746000" cy="690600"/>
          </a:xfrm>
          <a:prstGeom prst="rect">
            <a:avLst/>
          </a:prstGeom>
          <a:noFill/>
          <a:ln>
            <a:noFill/>
          </a:ln>
        </p:spPr>
        <p:txBody>
          <a:bodyPr spcFirstLastPara="1" wrap="square" lIns="0" tIns="13325" rIns="0" bIns="0" anchor="t" anchorCtr="0">
            <a:spAutoFit/>
          </a:bodyPr>
          <a:lstStyle/>
          <a:p>
            <a:pPr marL="12700" lvl="0" indent="0" algn="l" rtl="0">
              <a:lnSpc>
                <a:spcPct val="100000"/>
              </a:lnSpc>
              <a:spcBef>
                <a:spcPts val="0"/>
              </a:spcBef>
              <a:spcAft>
                <a:spcPts val="0"/>
              </a:spcAft>
              <a:buNone/>
            </a:pPr>
            <a:r>
              <a:rPr lang="en-US"/>
              <a:t>Class Overview</a:t>
            </a:r>
            <a:endParaRPr/>
          </a:p>
        </p:txBody>
      </p:sp>
      <p:pic>
        <p:nvPicPr>
          <p:cNvPr id="1351" name="Google Shape;1351;g2ecba0c605a_0_811"/>
          <p:cNvPicPr preferRelativeResize="0"/>
          <p:nvPr/>
        </p:nvPicPr>
        <p:blipFill rotWithShape="1">
          <a:blip r:embed="rId3">
            <a:alphaModFix/>
          </a:blip>
          <a:srcRect/>
          <a:stretch/>
        </p:blipFill>
        <p:spPr>
          <a:xfrm>
            <a:off x="838200" y="1690128"/>
            <a:ext cx="4762499" cy="4017250"/>
          </a:xfrm>
          <a:prstGeom prst="rect">
            <a:avLst/>
          </a:prstGeom>
          <a:noFill/>
          <a:ln>
            <a:noFill/>
          </a:ln>
        </p:spPr>
      </p:pic>
      <p:sp>
        <p:nvSpPr>
          <p:cNvPr id="1352" name="Google Shape;1352;g2ecba0c605a_0_811"/>
          <p:cNvSpPr txBox="1"/>
          <p:nvPr/>
        </p:nvSpPr>
        <p:spPr>
          <a:xfrm>
            <a:off x="6250924" y="1649012"/>
            <a:ext cx="4770000" cy="4614900"/>
          </a:xfrm>
          <a:prstGeom prst="rect">
            <a:avLst/>
          </a:prstGeom>
          <a:noFill/>
          <a:ln>
            <a:noFill/>
          </a:ln>
        </p:spPr>
        <p:txBody>
          <a:bodyPr spcFirstLastPara="1" wrap="square" lIns="0" tIns="67925" rIns="0" bIns="0" anchor="t" anchorCtr="0">
            <a:spAutoFit/>
          </a:bodyPr>
          <a:lstStyle/>
          <a:p>
            <a:pPr marL="240028" marR="655955" lvl="0" indent="-227328" algn="l" rtl="0">
              <a:lnSpc>
                <a:spcPct val="108125"/>
              </a:lnSpc>
              <a:spcBef>
                <a:spcPts val="0"/>
              </a:spcBef>
              <a:spcAft>
                <a:spcPts val="0"/>
              </a:spcAft>
              <a:buClr>
                <a:srgbClr val="333333"/>
              </a:buClr>
              <a:buSzPts val="3200"/>
              <a:buFont typeface="Arial"/>
              <a:buChar char="•"/>
            </a:pPr>
            <a:r>
              <a:rPr lang="en-US" sz="3200">
                <a:solidFill>
                  <a:srgbClr val="333333"/>
                </a:solidFill>
                <a:latin typeface="Calibri"/>
                <a:ea typeface="Calibri"/>
                <a:cs typeface="Calibri"/>
                <a:sym typeface="Calibri"/>
              </a:rPr>
              <a:t>Demystifying the OCR’s 	Multi-Phase Process</a:t>
            </a:r>
            <a:endParaRPr sz="3200">
              <a:latin typeface="Calibri"/>
              <a:ea typeface="Calibri"/>
              <a:cs typeface="Calibri"/>
              <a:sym typeface="Calibri"/>
            </a:endParaRPr>
          </a:p>
          <a:p>
            <a:pPr marL="240028" marR="527050" lvl="0" indent="-227328" algn="l" rtl="0">
              <a:lnSpc>
                <a:spcPct val="108125"/>
              </a:lnSpc>
              <a:spcBef>
                <a:spcPts val="985"/>
              </a:spcBef>
              <a:spcAft>
                <a:spcPts val="0"/>
              </a:spcAft>
              <a:buClr>
                <a:srgbClr val="333333"/>
              </a:buClr>
              <a:buSzPts val="3200"/>
              <a:buFont typeface="Arial"/>
              <a:buChar char="•"/>
            </a:pPr>
            <a:r>
              <a:rPr lang="en-US" sz="3200">
                <a:solidFill>
                  <a:srgbClr val="333333"/>
                </a:solidFill>
                <a:latin typeface="Calibri"/>
                <a:ea typeface="Calibri"/>
                <a:cs typeface="Calibri"/>
                <a:sym typeface="Calibri"/>
              </a:rPr>
              <a:t>Understanding different 	aspects of OCR’s Case 	Processing Manual</a:t>
            </a:r>
            <a:endParaRPr sz="3200">
              <a:latin typeface="Calibri"/>
              <a:ea typeface="Calibri"/>
              <a:cs typeface="Calibri"/>
              <a:sym typeface="Calibri"/>
            </a:endParaRPr>
          </a:p>
          <a:p>
            <a:pPr marL="240028" marR="5080" lvl="0" indent="-227328" algn="l" rtl="0">
              <a:lnSpc>
                <a:spcPct val="108125"/>
              </a:lnSpc>
              <a:spcBef>
                <a:spcPts val="985"/>
              </a:spcBef>
              <a:spcAft>
                <a:spcPts val="0"/>
              </a:spcAft>
              <a:buClr>
                <a:srgbClr val="333333"/>
              </a:buClr>
              <a:buSzPts val="3200"/>
              <a:buFont typeface="Arial"/>
              <a:buChar char="•"/>
            </a:pPr>
            <a:r>
              <a:rPr lang="en-US" sz="3200">
                <a:solidFill>
                  <a:srgbClr val="333333"/>
                </a:solidFill>
                <a:latin typeface="Calibri"/>
                <a:ea typeface="Calibri"/>
                <a:cs typeface="Calibri"/>
                <a:sym typeface="Calibri"/>
              </a:rPr>
              <a:t>Practical Points to Consider 	in Working with OCR</a:t>
            </a:r>
            <a:endParaRPr sz="3200">
              <a:latin typeface="Calibri"/>
              <a:ea typeface="Calibri"/>
              <a:cs typeface="Calibri"/>
              <a:sym typeface="Calibri"/>
            </a:endParaRPr>
          </a:p>
          <a:p>
            <a:pPr marL="240028" lvl="0" indent="-227328" algn="l" rtl="0">
              <a:lnSpc>
                <a:spcPct val="100000"/>
              </a:lnSpc>
              <a:spcBef>
                <a:spcPts val="570"/>
              </a:spcBef>
              <a:spcAft>
                <a:spcPts val="0"/>
              </a:spcAft>
              <a:buClr>
                <a:srgbClr val="333333"/>
              </a:buClr>
              <a:buSzPts val="3200"/>
              <a:buFont typeface="Arial"/>
              <a:buChar char="•"/>
            </a:pPr>
            <a:r>
              <a:rPr lang="en-US" sz="3200">
                <a:solidFill>
                  <a:srgbClr val="333333"/>
                </a:solidFill>
                <a:latin typeface="Calibri"/>
                <a:ea typeface="Calibri"/>
                <a:cs typeface="Calibri"/>
                <a:sym typeface="Calibri"/>
              </a:rPr>
              <a:t>Summary</a:t>
            </a:r>
            <a:endParaRPr sz="3200">
              <a:latin typeface="Calibri"/>
              <a:ea typeface="Calibri"/>
              <a:cs typeface="Calibri"/>
              <a:sym typeface="Calibri"/>
            </a:endParaRP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Shape 1356"/>
        <p:cNvGrpSpPr/>
        <p:nvPr/>
      </p:nvGrpSpPr>
      <p:grpSpPr>
        <a:xfrm>
          <a:off x="0" y="0"/>
          <a:ext cx="0" cy="0"/>
          <a:chOff x="0" y="0"/>
          <a:chExt cx="0" cy="0"/>
        </a:xfrm>
      </p:grpSpPr>
      <p:sp>
        <p:nvSpPr>
          <p:cNvPr id="1357" name="Google Shape;1357;g2ecba0c605a_0_817"/>
          <p:cNvSpPr txBox="1">
            <a:spLocks noGrp="1"/>
          </p:cNvSpPr>
          <p:nvPr>
            <p:ph type="title"/>
          </p:nvPr>
        </p:nvSpPr>
        <p:spPr>
          <a:xfrm>
            <a:off x="546416" y="413612"/>
            <a:ext cx="11024100" cy="690600"/>
          </a:xfrm>
          <a:prstGeom prst="rect">
            <a:avLst/>
          </a:prstGeom>
          <a:noFill/>
          <a:ln>
            <a:noFill/>
          </a:ln>
        </p:spPr>
        <p:txBody>
          <a:bodyPr spcFirstLastPara="1" wrap="square" lIns="0" tIns="13325" rIns="0" bIns="0" anchor="t" anchorCtr="0">
            <a:spAutoFit/>
          </a:bodyPr>
          <a:lstStyle/>
          <a:p>
            <a:pPr marL="1032510" lvl="0" indent="0" algn="l" rtl="0">
              <a:lnSpc>
                <a:spcPct val="100000"/>
              </a:lnSpc>
              <a:spcBef>
                <a:spcPts val="0"/>
              </a:spcBef>
              <a:spcAft>
                <a:spcPts val="0"/>
              </a:spcAft>
              <a:buNone/>
            </a:pPr>
            <a:r>
              <a:rPr lang="en-US"/>
              <a:t>Why is this Important to You?</a:t>
            </a:r>
            <a:endParaRPr/>
          </a:p>
        </p:txBody>
      </p:sp>
      <p:sp>
        <p:nvSpPr>
          <p:cNvPr id="1358" name="Google Shape;1358;g2ecba0c605a_0_817"/>
          <p:cNvSpPr txBox="1"/>
          <p:nvPr/>
        </p:nvSpPr>
        <p:spPr>
          <a:xfrm>
            <a:off x="916924" y="1455928"/>
            <a:ext cx="10222200" cy="4773300"/>
          </a:xfrm>
          <a:prstGeom prst="rect">
            <a:avLst/>
          </a:prstGeom>
          <a:noFill/>
          <a:ln>
            <a:noFill/>
          </a:ln>
        </p:spPr>
        <p:txBody>
          <a:bodyPr spcFirstLastPara="1" wrap="square" lIns="0" tIns="64125" rIns="0" bIns="0" anchor="t" anchorCtr="0">
            <a:spAutoFit/>
          </a:bodyPr>
          <a:lstStyle/>
          <a:p>
            <a:pPr marL="241300" marR="5080" lvl="0" indent="-228600" algn="just" rtl="0">
              <a:lnSpc>
                <a:spcPct val="108000"/>
              </a:lnSpc>
              <a:spcBef>
                <a:spcPts val="0"/>
              </a:spcBef>
              <a:spcAft>
                <a:spcPts val="0"/>
              </a:spcAft>
              <a:buClr>
                <a:srgbClr val="333333"/>
              </a:buClr>
              <a:buSzPts val="3000"/>
              <a:buFont typeface="Arial"/>
              <a:buChar char="•"/>
            </a:pPr>
            <a:r>
              <a:rPr lang="en-US" sz="3000">
                <a:solidFill>
                  <a:srgbClr val="333333"/>
                </a:solidFill>
                <a:latin typeface="Calibri"/>
                <a:ea typeface="Calibri"/>
                <a:cs typeface="Calibri"/>
                <a:sym typeface="Calibri"/>
              </a:rPr>
              <a:t>OCR is the primary enforcement agency regarding Title IX, which may make your department more likely to interact with them</a:t>
            </a:r>
            <a:endParaRPr sz="3000">
              <a:latin typeface="Calibri"/>
              <a:ea typeface="Calibri"/>
              <a:cs typeface="Calibri"/>
              <a:sym typeface="Calibri"/>
            </a:endParaRPr>
          </a:p>
          <a:p>
            <a:pPr marL="241300" marR="100965" lvl="0" indent="-228600" algn="just" rtl="0">
              <a:lnSpc>
                <a:spcPct val="108000"/>
              </a:lnSpc>
              <a:spcBef>
                <a:spcPts val="994"/>
              </a:spcBef>
              <a:spcAft>
                <a:spcPts val="0"/>
              </a:spcAft>
              <a:buClr>
                <a:srgbClr val="333333"/>
              </a:buClr>
              <a:buSzPts val="3000"/>
              <a:buFont typeface="Arial"/>
              <a:buChar char="•"/>
            </a:pPr>
            <a:r>
              <a:rPr lang="en-US" sz="3000">
                <a:solidFill>
                  <a:srgbClr val="333333"/>
                </a:solidFill>
                <a:latin typeface="Calibri"/>
                <a:ea typeface="Calibri"/>
                <a:cs typeface="Calibri"/>
                <a:sym typeface="Calibri"/>
              </a:rPr>
              <a:t>OCR’s process is its own, meaning that responding to OCR often looks different from responding to litigation or even responding to other civil rights enforcement agencies</a:t>
            </a:r>
            <a:endParaRPr sz="3000">
              <a:latin typeface="Calibri"/>
              <a:ea typeface="Calibri"/>
              <a:cs typeface="Calibri"/>
              <a:sym typeface="Calibri"/>
            </a:endParaRPr>
          </a:p>
          <a:p>
            <a:pPr marL="241300" marR="438783" lvl="0" indent="-228600" algn="l" rtl="0">
              <a:lnSpc>
                <a:spcPct val="108000"/>
              </a:lnSpc>
              <a:spcBef>
                <a:spcPts val="1010"/>
              </a:spcBef>
              <a:spcAft>
                <a:spcPts val="0"/>
              </a:spcAft>
              <a:buClr>
                <a:srgbClr val="333333"/>
              </a:buClr>
              <a:buSzPts val="3000"/>
              <a:buFont typeface="Arial"/>
              <a:buChar char="•"/>
            </a:pPr>
            <a:r>
              <a:rPr lang="en-US" sz="3000">
                <a:solidFill>
                  <a:srgbClr val="333333"/>
                </a:solidFill>
                <a:latin typeface="Calibri"/>
                <a:ea typeface="Calibri"/>
                <a:cs typeface="Calibri"/>
                <a:sym typeface="Calibri"/>
              </a:rPr>
              <a:t>Most importantly, understanding OCR’s perspectives and the way that it approaches its role can help you maintain policies, files, and other materials in a way that is helpful to you and eases the burden of an OCR review</a:t>
            </a:r>
            <a:endParaRPr sz="3000">
              <a:latin typeface="Calibri"/>
              <a:ea typeface="Calibri"/>
              <a:cs typeface="Calibri"/>
              <a:sym typeface="Calibri"/>
            </a:endParaRP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sp>
        <p:nvSpPr>
          <p:cNvPr id="1363" name="Google Shape;1363;g2ecba0c605a_0_822"/>
          <p:cNvSpPr txBox="1">
            <a:spLocks noGrp="1"/>
          </p:cNvSpPr>
          <p:nvPr>
            <p:ph type="title"/>
          </p:nvPr>
        </p:nvSpPr>
        <p:spPr>
          <a:xfrm>
            <a:off x="1052497" y="288952"/>
            <a:ext cx="10097700" cy="627900"/>
          </a:xfrm>
          <a:prstGeom prst="rect">
            <a:avLst/>
          </a:prstGeom>
          <a:noFill/>
          <a:ln>
            <a:noFill/>
          </a:ln>
        </p:spPr>
        <p:txBody>
          <a:bodyPr spcFirstLastPara="1" wrap="square" lIns="0" tIns="12050" rIns="0" bIns="0" anchor="t" anchorCtr="0">
            <a:spAutoFit/>
          </a:bodyPr>
          <a:lstStyle/>
          <a:p>
            <a:pPr marL="12700" lvl="0" indent="0" algn="l" rtl="0">
              <a:lnSpc>
                <a:spcPct val="100000"/>
              </a:lnSpc>
              <a:spcBef>
                <a:spcPts val="0"/>
              </a:spcBef>
              <a:spcAft>
                <a:spcPts val="0"/>
              </a:spcAft>
              <a:buNone/>
            </a:pPr>
            <a:r>
              <a:rPr lang="en-US" sz="4000"/>
              <a:t>What Complaints Does OCR Handle?</a:t>
            </a:r>
            <a:endParaRPr sz="4000"/>
          </a:p>
        </p:txBody>
      </p:sp>
      <p:sp>
        <p:nvSpPr>
          <p:cNvPr id="1364" name="Google Shape;1364;g2ecba0c605a_0_822"/>
          <p:cNvSpPr txBox="1"/>
          <p:nvPr/>
        </p:nvSpPr>
        <p:spPr>
          <a:xfrm>
            <a:off x="692183" y="1095408"/>
            <a:ext cx="10880700" cy="4969500"/>
          </a:xfrm>
          <a:prstGeom prst="rect">
            <a:avLst/>
          </a:prstGeom>
          <a:noFill/>
          <a:ln>
            <a:noFill/>
          </a:ln>
        </p:spPr>
        <p:txBody>
          <a:bodyPr spcFirstLastPara="1" wrap="square" lIns="0" tIns="45075" rIns="0" bIns="0" anchor="t" anchorCtr="0">
            <a:spAutoFit/>
          </a:bodyPr>
          <a:lstStyle/>
          <a:p>
            <a:pPr marL="240665" lvl="0" indent="-227965" algn="l" rtl="0">
              <a:lnSpc>
                <a:spcPct val="100000"/>
              </a:lnSpc>
              <a:spcBef>
                <a:spcPts val="0"/>
              </a:spcBef>
              <a:spcAft>
                <a:spcPts val="0"/>
              </a:spcAft>
              <a:buClr>
                <a:srgbClr val="333333"/>
              </a:buClr>
              <a:buSzPts val="2700"/>
              <a:buFont typeface="Arial"/>
              <a:buChar char="•"/>
            </a:pPr>
            <a:r>
              <a:rPr lang="en-US" sz="2700">
                <a:solidFill>
                  <a:srgbClr val="333333"/>
                </a:solidFill>
                <a:latin typeface="Calibri"/>
                <a:ea typeface="Calibri"/>
                <a:cs typeface="Calibri"/>
                <a:sym typeface="Calibri"/>
              </a:rPr>
              <a:t>OCR enforces several laws, including:</a:t>
            </a:r>
            <a:endParaRPr sz="2700">
              <a:latin typeface="Calibri"/>
              <a:ea typeface="Calibri"/>
              <a:cs typeface="Calibri"/>
              <a:sym typeface="Calibri"/>
            </a:endParaRPr>
          </a:p>
          <a:p>
            <a:pPr marL="697230" lvl="1" indent="-227328" algn="l" rtl="0">
              <a:lnSpc>
                <a:spcPct val="100000"/>
              </a:lnSpc>
              <a:spcBef>
                <a:spcPts val="229"/>
              </a:spcBef>
              <a:spcAft>
                <a:spcPts val="0"/>
              </a:spcAft>
              <a:buClr>
                <a:srgbClr val="333333"/>
              </a:buClr>
              <a:buSzPts val="2400"/>
              <a:buFont typeface="Arial"/>
              <a:buChar char="•"/>
            </a:pPr>
            <a:r>
              <a:rPr lang="en-US" sz="2400">
                <a:solidFill>
                  <a:srgbClr val="333333"/>
                </a:solidFill>
                <a:latin typeface="Calibri"/>
                <a:ea typeface="Calibri"/>
                <a:cs typeface="Calibri"/>
                <a:sym typeface="Calibri"/>
              </a:rPr>
              <a:t>Title VI</a:t>
            </a:r>
            <a:endParaRPr sz="2400">
              <a:latin typeface="Calibri"/>
              <a:ea typeface="Calibri"/>
              <a:cs typeface="Calibri"/>
              <a:sym typeface="Calibri"/>
            </a:endParaRPr>
          </a:p>
          <a:p>
            <a:pPr marL="697230" lvl="1" indent="-227328" algn="l" rtl="0">
              <a:lnSpc>
                <a:spcPct val="100000"/>
              </a:lnSpc>
              <a:spcBef>
                <a:spcPts val="215"/>
              </a:spcBef>
              <a:spcAft>
                <a:spcPts val="0"/>
              </a:spcAft>
              <a:buClr>
                <a:srgbClr val="333333"/>
              </a:buClr>
              <a:buSzPts val="2400"/>
              <a:buFont typeface="Arial"/>
              <a:buChar char="•"/>
            </a:pPr>
            <a:r>
              <a:rPr lang="en-US" sz="2400">
                <a:solidFill>
                  <a:srgbClr val="333333"/>
                </a:solidFill>
                <a:latin typeface="Calibri"/>
                <a:ea typeface="Calibri"/>
                <a:cs typeface="Calibri"/>
                <a:sym typeface="Calibri"/>
              </a:rPr>
              <a:t>Title IX</a:t>
            </a:r>
            <a:endParaRPr sz="2400">
              <a:latin typeface="Calibri"/>
              <a:ea typeface="Calibri"/>
              <a:cs typeface="Calibri"/>
              <a:sym typeface="Calibri"/>
            </a:endParaRPr>
          </a:p>
          <a:p>
            <a:pPr marL="697230" lvl="1" indent="-227328" algn="l" rtl="0">
              <a:lnSpc>
                <a:spcPct val="100000"/>
              </a:lnSpc>
              <a:spcBef>
                <a:spcPts val="204"/>
              </a:spcBef>
              <a:spcAft>
                <a:spcPts val="0"/>
              </a:spcAft>
              <a:buClr>
                <a:srgbClr val="333333"/>
              </a:buClr>
              <a:buSzPts val="2400"/>
              <a:buFont typeface="Arial"/>
              <a:buChar char="•"/>
            </a:pPr>
            <a:r>
              <a:rPr lang="en-US" sz="2400">
                <a:solidFill>
                  <a:srgbClr val="333333"/>
                </a:solidFill>
                <a:latin typeface="Calibri"/>
                <a:ea typeface="Calibri"/>
                <a:cs typeface="Calibri"/>
                <a:sym typeface="Calibri"/>
              </a:rPr>
              <a:t>Section 504 of the Rehabilitation Act </a:t>
            </a:r>
            <a:r>
              <a:rPr lang="en-US" sz="2400" u="sng">
                <a:solidFill>
                  <a:srgbClr val="333333"/>
                </a:solidFill>
                <a:latin typeface="Calibri"/>
                <a:ea typeface="Calibri"/>
                <a:cs typeface="Calibri"/>
                <a:sym typeface="Calibri"/>
              </a:rPr>
              <a:t>and</a:t>
            </a:r>
            <a:r>
              <a:rPr lang="en-US" sz="2400">
                <a:solidFill>
                  <a:srgbClr val="333333"/>
                </a:solidFill>
                <a:latin typeface="Calibri"/>
                <a:ea typeface="Calibri"/>
                <a:cs typeface="Calibri"/>
                <a:sym typeface="Calibri"/>
              </a:rPr>
              <a:t> Title II of the ADA</a:t>
            </a:r>
            <a:endParaRPr sz="2400">
              <a:latin typeface="Calibri"/>
              <a:ea typeface="Calibri"/>
              <a:cs typeface="Calibri"/>
              <a:sym typeface="Calibri"/>
            </a:endParaRPr>
          </a:p>
          <a:p>
            <a:pPr marL="697230" lvl="1" indent="-227328" algn="l" rtl="0">
              <a:lnSpc>
                <a:spcPct val="100000"/>
              </a:lnSpc>
              <a:spcBef>
                <a:spcPts val="215"/>
              </a:spcBef>
              <a:spcAft>
                <a:spcPts val="0"/>
              </a:spcAft>
              <a:buClr>
                <a:srgbClr val="333333"/>
              </a:buClr>
              <a:buSzPts val="2400"/>
              <a:buFont typeface="Arial"/>
              <a:buChar char="•"/>
            </a:pPr>
            <a:r>
              <a:rPr lang="en-US" sz="2400">
                <a:solidFill>
                  <a:srgbClr val="333333"/>
                </a:solidFill>
                <a:latin typeface="Calibri"/>
                <a:ea typeface="Calibri"/>
                <a:cs typeface="Calibri"/>
                <a:sym typeface="Calibri"/>
              </a:rPr>
              <a:t>Age Discrimination Act</a:t>
            </a:r>
            <a:endParaRPr sz="2400">
              <a:latin typeface="Calibri"/>
              <a:ea typeface="Calibri"/>
              <a:cs typeface="Calibri"/>
              <a:sym typeface="Calibri"/>
            </a:endParaRPr>
          </a:p>
          <a:p>
            <a:pPr marL="241300" marR="5080" lvl="0" indent="-228600" algn="l" rtl="0">
              <a:lnSpc>
                <a:spcPct val="108148"/>
              </a:lnSpc>
              <a:spcBef>
                <a:spcPts val="1025"/>
              </a:spcBef>
              <a:spcAft>
                <a:spcPts val="0"/>
              </a:spcAft>
              <a:buClr>
                <a:srgbClr val="333333"/>
              </a:buClr>
              <a:buSzPts val="2700"/>
              <a:buFont typeface="Arial"/>
              <a:buChar char="•"/>
            </a:pPr>
            <a:r>
              <a:rPr lang="en-US" sz="2700">
                <a:solidFill>
                  <a:srgbClr val="333333"/>
                </a:solidFill>
                <a:latin typeface="Calibri"/>
                <a:ea typeface="Calibri"/>
                <a:cs typeface="Calibri"/>
                <a:sym typeface="Calibri"/>
              </a:rPr>
              <a:t>DOJ, HUD, and EEOC may also conduct investigations that overlap into these areas, </a:t>
            </a:r>
            <a:r>
              <a:rPr lang="en-US" sz="2700" i="1">
                <a:solidFill>
                  <a:srgbClr val="333333"/>
                </a:solidFill>
                <a:latin typeface="Calibri"/>
                <a:ea typeface="Calibri"/>
                <a:cs typeface="Calibri"/>
                <a:sym typeface="Calibri"/>
              </a:rPr>
              <a:t>e.g.</a:t>
            </a:r>
            <a:r>
              <a:rPr lang="en-US" sz="2700">
                <a:solidFill>
                  <a:srgbClr val="333333"/>
                </a:solidFill>
                <a:latin typeface="Calibri"/>
                <a:ea typeface="Calibri"/>
                <a:cs typeface="Calibri"/>
                <a:sym typeface="Calibri"/>
              </a:rPr>
              <a:t>, DOJ reviews disability issues under Title III of the ADA, sexual misconduct issues under VAWA; HUD may take service animal/emotional support animal cases in housing</a:t>
            </a:r>
            <a:endParaRPr sz="2700">
              <a:latin typeface="Calibri"/>
              <a:ea typeface="Calibri"/>
              <a:cs typeface="Calibri"/>
              <a:sym typeface="Calibri"/>
            </a:endParaRPr>
          </a:p>
          <a:p>
            <a:pPr marL="241300" marR="636905" lvl="0" indent="-228600" algn="l" rtl="0">
              <a:lnSpc>
                <a:spcPct val="108148"/>
              </a:lnSpc>
              <a:spcBef>
                <a:spcPts val="980"/>
              </a:spcBef>
              <a:spcAft>
                <a:spcPts val="0"/>
              </a:spcAft>
              <a:buClr>
                <a:srgbClr val="333333"/>
              </a:buClr>
              <a:buSzPts val="2700"/>
              <a:buFont typeface="Arial"/>
              <a:buChar char="•"/>
            </a:pPr>
            <a:r>
              <a:rPr lang="en-US" sz="2700">
                <a:solidFill>
                  <a:srgbClr val="333333"/>
                </a:solidFill>
                <a:latin typeface="Calibri"/>
                <a:ea typeface="Calibri"/>
                <a:cs typeface="Calibri"/>
                <a:sym typeface="Calibri"/>
              </a:rPr>
              <a:t>OCR may refer complaints to DOJ for enforcement and DOJ occasionally transfers cases to OCR for investigation</a:t>
            </a:r>
            <a:endParaRPr sz="2700">
              <a:latin typeface="Calibri"/>
              <a:ea typeface="Calibri"/>
              <a:cs typeface="Calibri"/>
              <a:sym typeface="Calibri"/>
            </a:endParaRP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Shape 1368"/>
        <p:cNvGrpSpPr/>
        <p:nvPr/>
      </p:nvGrpSpPr>
      <p:grpSpPr>
        <a:xfrm>
          <a:off x="0" y="0"/>
          <a:ext cx="0" cy="0"/>
          <a:chOff x="0" y="0"/>
          <a:chExt cx="0" cy="0"/>
        </a:xfrm>
      </p:grpSpPr>
      <p:sp>
        <p:nvSpPr>
          <p:cNvPr id="1369" name="Google Shape;1369;g2ecba0c605a_0_827"/>
          <p:cNvSpPr txBox="1">
            <a:spLocks noGrp="1"/>
          </p:cNvSpPr>
          <p:nvPr>
            <p:ph type="title"/>
          </p:nvPr>
        </p:nvSpPr>
        <p:spPr>
          <a:xfrm>
            <a:off x="546416" y="413612"/>
            <a:ext cx="11024100" cy="690600"/>
          </a:xfrm>
          <a:prstGeom prst="rect">
            <a:avLst/>
          </a:prstGeom>
          <a:noFill/>
          <a:ln>
            <a:noFill/>
          </a:ln>
        </p:spPr>
        <p:txBody>
          <a:bodyPr spcFirstLastPara="1" wrap="square" lIns="0" tIns="13325" rIns="0" bIns="0" anchor="t" anchorCtr="0">
            <a:spAutoFit/>
          </a:bodyPr>
          <a:lstStyle/>
          <a:p>
            <a:pPr marL="890905" lvl="0" indent="0" algn="l" rtl="0">
              <a:lnSpc>
                <a:spcPct val="100000"/>
              </a:lnSpc>
              <a:spcBef>
                <a:spcPts val="0"/>
              </a:spcBef>
              <a:spcAft>
                <a:spcPts val="0"/>
              </a:spcAft>
              <a:buNone/>
            </a:pPr>
            <a:r>
              <a:rPr lang="en-US"/>
              <a:t>Demystifying the OCR Process</a:t>
            </a:r>
            <a:endParaRPr/>
          </a:p>
        </p:txBody>
      </p:sp>
      <p:sp>
        <p:nvSpPr>
          <p:cNvPr id="1370" name="Google Shape;1370;g2ecba0c605a_0_827"/>
          <p:cNvSpPr txBox="1"/>
          <p:nvPr/>
        </p:nvSpPr>
        <p:spPr>
          <a:xfrm>
            <a:off x="773206" y="1309784"/>
            <a:ext cx="10365000" cy="4639500"/>
          </a:xfrm>
          <a:prstGeom prst="rect">
            <a:avLst/>
          </a:prstGeom>
          <a:noFill/>
          <a:ln>
            <a:noFill/>
          </a:ln>
        </p:spPr>
        <p:txBody>
          <a:bodyPr spcFirstLastPara="1" wrap="square" lIns="0" tIns="12700" rIns="0" bIns="0" anchor="t" anchorCtr="0">
            <a:spAutoFit/>
          </a:bodyPr>
          <a:lstStyle/>
          <a:p>
            <a:pPr marL="241300" lvl="0" indent="-228600" algn="l" rtl="0">
              <a:lnSpc>
                <a:spcPct val="100000"/>
              </a:lnSpc>
              <a:spcBef>
                <a:spcPts val="0"/>
              </a:spcBef>
              <a:spcAft>
                <a:spcPts val="0"/>
              </a:spcAft>
              <a:buClr>
                <a:srgbClr val="333333"/>
              </a:buClr>
              <a:buSzPts val="3000"/>
              <a:buFont typeface="Arial"/>
              <a:buChar char="•"/>
            </a:pPr>
            <a:r>
              <a:rPr lang="en-US" sz="3000">
                <a:solidFill>
                  <a:srgbClr val="333333"/>
                </a:solidFill>
                <a:latin typeface="Calibri"/>
                <a:ea typeface="Calibri"/>
                <a:cs typeface="Calibri"/>
                <a:sym typeface="Calibri"/>
              </a:rPr>
              <a:t>The main phases of an OCR complaint investigation:*</a:t>
            </a:r>
            <a:endParaRPr sz="3000">
              <a:latin typeface="Calibri"/>
              <a:ea typeface="Calibri"/>
              <a:cs typeface="Calibri"/>
              <a:sym typeface="Calibri"/>
            </a:endParaRPr>
          </a:p>
          <a:p>
            <a:pPr marL="698500" lvl="1" indent="-228600" algn="l" rtl="0">
              <a:lnSpc>
                <a:spcPct val="100000"/>
              </a:lnSpc>
              <a:spcBef>
                <a:spcPts val="145"/>
              </a:spcBef>
              <a:spcAft>
                <a:spcPts val="0"/>
              </a:spcAft>
              <a:buClr>
                <a:srgbClr val="333333"/>
              </a:buClr>
              <a:buSzPts val="3000"/>
              <a:buFont typeface="Arial"/>
              <a:buChar char="•"/>
            </a:pPr>
            <a:r>
              <a:rPr lang="en-US" sz="3000">
                <a:solidFill>
                  <a:srgbClr val="333333"/>
                </a:solidFill>
                <a:latin typeface="Calibri"/>
                <a:ea typeface="Calibri"/>
                <a:cs typeface="Calibri"/>
                <a:sym typeface="Calibri"/>
              </a:rPr>
              <a:t>Notification to the Institution</a:t>
            </a:r>
            <a:endParaRPr sz="3000">
              <a:latin typeface="Calibri"/>
              <a:ea typeface="Calibri"/>
              <a:cs typeface="Calibri"/>
              <a:sym typeface="Calibri"/>
            </a:endParaRPr>
          </a:p>
          <a:p>
            <a:pPr marL="698500" lvl="1" indent="-228600" algn="l" rtl="0">
              <a:lnSpc>
                <a:spcPct val="100000"/>
              </a:lnSpc>
              <a:spcBef>
                <a:spcPts val="130"/>
              </a:spcBef>
              <a:spcAft>
                <a:spcPts val="0"/>
              </a:spcAft>
              <a:buClr>
                <a:srgbClr val="333333"/>
              </a:buClr>
              <a:buSzPts val="3000"/>
              <a:buFont typeface="Arial"/>
              <a:buChar char="•"/>
            </a:pPr>
            <a:r>
              <a:rPr lang="en-US" sz="3000">
                <a:solidFill>
                  <a:srgbClr val="333333"/>
                </a:solidFill>
                <a:latin typeface="Calibri"/>
                <a:ea typeface="Calibri"/>
                <a:cs typeface="Calibri"/>
                <a:sym typeface="Calibri"/>
              </a:rPr>
              <a:t>Early Resolution Options</a:t>
            </a:r>
            <a:endParaRPr sz="3000">
              <a:latin typeface="Calibri"/>
              <a:ea typeface="Calibri"/>
              <a:cs typeface="Calibri"/>
              <a:sym typeface="Calibri"/>
            </a:endParaRPr>
          </a:p>
          <a:p>
            <a:pPr marL="698500" lvl="1" indent="-228600" algn="l" rtl="0">
              <a:lnSpc>
                <a:spcPct val="100000"/>
              </a:lnSpc>
              <a:spcBef>
                <a:spcPts val="145"/>
              </a:spcBef>
              <a:spcAft>
                <a:spcPts val="0"/>
              </a:spcAft>
              <a:buClr>
                <a:srgbClr val="333333"/>
              </a:buClr>
              <a:buSzPts val="3000"/>
              <a:buFont typeface="Arial"/>
              <a:buChar char="•"/>
            </a:pPr>
            <a:r>
              <a:rPr lang="en-US" sz="3000">
                <a:solidFill>
                  <a:srgbClr val="333333"/>
                </a:solidFill>
                <a:latin typeface="Calibri"/>
                <a:ea typeface="Calibri"/>
                <a:cs typeface="Calibri"/>
                <a:sym typeface="Calibri"/>
              </a:rPr>
              <a:t>Data Requests</a:t>
            </a:r>
            <a:endParaRPr sz="3000">
              <a:latin typeface="Calibri"/>
              <a:ea typeface="Calibri"/>
              <a:cs typeface="Calibri"/>
              <a:sym typeface="Calibri"/>
            </a:endParaRPr>
          </a:p>
          <a:p>
            <a:pPr marL="698500" lvl="1" indent="-228600" algn="l" rtl="0">
              <a:lnSpc>
                <a:spcPct val="100000"/>
              </a:lnSpc>
              <a:spcBef>
                <a:spcPts val="145"/>
              </a:spcBef>
              <a:spcAft>
                <a:spcPts val="0"/>
              </a:spcAft>
              <a:buClr>
                <a:srgbClr val="333333"/>
              </a:buClr>
              <a:buSzPts val="3000"/>
              <a:buFont typeface="Arial"/>
              <a:buChar char="•"/>
            </a:pPr>
            <a:r>
              <a:rPr lang="en-US" sz="3000">
                <a:solidFill>
                  <a:srgbClr val="333333"/>
                </a:solidFill>
                <a:latin typeface="Calibri"/>
                <a:ea typeface="Calibri"/>
                <a:cs typeface="Calibri"/>
                <a:sym typeface="Calibri"/>
              </a:rPr>
              <a:t>Investigation</a:t>
            </a:r>
            <a:endParaRPr sz="3000">
              <a:latin typeface="Calibri"/>
              <a:ea typeface="Calibri"/>
              <a:cs typeface="Calibri"/>
              <a:sym typeface="Calibri"/>
            </a:endParaRPr>
          </a:p>
          <a:p>
            <a:pPr marL="698500" marR="822960" lvl="1" indent="-228600" algn="l" rtl="0">
              <a:lnSpc>
                <a:spcPct val="108000"/>
              </a:lnSpc>
              <a:spcBef>
                <a:spcPts val="540"/>
              </a:spcBef>
              <a:spcAft>
                <a:spcPts val="0"/>
              </a:spcAft>
              <a:buClr>
                <a:srgbClr val="333333"/>
              </a:buClr>
              <a:buSzPts val="3000"/>
              <a:buFont typeface="Arial"/>
              <a:buChar char="•"/>
            </a:pPr>
            <a:r>
              <a:rPr lang="en-US" sz="3000">
                <a:solidFill>
                  <a:srgbClr val="333333"/>
                </a:solidFill>
                <a:latin typeface="Calibri"/>
                <a:ea typeface="Calibri"/>
                <a:cs typeface="Calibri"/>
                <a:sym typeface="Calibri"/>
              </a:rPr>
              <a:t>Negotiation and Monitoring of Resolution Agreements (if necessary)</a:t>
            </a:r>
            <a:endParaRPr sz="3000">
              <a:latin typeface="Calibri"/>
              <a:ea typeface="Calibri"/>
              <a:cs typeface="Calibri"/>
              <a:sym typeface="Calibri"/>
            </a:endParaRPr>
          </a:p>
          <a:p>
            <a:pPr marL="146685" marR="5080" lvl="0" indent="525780" algn="l" rtl="0">
              <a:lnSpc>
                <a:spcPct val="108000"/>
              </a:lnSpc>
              <a:spcBef>
                <a:spcPts val="1700"/>
              </a:spcBef>
              <a:spcAft>
                <a:spcPts val="0"/>
              </a:spcAft>
              <a:buNone/>
            </a:pPr>
            <a:r>
              <a:rPr lang="en-US" sz="3000" b="1">
                <a:solidFill>
                  <a:srgbClr val="333333"/>
                </a:solidFill>
                <a:latin typeface="Calibri"/>
                <a:ea typeface="Calibri"/>
                <a:cs typeface="Calibri"/>
                <a:sym typeface="Calibri"/>
              </a:rPr>
              <a:t>*Note that OCR can also conduct broad, agency-instituted compliance reviews, but they typically follow these same phases</a:t>
            </a:r>
            <a:endParaRPr sz="3000">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251" name="Google Shape;251;g2ecba0c605a_0_1770"/>
          <p:cNvPicPr preferRelativeResize="0"/>
          <p:nvPr/>
        </p:nvPicPr>
        <p:blipFill>
          <a:blip r:embed="rId3">
            <a:alphaModFix/>
          </a:blip>
          <a:stretch>
            <a:fillRect/>
          </a:stretch>
        </p:blipFill>
        <p:spPr>
          <a:xfrm>
            <a:off x="0" y="0"/>
            <a:ext cx="12192000" cy="6898954"/>
          </a:xfrm>
          <a:prstGeom prst="rect">
            <a:avLst/>
          </a:prstGeom>
          <a:noFill/>
          <a:ln>
            <a:noFill/>
          </a:ln>
        </p:spPr>
      </p:pic>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Shape 1374"/>
        <p:cNvGrpSpPr/>
        <p:nvPr/>
      </p:nvGrpSpPr>
      <p:grpSpPr>
        <a:xfrm>
          <a:off x="0" y="0"/>
          <a:ext cx="0" cy="0"/>
          <a:chOff x="0" y="0"/>
          <a:chExt cx="0" cy="0"/>
        </a:xfrm>
      </p:grpSpPr>
      <p:sp>
        <p:nvSpPr>
          <p:cNvPr id="1375" name="Google Shape;1375;g2ecba0c605a_0_832"/>
          <p:cNvSpPr txBox="1">
            <a:spLocks noGrp="1"/>
          </p:cNvSpPr>
          <p:nvPr>
            <p:ph type="title"/>
          </p:nvPr>
        </p:nvSpPr>
        <p:spPr>
          <a:xfrm>
            <a:off x="546416" y="413612"/>
            <a:ext cx="11024100" cy="690600"/>
          </a:xfrm>
          <a:prstGeom prst="rect">
            <a:avLst/>
          </a:prstGeom>
          <a:noFill/>
          <a:ln>
            <a:noFill/>
          </a:ln>
        </p:spPr>
        <p:txBody>
          <a:bodyPr spcFirstLastPara="1" wrap="square" lIns="0" tIns="13325" rIns="0" bIns="0" anchor="t" anchorCtr="0">
            <a:spAutoFit/>
          </a:bodyPr>
          <a:lstStyle/>
          <a:p>
            <a:pPr marL="813435" lvl="0" indent="0" algn="l" rtl="0">
              <a:lnSpc>
                <a:spcPct val="100000"/>
              </a:lnSpc>
              <a:spcBef>
                <a:spcPts val="0"/>
              </a:spcBef>
              <a:spcAft>
                <a:spcPts val="0"/>
              </a:spcAft>
              <a:buNone/>
            </a:pPr>
            <a:r>
              <a:rPr lang="en-US"/>
              <a:t>OCR Investigations: Resources</a:t>
            </a:r>
            <a:endParaRPr/>
          </a:p>
        </p:txBody>
      </p:sp>
      <p:sp>
        <p:nvSpPr>
          <p:cNvPr id="1376" name="Google Shape;1376;g2ecba0c605a_0_832"/>
          <p:cNvSpPr txBox="1"/>
          <p:nvPr/>
        </p:nvSpPr>
        <p:spPr>
          <a:xfrm>
            <a:off x="916924" y="1320143"/>
            <a:ext cx="9961200" cy="4347000"/>
          </a:xfrm>
          <a:prstGeom prst="rect">
            <a:avLst/>
          </a:prstGeom>
          <a:noFill/>
          <a:ln>
            <a:noFill/>
          </a:ln>
        </p:spPr>
        <p:txBody>
          <a:bodyPr spcFirstLastPara="1" wrap="square" lIns="0" tIns="134600" rIns="0" bIns="0" anchor="t" anchorCtr="0">
            <a:spAutoFit/>
          </a:bodyPr>
          <a:lstStyle/>
          <a:p>
            <a:pPr marL="354965" lvl="0" indent="-342265" algn="l" rtl="0">
              <a:lnSpc>
                <a:spcPct val="100000"/>
              </a:lnSpc>
              <a:spcBef>
                <a:spcPts val="0"/>
              </a:spcBef>
              <a:spcAft>
                <a:spcPts val="0"/>
              </a:spcAft>
              <a:buClr>
                <a:srgbClr val="333333"/>
              </a:buClr>
              <a:buSzPts val="3000"/>
              <a:buFont typeface="Arial"/>
              <a:buChar char="•"/>
            </a:pPr>
            <a:r>
              <a:rPr lang="en-US" sz="3000">
                <a:solidFill>
                  <a:srgbClr val="333333"/>
                </a:solidFill>
                <a:latin typeface="Calibri"/>
                <a:ea typeface="Calibri"/>
                <a:cs typeface="Calibri"/>
                <a:sym typeface="Calibri"/>
              </a:rPr>
              <a:t>OCR Complaint Processing Manual (July 2022)</a:t>
            </a:r>
            <a:endParaRPr sz="3000">
              <a:latin typeface="Calibri"/>
              <a:ea typeface="Calibri"/>
              <a:cs typeface="Calibri"/>
              <a:sym typeface="Calibri"/>
            </a:endParaRPr>
          </a:p>
          <a:p>
            <a:pPr marL="354965" lvl="0" indent="-342265" algn="l" rtl="0">
              <a:lnSpc>
                <a:spcPct val="100000"/>
              </a:lnSpc>
              <a:spcBef>
                <a:spcPts val="960"/>
              </a:spcBef>
              <a:spcAft>
                <a:spcPts val="0"/>
              </a:spcAft>
              <a:buClr>
                <a:srgbClr val="333333"/>
              </a:buClr>
              <a:buSzPts val="3000"/>
              <a:buFont typeface="Arial"/>
              <a:buChar char="•"/>
            </a:pPr>
            <a:r>
              <a:rPr lang="en-US" sz="3000">
                <a:solidFill>
                  <a:srgbClr val="333333"/>
                </a:solidFill>
                <a:latin typeface="Calibri"/>
                <a:ea typeface="Calibri"/>
                <a:cs typeface="Calibri"/>
                <a:sym typeface="Calibri"/>
              </a:rPr>
              <a:t>Dear Colleague Letters and Enforcement Guidance by Statute</a:t>
            </a:r>
            <a:endParaRPr sz="3000">
              <a:latin typeface="Calibri"/>
              <a:ea typeface="Calibri"/>
              <a:cs typeface="Calibri"/>
              <a:sym typeface="Calibri"/>
            </a:endParaRPr>
          </a:p>
          <a:p>
            <a:pPr marL="354965" lvl="0" indent="-342265" algn="l" rtl="0">
              <a:lnSpc>
                <a:spcPct val="100000"/>
              </a:lnSpc>
              <a:spcBef>
                <a:spcPts val="960"/>
              </a:spcBef>
              <a:spcAft>
                <a:spcPts val="0"/>
              </a:spcAft>
              <a:buClr>
                <a:srgbClr val="333333"/>
              </a:buClr>
              <a:buSzPts val="3000"/>
              <a:buFont typeface="Arial"/>
              <a:buChar char="•"/>
            </a:pPr>
            <a:r>
              <a:rPr lang="en-US" sz="3000">
                <a:solidFill>
                  <a:srgbClr val="333333"/>
                </a:solidFill>
                <a:latin typeface="Calibri"/>
                <a:ea typeface="Calibri"/>
                <a:cs typeface="Calibri"/>
                <a:sym typeface="Calibri"/>
              </a:rPr>
              <a:t>Prior OCR/DOJ Resolution Letters by Statute</a:t>
            </a:r>
            <a:endParaRPr sz="3000">
              <a:latin typeface="Calibri"/>
              <a:ea typeface="Calibri"/>
              <a:cs typeface="Calibri"/>
              <a:sym typeface="Calibri"/>
            </a:endParaRPr>
          </a:p>
          <a:p>
            <a:pPr marL="812165" lvl="1" indent="-342265" algn="l" rtl="0">
              <a:lnSpc>
                <a:spcPct val="100000"/>
              </a:lnSpc>
              <a:spcBef>
                <a:spcPts val="960"/>
              </a:spcBef>
              <a:spcAft>
                <a:spcPts val="0"/>
              </a:spcAft>
              <a:buClr>
                <a:srgbClr val="333333"/>
              </a:buClr>
              <a:buSzPts val="2600"/>
              <a:buFont typeface="Arial"/>
              <a:buChar char="•"/>
            </a:pPr>
            <a:r>
              <a:rPr lang="en-US" sz="2600">
                <a:solidFill>
                  <a:srgbClr val="333333"/>
                </a:solidFill>
                <a:latin typeface="Calibri"/>
                <a:ea typeface="Calibri"/>
                <a:cs typeface="Calibri"/>
                <a:sym typeface="Calibri"/>
              </a:rPr>
              <a:t>Understand that OCR does not publish all letters</a:t>
            </a:r>
            <a:endParaRPr sz="2600">
              <a:latin typeface="Calibri"/>
              <a:ea typeface="Calibri"/>
              <a:cs typeface="Calibri"/>
              <a:sym typeface="Calibri"/>
            </a:endParaRPr>
          </a:p>
          <a:p>
            <a:pPr marL="355600" marR="5080" lvl="0" indent="-342900" algn="l" rtl="0">
              <a:lnSpc>
                <a:spcPct val="110000"/>
              </a:lnSpc>
              <a:spcBef>
                <a:spcPts val="550"/>
              </a:spcBef>
              <a:spcAft>
                <a:spcPts val="0"/>
              </a:spcAft>
              <a:buClr>
                <a:srgbClr val="333333"/>
              </a:buClr>
              <a:buSzPts val="3000"/>
              <a:buFont typeface="Arial"/>
              <a:buChar char="•"/>
            </a:pPr>
            <a:r>
              <a:rPr lang="en-US" sz="3000">
                <a:solidFill>
                  <a:srgbClr val="333333"/>
                </a:solidFill>
                <a:latin typeface="Calibri"/>
                <a:ea typeface="Calibri"/>
                <a:cs typeface="Calibri"/>
                <a:sym typeface="Calibri"/>
              </a:rPr>
              <a:t>Case law can be helpful, but OCR does not always recognize court precedent unless it is directly on point and typically only federal cases (but see state cases in CA that require certain process)</a:t>
            </a:r>
            <a:endParaRPr sz="3000">
              <a:latin typeface="Calibri"/>
              <a:ea typeface="Calibri"/>
              <a:cs typeface="Calibri"/>
              <a:sym typeface="Calibri"/>
            </a:endParaRP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Shape 1380"/>
        <p:cNvGrpSpPr/>
        <p:nvPr/>
      </p:nvGrpSpPr>
      <p:grpSpPr>
        <a:xfrm>
          <a:off x="0" y="0"/>
          <a:ext cx="0" cy="0"/>
          <a:chOff x="0" y="0"/>
          <a:chExt cx="0" cy="0"/>
        </a:xfrm>
      </p:grpSpPr>
      <p:sp>
        <p:nvSpPr>
          <p:cNvPr id="1381" name="Google Shape;1381;g2ecba0c605a_0_837"/>
          <p:cNvSpPr txBox="1">
            <a:spLocks noGrp="1"/>
          </p:cNvSpPr>
          <p:nvPr>
            <p:ph type="title"/>
          </p:nvPr>
        </p:nvSpPr>
        <p:spPr>
          <a:xfrm>
            <a:off x="976020" y="154305"/>
            <a:ext cx="10368900" cy="6900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a:t>Phase I: Evaluating the Complaint</a:t>
            </a:r>
            <a:endParaRPr/>
          </a:p>
        </p:txBody>
      </p:sp>
      <p:sp>
        <p:nvSpPr>
          <p:cNvPr id="1382" name="Google Shape;1382;g2ecba0c605a_0_837"/>
          <p:cNvSpPr txBox="1"/>
          <p:nvPr/>
        </p:nvSpPr>
        <p:spPr>
          <a:xfrm>
            <a:off x="873381" y="957739"/>
            <a:ext cx="9874200" cy="4725900"/>
          </a:xfrm>
          <a:prstGeom prst="rect">
            <a:avLst/>
          </a:prstGeom>
          <a:noFill/>
          <a:ln>
            <a:noFill/>
          </a:ln>
        </p:spPr>
        <p:txBody>
          <a:bodyPr spcFirstLastPara="1" wrap="square" lIns="0" tIns="12050" rIns="0" bIns="0" anchor="t" anchorCtr="0">
            <a:spAutoFit/>
          </a:bodyPr>
          <a:lstStyle/>
          <a:p>
            <a:pPr marL="12700" marR="641985" lvl="0" indent="0" algn="l" rtl="0">
              <a:lnSpc>
                <a:spcPct val="100000"/>
              </a:lnSpc>
              <a:spcBef>
                <a:spcPts val="0"/>
              </a:spcBef>
              <a:spcAft>
                <a:spcPts val="0"/>
              </a:spcAft>
              <a:buNone/>
            </a:pPr>
            <a:r>
              <a:rPr lang="en-US" sz="3100">
                <a:solidFill>
                  <a:srgbClr val="333333"/>
                </a:solidFill>
                <a:latin typeface="Calibri"/>
                <a:ea typeface="Calibri"/>
                <a:cs typeface="Calibri"/>
                <a:sym typeface="Calibri"/>
              </a:rPr>
              <a:t>OCR evaluates the complaint to determine whether it can investigate:</a:t>
            </a:r>
            <a:endParaRPr sz="3100">
              <a:latin typeface="Calibri"/>
              <a:ea typeface="Calibri"/>
              <a:cs typeface="Calibri"/>
              <a:sym typeface="Calibri"/>
            </a:endParaRPr>
          </a:p>
          <a:p>
            <a:pPr marL="583565" lvl="0" indent="-570865" algn="l" rtl="0">
              <a:lnSpc>
                <a:spcPct val="100000"/>
              </a:lnSpc>
              <a:spcBef>
                <a:spcPts val="1015"/>
              </a:spcBef>
              <a:spcAft>
                <a:spcPts val="0"/>
              </a:spcAft>
              <a:buClr>
                <a:srgbClr val="333333"/>
              </a:buClr>
              <a:buSzPts val="2900"/>
              <a:buFont typeface="Arial"/>
              <a:buChar char="•"/>
            </a:pPr>
            <a:r>
              <a:rPr lang="en-US" sz="2900">
                <a:solidFill>
                  <a:srgbClr val="333333"/>
                </a:solidFill>
                <a:latin typeface="Calibri"/>
                <a:ea typeface="Calibri"/>
                <a:cs typeface="Calibri"/>
                <a:sym typeface="Calibri"/>
              </a:rPr>
              <a:t>Does the complaint allege a violation of law enforced by OCR?</a:t>
            </a:r>
            <a:endParaRPr sz="2900">
              <a:latin typeface="Calibri"/>
              <a:ea typeface="Calibri"/>
              <a:cs typeface="Calibri"/>
              <a:sym typeface="Calibri"/>
            </a:endParaRPr>
          </a:p>
          <a:p>
            <a:pPr marL="584200" marR="783590" lvl="0" indent="-571500" algn="l" rtl="0">
              <a:lnSpc>
                <a:spcPct val="100000"/>
              </a:lnSpc>
              <a:spcBef>
                <a:spcPts val="994"/>
              </a:spcBef>
              <a:spcAft>
                <a:spcPts val="0"/>
              </a:spcAft>
              <a:buClr>
                <a:srgbClr val="333333"/>
              </a:buClr>
              <a:buSzPts val="2900"/>
              <a:buFont typeface="Arial"/>
              <a:buChar char="•"/>
            </a:pPr>
            <a:r>
              <a:rPr lang="en-US" sz="2900">
                <a:solidFill>
                  <a:srgbClr val="333333"/>
                </a:solidFill>
                <a:latin typeface="Calibri"/>
                <a:ea typeface="Calibri"/>
                <a:cs typeface="Calibri"/>
                <a:sym typeface="Calibri"/>
              </a:rPr>
              <a:t>Was the complaint filed within 180 days of last act which complainant alleges to be discriminatory?</a:t>
            </a:r>
            <a:endParaRPr sz="2900">
              <a:latin typeface="Calibri"/>
              <a:ea typeface="Calibri"/>
              <a:cs typeface="Calibri"/>
              <a:sym typeface="Calibri"/>
            </a:endParaRPr>
          </a:p>
          <a:p>
            <a:pPr marL="583565" lvl="0" indent="-570865" algn="l" rtl="0">
              <a:lnSpc>
                <a:spcPct val="100000"/>
              </a:lnSpc>
              <a:spcBef>
                <a:spcPts val="1000"/>
              </a:spcBef>
              <a:spcAft>
                <a:spcPts val="0"/>
              </a:spcAft>
              <a:buClr>
                <a:srgbClr val="333333"/>
              </a:buClr>
              <a:buSzPts val="2900"/>
              <a:buFont typeface="Arial"/>
              <a:buChar char="•"/>
            </a:pPr>
            <a:r>
              <a:rPr lang="en-US" sz="2900">
                <a:solidFill>
                  <a:srgbClr val="333333"/>
                </a:solidFill>
                <a:latin typeface="Calibri"/>
                <a:ea typeface="Calibri"/>
                <a:cs typeface="Calibri"/>
                <a:sym typeface="Calibri"/>
              </a:rPr>
              <a:t>OCR may:</a:t>
            </a:r>
            <a:endParaRPr sz="2900">
              <a:latin typeface="Calibri"/>
              <a:ea typeface="Calibri"/>
              <a:cs typeface="Calibri"/>
              <a:sym typeface="Calibri"/>
            </a:endParaRPr>
          </a:p>
          <a:p>
            <a:pPr marL="1040764" lvl="1" indent="-570864" algn="l" rtl="0">
              <a:lnSpc>
                <a:spcPct val="100000"/>
              </a:lnSpc>
              <a:spcBef>
                <a:spcPts val="1020"/>
              </a:spcBef>
              <a:spcAft>
                <a:spcPts val="0"/>
              </a:spcAft>
              <a:buClr>
                <a:srgbClr val="333333"/>
              </a:buClr>
              <a:buSzPts val="2600"/>
              <a:buFont typeface="Arial"/>
              <a:buChar char="•"/>
            </a:pPr>
            <a:r>
              <a:rPr lang="en-US" sz="2600">
                <a:solidFill>
                  <a:srgbClr val="333333"/>
                </a:solidFill>
                <a:latin typeface="Calibri"/>
                <a:ea typeface="Calibri"/>
                <a:cs typeface="Calibri"/>
                <a:sym typeface="Calibri"/>
              </a:rPr>
              <a:t>Contact complainant for clarification</a:t>
            </a:r>
            <a:endParaRPr sz="2600">
              <a:latin typeface="Calibri"/>
              <a:ea typeface="Calibri"/>
              <a:cs typeface="Calibri"/>
              <a:sym typeface="Calibri"/>
            </a:endParaRPr>
          </a:p>
          <a:p>
            <a:pPr marL="1040764" lvl="1" indent="-570864" algn="l" rtl="0">
              <a:lnSpc>
                <a:spcPct val="100000"/>
              </a:lnSpc>
              <a:spcBef>
                <a:spcPts val="1005"/>
              </a:spcBef>
              <a:spcAft>
                <a:spcPts val="0"/>
              </a:spcAft>
              <a:buClr>
                <a:srgbClr val="333333"/>
              </a:buClr>
              <a:buSzPts val="2600"/>
              <a:buFont typeface="Arial"/>
              <a:buChar char="•"/>
            </a:pPr>
            <a:r>
              <a:rPr lang="en-US" sz="2600">
                <a:solidFill>
                  <a:srgbClr val="333333"/>
                </a:solidFill>
                <a:latin typeface="Calibri"/>
                <a:ea typeface="Calibri"/>
                <a:cs typeface="Calibri"/>
                <a:sym typeface="Calibri"/>
              </a:rPr>
              <a:t>Waive 180 day filing requirement at its discretion</a:t>
            </a:r>
            <a:endParaRPr sz="2600">
              <a:latin typeface="Calibri"/>
              <a:ea typeface="Calibri"/>
              <a:cs typeface="Calibri"/>
              <a:sym typeface="Calibri"/>
            </a:endParaRPr>
          </a:p>
          <a:p>
            <a:pPr marL="1040764" lvl="1" indent="-570864" algn="l" rtl="0">
              <a:lnSpc>
                <a:spcPct val="100000"/>
              </a:lnSpc>
              <a:spcBef>
                <a:spcPts val="994"/>
              </a:spcBef>
              <a:spcAft>
                <a:spcPts val="0"/>
              </a:spcAft>
              <a:buClr>
                <a:srgbClr val="333333"/>
              </a:buClr>
              <a:buSzPts val="2600"/>
              <a:buFont typeface="Arial"/>
              <a:buChar char="•"/>
            </a:pPr>
            <a:r>
              <a:rPr lang="en-US" sz="2600">
                <a:solidFill>
                  <a:srgbClr val="333333"/>
                </a:solidFill>
                <a:latin typeface="Calibri"/>
                <a:ea typeface="Calibri"/>
                <a:cs typeface="Calibri"/>
                <a:sym typeface="Calibri"/>
              </a:rPr>
              <a:t>Do all of this without the institution knowing it’s happening!</a:t>
            </a:r>
            <a:endParaRPr sz="2600">
              <a:latin typeface="Calibri"/>
              <a:ea typeface="Calibri"/>
              <a:cs typeface="Calibri"/>
              <a:sym typeface="Calibri"/>
            </a:endParaRP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Shape 1386"/>
        <p:cNvGrpSpPr/>
        <p:nvPr/>
      </p:nvGrpSpPr>
      <p:grpSpPr>
        <a:xfrm>
          <a:off x="0" y="0"/>
          <a:ext cx="0" cy="0"/>
          <a:chOff x="0" y="0"/>
          <a:chExt cx="0" cy="0"/>
        </a:xfrm>
      </p:grpSpPr>
      <p:sp>
        <p:nvSpPr>
          <p:cNvPr id="1387" name="Google Shape;1387;g2ecba0c605a_0_842"/>
          <p:cNvSpPr txBox="1">
            <a:spLocks noGrp="1"/>
          </p:cNvSpPr>
          <p:nvPr>
            <p:ph type="title"/>
          </p:nvPr>
        </p:nvSpPr>
        <p:spPr>
          <a:xfrm>
            <a:off x="976020" y="347218"/>
            <a:ext cx="10368900" cy="6900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a:t>Phase I: Evaluating the Complaint</a:t>
            </a:r>
            <a:endParaRPr/>
          </a:p>
        </p:txBody>
      </p:sp>
      <p:sp>
        <p:nvSpPr>
          <p:cNvPr id="1388" name="Google Shape;1388;g2ecba0c605a_0_842"/>
          <p:cNvSpPr txBox="1">
            <a:spLocks noGrp="1"/>
          </p:cNvSpPr>
          <p:nvPr>
            <p:ph type="body" idx="1"/>
          </p:nvPr>
        </p:nvSpPr>
        <p:spPr>
          <a:xfrm>
            <a:off x="759382" y="1189752"/>
            <a:ext cx="10673100" cy="4334100"/>
          </a:xfrm>
          <a:prstGeom prst="rect">
            <a:avLst/>
          </a:prstGeom>
          <a:noFill/>
          <a:ln>
            <a:noFill/>
          </a:ln>
        </p:spPr>
        <p:txBody>
          <a:bodyPr spcFirstLastPara="1" wrap="square" lIns="0" tIns="85075" rIns="0" bIns="0" anchor="t" anchorCtr="0">
            <a:spAutoFit/>
          </a:bodyPr>
          <a:lstStyle/>
          <a:p>
            <a:pPr marL="141605" lvl="0" indent="0" algn="l" rtl="0">
              <a:lnSpc>
                <a:spcPct val="100000"/>
              </a:lnSpc>
              <a:spcBef>
                <a:spcPts val="0"/>
              </a:spcBef>
              <a:spcAft>
                <a:spcPts val="0"/>
              </a:spcAft>
              <a:buNone/>
            </a:pPr>
            <a:r>
              <a:rPr lang="en-US"/>
              <a:t>OCR may administratively close/dismiss the Complaint if, </a:t>
            </a:r>
            <a:r>
              <a:rPr lang="en-US" i="1">
                <a:latin typeface="Calibri"/>
                <a:ea typeface="Calibri"/>
                <a:cs typeface="Calibri"/>
                <a:sym typeface="Calibri"/>
              </a:rPr>
              <a:t>e.g.</a:t>
            </a:r>
            <a:r>
              <a:rPr lang="en-US"/>
              <a:t>:</a:t>
            </a:r>
            <a:endParaRPr/>
          </a:p>
          <a:p>
            <a:pPr marL="826135" lvl="0" indent="-227328" algn="l" rtl="0">
              <a:lnSpc>
                <a:spcPct val="100000"/>
              </a:lnSpc>
              <a:spcBef>
                <a:spcPts val="515"/>
              </a:spcBef>
              <a:spcAft>
                <a:spcPts val="0"/>
              </a:spcAft>
              <a:buClr>
                <a:srgbClr val="333333"/>
              </a:buClr>
              <a:buSzPts val="2800"/>
              <a:buFont typeface="Arial"/>
              <a:buChar char="•"/>
            </a:pPr>
            <a:r>
              <a:rPr lang="en-US" sz="2800"/>
              <a:t>Complaint does not state a violation of a law OCR enforces</a:t>
            </a:r>
            <a:endParaRPr sz="2800"/>
          </a:p>
          <a:p>
            <a:pPr marL="826135" lvl="0" indent="-227328" algn="l" rtl="0">
              <a:lnSpc>
                <a:spcPct val="100000"/>
              </a:lnSpc>
              <a:spcBef>
                <a:spcPts val="505"/>
              </a:spcBef>
              <a:spcAft>
                <a:spcPts val="0"/>
              </a:spcAft>
              <a:buClr>
                <a:srgbClr val="333333"/>
              </a:buClr>
              <a:buSzPts val="2800"/>
              <a:buFont typeface="Arial"/>
              <a:buChar char="•"/>
            </a:pPr>
            <a:r>
              <a:rPr lang="en-US" sz="2800"/>
              <a:t>Complaint is not filed timely</a:t>
            </a:r>
            <a:endParaRPr sz="2800"/>
          </a:p>
          <a:p>
            <a:pPr marL="826135" marR="348615" lvl="0" indent="-227328" algn="l" rtl="0">
              <a:lnSpc>
                <a:spcPct val="100000"/>
              </a:lnSpc>
              <a:spcBef>
                <a:spcPts val="495"/>
              </a:spcBef>
              <a:spcAft>
                <a:spcPts val="0"/>
              </a:spcAft>
              <a:buClr>
                <a:srgbClr val="333333"/>
              </a:buClr>
              <a:buSzPts val="2800"/>
              <a:buFont typeface="Arial"/>
              <a:buChar char="•"/>
            </a:pPr>
            <a:r>
              <a:rPr lang="en-US" sz="2800"/>
              <a:t>Complaint is unclear/incomplete and complainant did not provide 	OCR with clarifying information</a:t>
            </a:r>
            <a:endParaRPr sz="2800"/>
          </a:p>
          <a:p>
            <a:pPr marL="826135" marR="257809" lvl="0" indent="-227328" algn="l" rtl="0">
              <a:lnSpc>
                <a:spcPct val="100000"/>
              </a:lnSpc>
              <a:spcBef>
                <a:spcPts val="500"/>
              </a:spcBef>
              <a:spcAft>
                <a:spcPts val="0"/>
              </a:spcAft>
              <a:buClr>
                <a:srgbClr val="333333"/>
              </a:buClr>
              <a:buSzPts val="2800"/>
              <a:buFont typeface="Arial"/>
              <a:buChar char="•"/>
            </a:pPr>
            <a:r>
              <a:rPr lang="en-US" sz="2800"/>
              <a:t>Complaint has been investigated by another federal, state, or local 	civil rights agency and resolution meets OCR regulatory standards</a:t>
            </a:r>
            <a:endParaRPr sz="2800"/>
          </a:p>
          <a:p>
            <a:pPr marL="826135" marR="5080" lvl="0" indent="-227328" algn="l" rtl="0">
              <a:lnSpc>
                <a:spcPct val="100000"/>
              </a:lnSpc>
              <a:spcBef>
                <a:spcPts val="505"/>
              </a:spcBef>
              <a:spcAft>
                <a:spcPts val="0"/>
              </a:spcAft>
              <a:buClr>
                <a:srgbClr val="333333"/>
              </a:buClr>
              <a:buSzPts val="2800"/>
              <a:buFont typeface="Arial"/>
              <a:buChar char="•"/>
            </a:pPr>
            <a:r>
              <a:rPr lang="en-US" sz="2800"/>
              <a:t>Same allegations have been filed by same complainant against same 	school in state or federal court</a:t>
            </a:r>
            <a:endParaRPr sz="2800"/>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Shape 1392"/>
        <p:cNvGrpSpPr/>
        <p:nvPr/>
      </p:nvGrpSpPr>
      <p:grpSpPr>
        <a:xfrm>
          <a:off x="0" y="0"/>
          <a:ext cx="0" cy="0"/>
          <a:chOff x="0" y="0"/>
          <a:chExt cx="0" cy="0"/>
        </a:xfrm>
      </p:grpSpPr>
      <p:sp>
        <p:nvSpPr>
          <p:cNvPr id="1393" name="Google Shape;1393;g2ecba0c605a_0_847"/>
          <p:cNvSpPr txBox="1">
            <a:spLocks noGrp="1"/>
          </p:cNvSpPr>
          <p:nvPr>
            <p:ph type="title"/>
          </p:nvPr>
        </p:nvSpPr>
        <p:spPr>
          <a:xfrm>
            <a:off x="3162918" y="528106"/>
            <a:ext cx="5835000" cy="690600"/>
          </a:xfrm>
          <a:prstGeom prst="rect">
            <a:avLst/>
          </a:prstGeom>
          <a:noFill/>
          <a:ln>
            <a:noFill/>
          </a:ln>
        </p:spPr>
        <p:txBody>
          <a:bodyPr spcFirstLastPara="1" wrap="square" lIns="0" tIns="13325" rIns="0" bIns="0" anchor="t" anchorCtr="0">
            <a:spAutoFit/>
          </a:bodyPr>
          <a:lstStyle/>
          <a:p>
            <a:pPr marL="12700" lvl="0" indent="0" algn="l" rtl="0">
              <a:lnSpc>
                <a:spcPct val="100000"/>
              </a:lnSpc>
              <a:spcBef>
                <a:spcPts val="0"/>
              </a:spcBef>
              <a:spcAft>
                <a:spcPts val="0"/>
              </a:spcAft>
              <a:buNone/>
            </a:pPr>
            <a:r>
              <a:rPr lang="en-US"/>
              <a:t>Phase I: Strategies</a:t>
            </a:r>
            <a:endParaRPr/>
          </a:p>
        </p:txBody>
      </p:sp>
      <p:sp>
        <p:nvSpPr>
          <p:cNvPr id="1394" name="Google Shape;1394;g2ecba0c605a_0_847"/>
          <p:cNvSpPr txBox="1"/>
          <p:nvPr/>
        </p:nvSpPr>
        <p:spPr>
          <a:xfrm>
            <a:off x="518419" y="1551110"/>
            <a:ext cx="11011500" cy="3878700"/>
          </a:xfrm>
          <a:prstGeom prst="rect">
            <a:avLst/>
          </a:prstGeom>
          <a:noFill/>
          <a:ln>
            <a:noFill/>
          </a:ln>
        </p:spPr>
        <p:txBody>
          <a:bodyPr spcFirstLastPara="1" wrap="square" lIns="0" tIns="12700" rIns="0" bIns="0" anchor="t" anchorCtr="0">
            <a:spAutoFit/>
          </a:bodyPr>
          <a:lstStyle/>
          <a:p>
            <a:pPr marL="240028" marR="647700" lvl="0" indent="-227328" algn="l" rtl="0">
              <a:lnSpc>
                <a:spcPct val="100000"/>
              </a:lnSpc>
              <a:spcBef>
                <a:spcPts val="0"/>
              </a:spcBef>
              <a:spcAft>
                <a:spcPts val="0"/>
              </a:spcAft>
              <a:buClr>
                <a:srgbClr val="333333"/>
              </a:buClr>
              <a:buSzPts val="2400"/>
              <a:buFont typeface="Arial"/>
              <a:buChar char="•"/>
            </a:pPr>
            <a:r>
              <a:rPr lang="en-US" sz="2400">
                <a:solidFill>
                  <a:srgbClr val="333333"/>
                </a:solidFill>
                <a:latin typeface="Calibri"/>
                <a:ea typeface="Calibri"/>
                <a:cs typeface="Calibri"/>
                <a:sym typeface="Calibri"/>
              </a:rPr>
              <a:t>There’s not much an institution can do to advocate with OCR when it has advance 	notice that a complaint is headed to OCR</a:t>
            </a:r>
            <a:endParaRPr sz="2400">
              <a:latin typeface="Calibri"/>
              <a:ea typeface="Calibri"/>
              <a:cs typeface="Calibri"/>
              <a:sym typeface="Calibri"/>
            </a:endParaRPr>
          </a:p>
          <a:p>
            <a:pPr marL="698500" marR="881380" lvl="1" indent="-228600" algn="l" rtl="0">
              <a:lnSpc>
                <a:spcPct val="100000"/>
              </a:lnSpc>
              <a:spcBef>
                <a:spcPts val="509"/>
              </a:spcBef>
              <a:spcAft>
                <a:spcPts val="0"/>
              </a:spcAft>
              <a:buClr>
                <a:srgbClr val="333333"/>
              </a:buClr>
              <a:buSzPts val="2200"/>
              <a:buFont typeface="Arial"/>
              <a:buChar char="•"/>
            </a:pPr>
            <a:r>
              <a:rPr lang="en-US" sz="2200">
                <a:solidFill>
                  <a:srgbClr val="333333"/>
                </a:solidFill>
                <a:latin typeface="Calibri"/>
                <a:ea typeface="Calibri"/>
                <a:cs typeface="Calibri"/>
                <a:sym typeface="Calibri"/>
              </a:rPr>
              <a:t>OCR uses this period to determine whether it has jurisdiction and sufficient facts to investigate</a:t>
            </a:r>
            <a:endParaRPr sz="2200">
              <a:latin typeface="Calibri"/>
              <a:ea typeface="Calibri"/>
              <a:cs typeface="Calibri"/>
              <a:sym typeface="Calibri"/>
            </a:endParaRPr>
          </a:p>
          <a:p>
            <a:pPr marL="698500" marR="266700" lvl="1" indent="-228600" algn="l" rtl="0">
              <a:lnSpc>
                <a:spcPct val="100000"/>
              </a:lnSpc>
              <a:spcBef>
                <a:spcPts val="505"/>
              </a:spcBef>
              <a:spcAft>
                <a:spcPts val="0"/>
              </a:spcAft>
              <a:buClr>
                <a:srgbClr val="333333"/>
              </a:buClr>
              <a:buSzPts val="2200"/>
              <a:buFont typeface="Arial"/>
              <a:buChar char="•"/>
            </a:pPr>
            <a:r>
              <a:rPr lang="en-US" sz="2200">
                <a:solidFill>
                  <a:srgbClr val="333333"/>
                </a:solidFill>
                <a:latin typeface="Calibri"/>
                <a:ea typeface="Calibri"/>
                <a:cs typeface="Calibri"/>
                <a:sym typeface="Calibri"/>
              </a:rPr>
              <a:t>OCR typically does not appreciate outside opinions at this early stage of the process; any efforts to intercede should be </a:t>
            </a:r>
            <a:r>
              <a:rPr lang="en-US" sz="2200" u="sng">
                <a:solidFill>
                  <a:srgbClr val="333333"/>
                </a:solidFill>
                <a:latin typeface="Calibri"/>
                <a:ea typeface="Calibri"/>
                <a:cs typeface="Calibri"/>
                <a:sym typeface="Calibri"/>
              </a:rPr>
              <a:t>very delicate and only in appropriate scenarios</a:t>
            </a:r>
            <a:endParaRPr sz="2200">
              <a:latin typeface="Calibri"/>
              <a:ea typeface="Calibri"/>
              <a:cs typeface="Calibri"/>
              <a:sym typeface="Calibri"/>
            </a:endParaRPr>
          </a:p>
          <a:p>
            <a:pPr marL="240028" lvl="0" indent="-227328" algn="l" rtl="0">
              <a:lnSpc>
                <a:spcPct val="100000"/>
              </a:lnSpc>
              <a:spcBef>
                <a:spcPts val="985"/>
              </a:spcBef>
              <a:spcAft>
                <a:spcPts val="0"/>
              </a:spcAft>
              <a:buClr>
                <a:srgbClr val="333333"/>
              </a:buClr>
              <a:buSzPts val="2400"/>
              <a:buFont typeface="Arial"/>
              <a:buChar char="•"/>
            </a:pPr>
            <a:r>
              <a:rPr lang="en-US" sz="2400">
                <a:solidFill>
                  <a:srgbClr val="333333"/>
                </a:solidFill>
                <a:latin typeface="Calibri"/>
                <a:ea typeface="Calibri"/>
                <a:cs typeface="Calibri"/>
                <a:sym typeface="Calibri"/>
              </a:rPr>
              <a:t>When should an institution intercede?</a:t>
            </a:r>
            <a:endParaRPr sz="2400">
              <a:latin typeface="Calibri"/>
              <a:ea typeface="Calibri"/>
              <a:cs typeface="Calibri"/>
              <a:sym typeface="Calibri"/>
            </a:endParaRPr>
          </a:p>
          <a:p>
            <a:pPr marL="697865" lvl="1" indent="-227965" algn="l" rtl="0">
              <a:lnSpc>
                <a:spcPct val="100000"/>
              </a:lnSpc>
              <a:spcBef>
                <a:spcPts val="515"/>
              </a:spcBef>
              <a:spcAft>
                <a:spcPts val="0"/>
              </a:spcAft>
              <a:buClr>
                <a:srgbClr val="333333"/>
              </a:buClr>
              <a:buSzPts val="2200"/>
              <a:buFont typeface="Arial"/>
              <a:buChar char="•"/>
            </a:pPr>
            <a:r>
              <a:rPr lang="en-US" sz="2200">
                <a:solidFill>
                  <a:srgbClr val="333333"/>
                </a:solidFill>
                <a:latin typeface="Calibri"/>
                <a:ea typeface="Calibri"/>
                <a:cs typeface="Calibri"/>
                <a:sym typeface="Calibri"/>
              </a:rPr>
              <a:t>A </a:t>
            </a:r>
            <a:r>
              <a:rPr lang="en-US" sz="2200" u="sng">
                <a:solidFill>
                  <a:srgbClr val="333333"/>
                </a:solidFill>
                <a:latin typeface="Calibri"/>
                <a:ea typeface="Calibri"/>
                <a:cs typeface="Calibri"/>
                <a:sym typeface="Calibri"/>
              </a:rPr>
              <a:t>fundamental premise</a:t>
            </a:r>
            <a:r>
              <a:rPr lang="en-US" sz="2200">
                <a:solidFill>
                  <a:srgbClr val="333333"/>
                </a:solidFill>
                <a:latin typeface="Calibri"/>
                <a:ea typeface="Calibri"/>
                <a:cs typeface="Calibri"/>
                <a:sym typeface="Calibri"/>
              </a:rPr>
              <a:t> is inaccurate that might lead to dismissal</a:t>
            </a:r>
            <a:endParaRPr sz="2200">
              <a:latin typeface="Calibri"/>
              <a:ea typeface="Calibri"/>
              <a:cs typeface="Calibri"/>
              <a:sym typeface="Calibri"/>
            </a:endParaRPr>
          </a:p>
          <a:p>
            <a:pPr marL="698500" marR="5080" lvl="1" indent="-228600" algn="l" rtl="0">
              <a:lnSpc>
                <a:spcPct val="100000"/>
              </a:lnSpc>
              <a:spcBef>
                <a:spcPts val="505"/>
              </a:spcBef>
              <a:spcAft>
                <a:spcPts val="0"/>
              </a:spcAft>
              <a:buClr>
                <a:srgbClr val="333333"/>
              </a:buClr>
              <a:buSzPts val="2200"/>
              <a:buFont typeface="Arial"/>
              <a:buChar char="•"/>
            </a:pPr>
            <a:r>
              <a:rPr lang="en-US" sz="2200">
                <a:solidFill>
                  <a:srgbClr val="333333"/>
                </a:solidFill>
                <a:latin typeface="Calibri"/>
                <a:ea typeface="Calibri"/>
                <a:cs typeface="Calibri"/>
                <a:sym typeface="Calibri"/>
              </a:rPr>
              <a:t>The matter in question is currently being heard internally at the institution and the process is not completed, or it has been filed in court or with another agency</a:t>
            </a:r>
            <a:endParaRPr sz="2200">
              <a:latin typeface="Calibri"/>
              <a:ea typeface="Calibri"/>
              <a:cs typeface="Calibri"/>
              <a:sym typeface="Calibri"/>
            </a:endParaRP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Shape 1398"/>
        <p:cNvGrpSpPr/>
        <p:nvPr/>
      </p:nvGrpSpPr>
      <p:grpSpPr>
        <a:xfrm>
          <a:off x="0" y="0"/>
          <a:ext cx="0" cy="0"/>
          <a:chOff x="0" y="0"/>
          <a:chExt cx="0" cy="0"/>
        </a:xfrm>
      </p:grpSpPr>
      <p:sp>
        <p:nvSpPr>
          <p:cNvPr id="1399" name="Google Shape;1399;g2ecba0c605a_0_852"/>
          <p:cNvSpPr txBox="1">
            <a:spLocks noGrp="1"/>
          </p:cNvSpPr>
          <p:nvPr>
            <p:ph type="title"/>
          </p:nvPr>
        </p:nvSpPr>
        <p:spPr>
          <a:xfrm>
            <a:off x="368934" y="154305"/>
            <a:ext cx="11457900" cy="6900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a:t>Phase II: Notification of Investigation</a:t>
            </a:r>
            <a:endParaRPr/>
          </a:p>
        </p:txBody>
      </p:sp>
      <p:sp>
        <p:nvSpPr>
          <p:cNvPr id="1400" name="Google Shape;1400;g2ecba0c605a_0_852"/>
          <p:cNvSpPr txBox="1"/>
          <p:nvPr/>
        </p:nvSpPr>
        <p:spPr>
          <a:xfrm>
            <a:off x="645883" y="959264"/>
            <a:ext cx="10878300" cy="5050800"/>
          </a:xfrm>
          <a:prstGeom prst="rect">
            <a:avLst/>
          </a:prstGeom>
          <a:noFill/>
          <a:ln>
            <a:noFill/>
          </a:ln>
        </p:spPr>
        <p:txBody>
          <a:bodyPr spcFirstLastPara="1" wrap="square" lIns="0" tIns="12050" rIns="0" bIns="0" anchor="t" anchorCtr="0">
            <a:spAutoFit/>
          </a:bodyPr>
          <a:lstStyle/>
          <a:p>
            <a:pPr marL="240028" marR="24765" lvl="0" indent="-227328" algn="l" rtl="0">
              <a:lnSpc>
                <a:spcPct val="100000"/>
              </a:lnSpc>
              <a:spcBef>
                <a:spcPts val="0"/>
              </a:spcBef>
              <a:spcAft>
                <a:spcPts val="0"/>
              </a:spcAft>
              <a:buClr>
                <a:srgbClr val="333333"/>
              </a:buClr>
              <a:buSzPts val="2800"/>
              <a:buFont typeface="Arial"/>
              <a:buChar char="•"/>
            </a:pPr>
            <a:r>
              <a:rPr lang="en-US" sz="2800">
                <a:solidFill>
                  <a:srgbClr val="333333"/>
                </a:solidFill>
                <a:latin typeface="Calibri"/>
                <a:ea typeface="Calibri"/>
                <a:cs typeface="Calibri"/>
                <a:sym typeface="Calibri"/>
              </a:rPr>
              <a:t>OCR sends “</a:t>
            </a:r>
            <a:r>
              <a:rPr lang="en-US" sz="2800" b="1">
                <a:solidFill>
                  <a:srgbClr val="333333"/>
                </a:solidFill>
                <a:latin typeface="Calibri"/>
                <a:ea typeface="Calibri"/>
                <a:cs typeface="Calibri"/>
                <a:sym typeface="Calibri"/>
              </a:rPr>
              <a:t>Letter of Notification</a:t>
            </a:r>
            <a:r>
              <a:rPr lang="en-US" sz="2800">
                <a:solidFill>
                  <a:srgbClr val="333333"/>
                </a:solidFill>
                <a:latin typeface="Calibri"/>
                <a:ea typeface="Calibri"/>
                <a:cs typeface="Calibri"/>
                <a:sym typeface="Calibri"/>
              </a:rPr>
              <a:t>” to the institution and the complainant 	if it determines it will open the complaint for investigation. This letter 	typically includes:</a:t>
            </a:r>
            <a:endParaRPr sz="2800">
              <a:latin typeface="Calibri"/>
              <a:ea typeface="Calibri"/>
              <a:cs typeface="Calibri"/>
              <a:sym typeface="Calibri"/>
            </a:endParaRPr>
          </a:p>
          <a:p>
            <a:pPr marL="698500" lvl="1" indent="-228600" algn="l" rtl="0">
              <a:lnSpc>
                <a:spcPct val="100000"/>
              </a:lnSpc>
              <a:spcBef>
                <a:spcPts val="25"/>
              </a:spcBef>
              <a:spcAft>
                <a:spcPts val="0"/>
              </a:spcAft>
              <a:buClr>
                <a:srgbClr val="333333"/>
              </a:buClr>
              <a:buSzPts val="2500"/>
              <a:buFont typeface="Arial"/>
              <a:buChar char="•"/>
            </a:pPr>
            <a:r>
              <a:rPr lang="en-US" sz="2500">
                <a:solidFill>
                  <a:srgbClr val="333333"/>
                </a:solidFill>
                <a:latin typeface="Calibri"/>
                <a:ea typeface="Calibri"/>
                <a:cs typeface="Calibri"/>
                <a:sym typeface="Calibri"/>
              </a:rPr>
              <a:t>OCR’s jurisdiction</a:t>
            </a:r>
            <a:endParaRPr sz="2500">
              <a:latin typeface="Calibri"/>
              <a:ea typeface="Calibri"/>
              <a:cs typeface="Calibri"/>
              <a:sym typeface="Calibri"/>
            </a:endParaRPr>
          </a:p>
          <a:p>
            <a:pPr marL="698500" lvl="1" indent="-228600" algn="l" rtl="0">
              <a:lnSpc>
                <a:spcPct val="100000"/>
              </a:lnSpc>
              <a:spcBef>
                <a:spcPts val="0"/>
              </a:spcBef>
              <a:spcAft>
                <a:spcPts val="0"/>
              </a:spcAft>
              <a:buClr>
                <a:srgbClr val="333333"/>
              </a:buClr>
              <a:buSzPts val="2500"/>
              <a:buFont typeface="Arial"/>
              <a:buChar char="•"/>
            </a:pPr>
            <a:r>
              <a:rPr lang="en-US" sz="2500">
                <a:solidFill>
                  <a:srgbClr val="333333"/>
                </a:solidFill>
                <a:latin typeface="Calibri"/>
                <a:ea typeface="Calibri"/>
                <a:cs typeface="Calibri"/>
                <a:sym typeface="Calibri"/>
              </a:rPr>
              <a:t>A brief factual description and allegations to be investigated</a:t>
            </a:r>
            <a:endParaRPr sz="2500">
              <a:latin typeface="Calibri"/>
              <a:ea typeface="Calibri"/>
              <a:cs typeface="Calibri"/>
              <a:sym typeface="Calibri"/>
            </a:endParaRPr>
          </a:p>
          <a:p>
            <a:pPr marL="698500" lvl="1" indent="-228600" algn="l" rtl="0">
              <a:lnSpc>
                <a:spcPct val="119600"/>
              </a:lnSpc>
              <a:spcBef>
                <a:spcPts val="0"/>
              </a:spcBef>
              <a:spcAft>
                <a:spcPts val="0"/>
              </a:spcAft>
              <a:buClr>
                <a:srgbClr val="333333"/>
              </a:buClr>
              <a:buSzPts val="2500"/>
              <a:buFont typeface="Arial"/>
              <a:buChar char="•"/>
            </a:pPr>
            <a:r>
              <a:rPr lang="en-US" sz="2500">
                <a:solidFill>
                  <a:srgbClr val="333333"/>
                </a:solidFill>
                <a:latin typeface="Calibri"/>
                <a:ea typeface="Calibri"/>
                <a:cs typeface="Calibri"/>
                <a:sym typeface="Calibri"/>
              </a:rPr>
              <a:t>A statement that OCR is a </a:t>
            </a:r>
            <a:r>
              <a:rPr lang="en-US" sz="2500" u="sng">
                <a:solidFill>
                  <a:srgbClr val="333333"/>
                </a:solidFill>
                <a:latin typeface="Calibri"/>
                <a:ea typeface="Calibri"/>
                <a:cs typeface="Calibri"/>
                <a:sym typeface="Calibri"/>
              </a:rPr>
              <a:t>neutral party</a:t>
            </a:r>
            <a:endParaRPr sz="2500">
              <a:latin typeface="Calibri"/>
              <a:ea typeface="Calibri"/>
              <a:cs typeface="Calibri"/>
              <a:sym typeface="Calibri"/>
            </a:endParaRPr>
          </a:p>
          <a:p>
            <a:pPr marL="240028" marR="5080" lvl="0" indent="-227328" algn="l" rtl="0">
              <a:lnSpc>
                <a:spcPct val="120000"/>
              </a:lnSpc>
              <a:spcBef>
                <a:spcPts val="100"/>
              </a:spcBef>
              <a:spcAft>
                <a:spcPts val="0"/>
              </a:spcAft>
              <a:buClr>
                <a:srgbClr val="333333"/>
              </a:buClr>
              <a:buSzPts val="2800"/>
              <a:buFont typeface="Arial"/>
              <a:buChar char="•"/>
            </a:pPr>
            <a:r>
              <a:rPr lang="en-US" sz="2800">
                <a:solidFill>
                  <a:srgbClr val="333333"/>
                </a:solidFill>
                <a:latin typeface="Calibri"/>
                <a:ea typeface="Calibri"/>
                <a:cs typeface="Calibri"/>
                <a:sym typeface="Calibri"/>
              </a:rPr>
              <a:t>OCR may refuse to disclose the identity of the student/group bringing the 	complaint</a:t>
            </a:r>
            <a:endParaRPr sz="2800">
              <a:latin typeface="Calibri"/>
              <a:ea typeface="Calibri"/>
              <a:cs typeface="Calibri"/>
              <a:sym typeface="Calibri"/>
            </a:endParaRPr>
          </a:p>
          <a:p>
            <a:pPr marL="240028" marR="1762760" lvl="0" indent="-227328" algn="l" rtl="0">
              <a:lnSpc>
                <a:spcPct val="120000"/>
              </a:lnSpc>
              <a:spcBef>
                <a:spcPts val="0"/>
              </a:spcBef>
              <a:spcAft>
                <a:spcPts val="0"/>
              </a:spcAft>
              <a:buClr>
                <a:srgbClr val="333333"/>
              </a:buClr>
              <a:buSzPts val="2800"/>
              <a:buFont typeface="Arial"/>
              <a:buChar char="•"/>
            </a:pPr>
            <a:r>
              <a:rPr lang="en-US" sz="2800">
                <a:solidFill>
                  <a:srgbClr val="333333"/>
                </a:solidFill>
                <a:latin typeface="Calibri"/>
                <a:ea typeface="Calibri"/>
                <a:cs typeface="Calibri"/>
                <a:sym typeface="Calibri"/>
              </a:rPr>
              <a:t>OCR may consolidate multiple similar complaints into a single 	investigation</a:t>
            </a:r>
            <a:endParaRPr sz="2800">
              <a:latin typeface="Calibri"/>
              <a:ea typeface="Calibri"/>
              <a:cs typeface="Calibri"/>
              <a:sym typeface="Calibri"/>
            </a:endParaRPr>
          </a:p>
          <a:p>
            <a:pPr marL="240028" lvl="0" indent="-227328" algn="l" rtl="0">
              <a:lnSpc>
                <a:spcPct val="116071"/>
              </a:lnSpc>
              <a:spcBef>
                <a:spcPts val="0"/>
              </a:spcBef>
              <a:spcAft>
                <a:spcPts val="0"/>
              </a:spcAft>
              <a:buClr>
                <a:srgbClr val="333333"/>
              </a:buClr>
              <a:buSzPts val="2800"/>
              <a:buFont typeface="Arial"/>
              <a:buChar char="•"/>
            </a:pPr>
            <a:r>
              <a:rPr lang="en-US" sz="2800">
                <a:solidFill>
                  <a:srgbClr val="333333"/>
                </a:solidFill>
                <a:latin typeface="Calibri"/>
                <a:ea typeface="Calibri"/>
                <a:cs typeface="Calibri"/>
                <a:sym typeface="Calibri"/>
              </a:rPr>
              <a:t>OCR may convert a complaint into a broader compliance review</a:t>
            </a:r>
            <a:endParaRPr sz="2800">
              <a:latin typeface="Calibri"/>
              <a:ea typeface="Calibri"/>
              <a:cs typeface="Calibri"/>
              <a:sym typeface="Calibri"/>
            </a:endParaRP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Shape 1404"/>
        <p:cNvGrpSpPr/>
        <p:nvPr/>
      </p:nvGrpSpPr>
      <p:grpSpPr>
        <a:xfrm>
          <a:off x="0" y="0"/>
          <a:ext cx="0" cy="0"/>
          <a:chOff x="0" y="0"/>
          <a:chExt cx="0" cy="0"/>
        </a:xfrm>
      </p:grpSpPr>
      <p:sp>
        <p:nvSpPr>
          <p:cNvPr id="1405" name="Google Shape;1405;g2ecba0c605a_0_857"/>
          <p:cNvSpPr txBox="1">
            <a:spLocks noGrp="1"/>
          </p:cNvSpPr>
          <p:nvPr>
            <p:ph type="title"/>
          </p:nvPr>
        </p:nvSpPr>
        <p:spPr>
          <a:xfrm>
            <a:off x="368934" y="368295"/>
            <a:ext cx="11457900" cy="690600"/>
          </a:xfrm>
          <a:prstGeom prst="rect">
            <a:avLst/>
          </a:prstGeom>
          <a:noFill/>
          <a:ln>
            <a:noFill/>
          </a:ln>
        </p:spPr>
        <p:txBody>
          <a:bodyPr spcFirstLastPara="1" wrap="square" lIns="0" tIns="13325" rIns="0" bIns="0" anchor="t" anchorCtr="0">
            <a:spAutoFit/>
          </a:bodyPr>
          <a:lstStyle/>
          <a:p>
            <a:pPr marL="12700" lvl="0" indent="0" algn="l" rtl="0">
              <a:lnSpc>
                <a:spcPct val="100000"/>
              </a:lnSpc>
              <a:spcBef>
                <a:spcPts val="0"/>
              </a:spcBef>
              <a:spcAft>
                <a:spcPts val="0"/>
              </a:spcAft>
              <a:buNone/>
            </a:pPr>
            <a:r>
              <a:rPr lang="en-US"/>
              <a:t>Phase II: Notification of Investigation</a:t>
            </a:r>
            <a:endParaRPr/>
          </a:p>
        </p:txBody>
      </p:sp>
      <p:sp>
        <p:nvSpPr>
          <p:cNvPr id="1406" name="Google Shape;1406;g2ecba0c605a_0_857"/>
          <p:cNvSpPr txBox="1"/>
          <p:nvPr/>
        </p:nvSpPr>
        <p:spPr>
          <a:xfrm>
            <a:off x="612137" y="1260901"/>
            <a:ext cx="10576500" cy="4371600"/>
          </a:xfrm>
          <a:prstGeom prst="rect">
            <a:avLst/>
          </a:prstGeom>
          <a:noFill/>
          <a:ln>
            <a:noFill/>
          </a:ln>
        </p:spPr>
        <p:txBody>
          <a:bodyPr spcFirstLastPara="1" wrap="square" lIns="0" tIns="85725" rIns="0" bIns="0" anchor="t" anchorCtr="0">
            <a:spAutoFit/>
          </a:bodyPr>
          <a:lstStyle/>
          <a:p>
            <a:pPr marL="240028" lvl="0" indent="-227328" algn="l" rtl="0">
              <a:lnSpc>
                <a:spcPct val="100000"/>
              </a:lnSpc>
              <a:spcBef>
                <a:spcPts val="0"/>
              </a:spcBef>
              <a:spcAft>
                <a:spcPts val="0"/>
              </a:spcAft>
              <a:buClr>
                <a:srgbClr val="333333"/>
              </a:buClr>
              <a:buSzPts val="2400"/>
              <a:buFont typeface="Arial"/>
              <a:buChar char="•"/>
            </a:pPr>
            <a:r>
              <a:rPr lang="en-US" sz="2400">
                <a:solidFill>
                  <a:srgbClr val="333333"/>
                </a:solidFill>
                <a:latin typeface="Calibri"/>
                <a:ea typeface="Calibri"/>
                <a:cs typeface="Calibri"/>
                <a:sym typeface="Calibri"/>
              </a:rPr>
              <a:t>Notification letters are not typically detail heavy</a:t>
            </a:r>
            <a:endParaRPr sz="2400">
              <a:latin typeface="Calibri"/>
              <a:ea typeface="Calibri"/>
              <a:cs typeface="Calibri"/>
              <a:sym typeface="Calibri"/>
            </a:endParaRPr>
          </a:p>
          <a:p>
            <a:pPr marL="239395" marR="11430" lvl="0" indent="-227328" algn="l" rtl="0">
              <a:lnSpc>
                <a:spcPct val="120000"/>
              </a:lnSpc>
              <a:spcBef>
                <a:spcPts val="0"/>
              </a:spcBef>
              <a:spcAft>
                <a:spcPts val="0"/>
              </a:spcAft>
              <a:buClr>
                <a:srgbClr val="333333"/>
              </a:buClr>
              <a:buSzPts val="2400"/>
              <a:buFont typeface="Arial"/>
              <a:buChar char="•"/>
            </a:pPr>
            <a:r>
              <a:rPr lang="en-US" sz="2400">
                <a:solidFill>
                  <a:srgbClr val="333333"/>
                </a:solidFill>
                <a:latin typeface="Calibri"/>
                <a:ea typeface="Calibri"/>
                <a:cs typeface="Calibri"/>
                <a:sym typeface="Calibri"/>
              </a:rPr>
              <a:t>OCR will typically provide Case Processing Manual link and the complaint, but some 	offices only provide the complaint upon request and/or with heavy redactions</a:t>
            </a:r>
            <a:endParaRPr sz="2400">
              <a:latin typeface="Calibri"/>
              <a:ea typeface="Calibri"/>
              <a:cs typeface="Calibri"/>
              <a:sym typeface="Calibri"/>
            </a:endParaRPr>
          </a:p>
          <a:p>
            <a:pPr marL="240028" lvl="0" indent="-227328" algn="l" rtl="0">
              <a:lnSpc>
                <a:spcPct val="100000"/>
              </a:lnSpc>
              <a:spcBef>
                <a:spcPts val="575"/>
              </a:spcBef>
              <a:spcAft>
                <a:spcPts val="0"/>
              </a:spcAft>
              <a:buClr>
                <a:srgbClr val="333333"/>
              </a:buClr>
              <a:buSzPts val="2400"/>
              <a:buFont typeface="Arial"/>
              <a:buChar char="•"/>
            </a:pPr>
            <a:r>
              <a:rPr lang="en-US" sz="2400" b="1" u="sng">
                <a:solidFill>
                  <a:srgbClr val="333333"/>
                </a:solidFill>
                <a:latin typeface="Calibri"/>
                <a:ea typeface="Calibri"/>
                <a:cs typeface="Calibri"/>
                <a:sym typeface="Calibri"/>
              </a:rPr>
              <a:t>Make FOIA request</a:t>
            </a:r>
            <a:endParaRPr sz="2400">
              <a:latin typeface="Calibri"/>
              <a:ea typeface="Calibri"/>
              <a:cs typeface="Calibri"/>
              <a:sym typeface="Calibri"/>
            </a:endParaRPr>
          </a:p>
          <a:p>
            <a:pPr marL="696595" lvl="1" indent="-227328" algn="l" rtl="0">
              <a:lnSpc>
                <a:spcPct val="100000"/>
              </a:lnSpc>
              <a:spcBef>
                <a:spcPts val="575"/>
              </a:spcBef>
              <a:spcAft>
                <a:spcPts val="0"/>
              </a:spcAft>
              <a:buClr>
                <a:srgbClr val="333333"/>
              </a:buClr>
              <a:buSzPts val="2400"/>
              <a:buFont typeface="Arial"/>
              <a:buChar char="•"/>
            </a:pPr>
            <a:r>
              <a:rPr lang="en-US" sz="2400">
                <a:solidFill>
                  <a:srgbClr val="333333"/>
                </a:solidFill>
                <a:latin typeface="Calibri"/>
                <a:ea typeface="Calibri"/>
                <a:cs typeface="Calibri"/>
                <a:sym typeface="Calibri"/>
              </a:rPr>
              <a:t>Simple to do and usually costs nothing; cost only if it is overly large</a:t>
            </a:r>
            <a:endParaRPr sz="2400">
              <a:latin typeface="Calibri"/>
              <a:ea typeface="Calibri"/>
              <a:cs typeface="Calibri"/>
              <a:sym typeface="Calibri"/>
            </a:endParaRPr>
          </a:p>
          <a:p>
            <a:pPr marL="696595" marR="147320" lvl="1" indent="-227328" algn="l" rtl="0">
              <a:lnSpc>
                <a:spcPct val="120000"/>
              </a:lnSpc>
              <a:spcBef>
                <a:spcPts val="0"/>
              </a:spcBef>
              <a:spcAft>
                <a:spcPts val="0"/>
              </a:spcAft>
              <a:buClr>
                <a:srgbClr val="333333"/>
              </a:buClr>
              <a:buSzPts val="2400"/>
              <a:buFont typeface="Arial"/>
              <a:buChar char="•"/>
            </a:pPr>
            <a:r>
              <a:rPr lang="en-US" sz="2400">
                <a:solidFill>
                  <a:srgbClr val="333333"/>
                </a:solidFill>
                <a:latin typeface="Calibri"/>
                <a:ea typeface="Calibri"/>
                <a:cs typeface="Calibri"/>
                <a:sym typeface="Calibri"/>
              </a:rPr>
              <a:t>OCR is required to respond; but may deny the request until the investigation is 	concluded</a:t>
            </a:r>
            <a:endParaRPr sz="2400">
              <a:latin typeface="Calibri"/>
              <a:ea typeface="Calibri"/>
              <a:cs typeface="Calibri"/>
              <a:sym typeface="Calibri"/>
            </a:endParaRPr>
          </a:p>
          <a:p>
            <a:pPr marL="696595" marR="5080" lvl="1" indent="-227328" algn="l" rtl="0">
              <a:lnSpc>
                <a:spcPct val="120000"/>
              </a:lnSpc>
              <a:spcBef>
                <a:spcPts val="0"/>
              </a:spcBef>
              <a:spcAft>
                <a:spcPts val="0"/>
              </a:spcAft>
              <a:buClr>
                <a:srgbClr val="333333"/>
              </a:buClr>
              <a:buSzPts val="2400"/>
              <a:buFont typeface="Arial"/>
              <a:buChar char="•"/>
            </a:pPr>
            <a:r>
              <a:rPr lang="en-US" sz="2400">
                <a:solidFill>
                  <a:srgbClr val="333333"/>
                </a:solidFill>
                <a:latin typeface="Calibri"/>
                <a:ea typeface="Calibri"/>
                <a:cs typeface="Calibri"/>
                <a:sym typeface="Calibri"/>
              </a:rPr>
              <a:t>Complaint should be made available per OCR policy, but may request additional 	information, </a:t>
            </a:r>
            <a:r>
              <a:rPr lang="en-US" sz="2400" i="1">
                <a:solidFill>
                  <a:srgbClr val="333333"/>
                </a:solidFill>
                <a:latin typeface="Calibri"/>
                <a:ea typeface="Calibri"/>
                <a:cs typeface="Calibri"/>
                <a:sym typeface="Calibri"/>
              </a:rPr>
              <a:t>e.g.</a:t>
            </a:r>
            <a:r>
              <a:rPr lang="en-US" sz="2400">
                <a:solidFill>
                  <a:srgbClr val="333333"/>
                </a:solidFill>
                <a:latin typeface="Calibri"/>
                <a:ea typeface="Calibri"/>
                <a:cs typeface="Calibri"/>
                <a:sym typeface="Calibri"/>
              </a:rPr>
              <a:t>, documents submitted by complainant or prior complaints 	against the institution</a:t>
            </a:r>
            <a:endParaRPr sz="2400">
              <a:latin typeface="Calibri"/>
              <a:ea typeface="Calibri"/>
              <a:cs typeface="Calibri"/>
              <a:sym typeface="Calibri"/>
            </a:endParaRP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Shape 1410"/>
        <p:cNvGrpSpPr/>
        <p:nvPr/>
      </p:nvGrpSpPr>
      <p:grpSpPr>
        <a:xfrm>
          <a:off x="0" y="0"/>
          <a:ext cx="0" cy="0"/>
          <a:chOff x="0" y="0"/>
          <a:chExt cx="0" cy="0"/>
        </a:xfrm>
      </p:grpSpPr>
      <p:sp>
        <p:nvSpPr>
          <p:cNvPr id="1411" name="Google Shape;1411;g2ecba0c605a_0_862"/>
          <p:cNvSpPr txBox="1">
            <a:spLocks noGrp="1"/>
          </p:cNvSpPr>
          <p:nvPr>
            <p:ph type="title"/>
          </p:nvPr>
        </p:nvSpPr>
        <p:spPr>
          <a:xfrm>
            <a:off x="546416" y="413612"/>
            <a:ext cx="11024100" cy="690600"/>
          </a:xfrm>
          <a:prstGeom prst="rect">
            <a:avLst/>
          </a:prstGeom>
          <a:noFill/>
          <a:ln>
            <a:noFill/>
          </a:ln>
        </p:spPr>
        <p:txBody>
          <a:bodyPr spcFirstLastPara="1" wrap="square" lIns="0" tIns="13325" rIns="0" bIns="0" anchor="t" anchorCtr="0">
            <a:spAutoFit/>
          </a:bodyPr>
          <a:lstStyle/>
          <a:p>
            <a:pPr marL="2497455" lvl="0" indent="0" algn="l" rtl="0">
              <a:lnSpc>
                <a:spcPct val="100000"/>
              </a:lnSpc>
              <a:spcBef>
                <a:spcPts val="0"/>
              </a:spcBef>
              <a:spcAft>
                <a:spcPts val="0"/>
              </a:spcAft>
              <a:buNone/>
            </a:pPr>
            <a:r>
              <a:rPr lang="en-US"/>
              <a:t>Phase II: Strategies</a:t>
            </a:r>
            <a:endParaRPr/>
          </a:p>
        </p:txBody>
      </p:sp>
      <p:sp>
        <p:nvSpPr>
          <p:cNvPr id="1412" name="Google Shape;1412;g2ecba0c605a_0_862"/>
          <p:cNvSpPr txBox="1"/>
          <p:nvPr/>
        </p:nvSpPr>
        <p:spPr>
          <a:xfrm>
            <a:off x="611159" y="1358220"/>
            <a:ext cx="10719300" cy="4235400"/>
          </a:xfrm>
          <a:prstGeom prst="rect">
            <a:avLst/>
          </a:prstGeom>
          <a:noFill/>
          <a:ln>
            <a:noFill/>
          </a:ln>
        </p:spPr>
        <p:txBody>
          <a:bodyPr spcFirstLastPara="1" wrap="square" lIns="0" tIns="13325" rIns="0" bIns="0" anchor="t" anchorCtr="0">
            <a:spAutoFit/>
          </a:bodyPr>
          <a:lstStyle/>
          <a:p>
            <a:pPr marL="239395" marR="5080" lvl="0" indent="-227328" algn="l" rtl="0">
              <a:lnSpc>
                <a:spcPct val="100000"/>
              </a:lnSpc>
              <a:spcBef>
                <a:spcPts val="0"/>
              </a:spcBef>
              <a:spcAft>
                <a:spcPts val="0"/>
              </a:spcAft>
              <a:buClr>
                <a:srgbClr val="333333"/>
              </a:buClr>
              <a:buSzPts val="3200"/>
              <a:buFont typeface="Arial"/>
              <a:buChar char="•"/>
            </a:pPr>
            <a:r>
              <a:rPr lang="en-US" sz="3200">
                <a:solidFill>
                  <a:srgbClr val="333333"/>
                </a:solidFill>
                <a:latin typeface="Calibri"/>
                <a:ea typeface="Calibri"/>
                <a:cs typeface="Calibri"/>
                <a:sym typeface="Calibri"/>
              </a:rPr>
              <a:t>Review regulatory provisions cited by OCR for insight into what 	OCR will investigate, </a:t>
            </a:r>
            <a:r>
              <a:rPr lang="en-US" sz="3200" i="1">
                <a:solidFill>
                  <a:srgbClr val="333333"/>
                </a:solidFill>
                <a:latin typeface="Calibri"/>
                <a:ea typeface="Calibri"/>
                <a:cs typeface="Calibri"/>
                <a:sym typeface="Calibri"/>
              </a:rPr>
              <a:t>e.g.</a:t>
            </a:r>
            <a:r>
              <a:rPr lang="en-US" sz="3200">
                <a:solidFill>
                  <a:srgbClr val="333333"/>
                </a:solidFill>
                <a:latin typeface="Calibri"/>
                <a:ea typeface="Calibri"/>
                <a:cs typeface="Calibri"/>
                <a:sym typeface="Calibri"/>
              </a:rPr>
              <a:t>, facts may cloud the fact that OCR is 	only focused on the publication of a policy or whether a certain 	notice is provided.</a:t>
            </a:r>
            <a:endParaRPr sz="3200">
              <a:latin typeface="Calibri"/>
              <a:ea typeface="Calibri"/>
              <a:cs typeface="Calibri"/>
              <a:sym typeface="Calibri"/>
            </a:endParaRPr>
          </a:p>
          <a:p>
            <a:pPr marL="240028" marR="61593" lvl="0" indent="-227328" algn="l" rtl="0">
              <a:lnSpc>
                <a:spcPct val="100000"/>
              </a:lnSpc>
              <a:spcBef>
                <a:spcPts val="2195"/>
              </a:spcBef>
              <a:spcAft>
                <a:spcPts val="0"/>
              </a:spcAft>
              <a:buClr>
                <a:srgbClr val="333333"/>
              </a:buClr>
              <a:buSzPts val="3200"/>
              <a:buFont typeface="Arial"/>
              <a:buChar char="•"/>
            </a:pPr>
            <a:r>
              <a:rPr lang="en-US" sz="3200">
                <a:solidFill>
                  <a:srgbClr val="333333"/>
                </a:solidFill>
                <a:latin typeface="Calibri"/>
                <a:ea typeface="Calibri"/>
                <a:cs typeface="Calibri"/>
                <a:sym typeface="Calibri"/>
              </a:rPr>
              <a:t>OCR will remind the institution that it may not retaliate against 	any complainant or any person who participates in OCR 	investigation; make sure that is understood by relevant 	community members who may interact with the complainant.</a:t>
            </a:r>
            <a:endParaRPr sz="3200">
              <a:latin typeface="Calibri"/>
              <a:ea typeface="Calibri"/>
              <a:cs typeface="Calibri"/>
              <a:sym typeface="Calibri"/>
            </a:endParaRP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Shape 1416"/>
        <p:cNvGrpSpPr/>
        <p:nvPr/>
      </p:nvGrpSpPr>
      <p:grpSpPr>
        <a:xfrm>
          <a:off x="0" y="0"/>
          <a:ext cx="0" cy="0"/>
          <a:chOff x="0" y="0"/>
          <a:chExt cx="0" cy="0"/>
        </a:xfrm>
      </p:grpSpPr>
      <p:sp>
        <p:nvSpPr>
          <p:cNvPr id="1417" name="Google Shape;1417;g2ecba0c605a_0_867"/>
          <p:cNvSpPr txBox="1">
            <a:spLocks noGrp="1"/>
          </p:cNvSpPr>
          <p:nvPr>
            <p:ph type="title"/>
          </p:nvPr>
        </p:nvSpPr>
        <p:spPr>
          <a:xfrm>
            <a:off x="2373497" y="325657"/>
            <a:ext cx="7574400" cy="6900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a:t>Early Resolution Options</a:t>
            </a:r>
            <a:endParaRPr/>
          </a:p>
        </p:txBody>
      </p:sp>
      <p:sp>
        <p:nvSpPr>
          <p:cNvPr id="1418" name="Google Shape;1418;g2ecba0c605a_0_867"/>
          <p:cNvSpPr txBox="1"/>
          <p:nvPr/>
        </p:nvSpPr>
        <p:spPr>
          <a:xfrm>
            <a:off x="597710" y="1176022"/>
            <a:ext cx="10656000" cy="5179500"/>
          </a:xfrm>
          <a:prstGeom prst="rect">
            <a:avLst/>
          </a:prstGeom>
          <a:noFill/>
          <a:ln>
            <a:noFill/>
          </a:ln>
        </p:spPr>
        <p:txBody>
          <a:bodyPr spcFirstLastPara="1" wrap="square" lIns="0" tIns="65400" rIns="0" bIns="0" anchor="t" anchorCtr="0">
            <a:spAutoFit/>
          </a:bodyPr>
          <a:lstStyle/>
          <a:p>
            <a:pPr marL="240028" marR="5080" lvl="0" indent="-227965" algn="l" rtl="0">
              <a:lnSpc>
                <a:spcPct val="108064"/>
              </a:lnSpc>
              <a:spcBef>
                <a:spcPts val="0"/>
              </a:spcBef>
              <a:spcAft>
                <a:spcPts val="0"/>
              </a:spcAft>
              <a:buClr>
                <a:srgbClr val="333333"/>
              </a:buClr>
              <a:buSzPts val="3100"/>
              <a:buFont typeface="Arial"/>
              <a:buChar char="•"/>
            </a:pPr>
            <a:r>
              <a:rPr lang="en-US" sz="3100" u="sng">
                <a:solidFill>
                  <a:srgbClr val="333333"/>
                </a:solidFill>
                <a:latin typeface="Calibri"/>
                <a:ea typeface="Calibri"/>
                <a:cs typeface="Calibri"/>
                <a:sym typeface="Calibri"/>
              </a:rPr>
              <a:t>Rapid Resolution Process</a:t>
            </a:r>
            <a:r>
              <a:rPr lang="en-US" sz="3100">
                <a:solidFill>
                  <a:srgbClr val="333333"/>
                </a:solidFill>
                <a:latin typeface="Calibri"/>
                <a:ea typeface="Calibri"/>
                <a:cs typeface="Calibri"/>
                <a:sym typeface="Calibri"/>
              </a:rPr>
              <a:t>:	Cases chosen by OCR because 	resolution seems more straight forward or timing is an issue. 	Often precedes the notification letter and could obviate a finding 	of any sort.</a:t>
            </a:r>
            <a:endParaRPr sz="3100">
              <a:latin typeface="Calibri"/>
              <a:ea typeface="Calibri"/>
              <a:cs typeface="Calibri"/>
              <a:sym typeface="Calibri"/>
            </a:endParaRPr>
          </a:p>
          <a:p>
            <a:pPr marL="240665" lvl="0" indent="-227965" algn="l" rtl="0">
              <a:lnSpc>
                <a:spcPct val="100000"/>
              </a:lnSpc>
              <a:spcBef>
                <a:spcPts val="565"/>
              </a:spcBef>
              <a:spcAft>
                <a:spcPts val="0"/>
              </a:spcAft>
              <a:buClr>
                <a:srgbClr val="333333"/>
              </a:buClr>
              <a:buSzPts val="3100"/>
              <a:buFont typeface="Arial"/>
              <a:buChar char="•"/>
            </a:pPr>
            <a:r>
              <a:rPr lang="en-US" sz="3100" u="sng">
                <a:solidFill>
                  <a:srgbClr val="333333"/>
                </a:solidFill>
                <a:latin typeface="Calibri"/>
                <a:ea typeface="Calibri"/>
                <a:cs typeface="Calibri"/>
                <a:sym typeface="Calibri"/>
              </a:rPr>
              <a:t>Mediation</a:t>
            </a:r>
            <a:r>
              <a:rPr lang="en-US" sz="3100">
                <a:solidFill>
                  <a:srgbClr val="333333"/>
                </a:solidFill>
                <a:latin typeface="Calibri"/>
                <a:ea typeface="Calibri"/>
                <a:cs typeface="Calibri"/>
                <a:sym typeface="Calibri"/>
              </a:rPr>
              <a:t>:	An OCR-facilitated process:</a:t>
            </a:r>
            <a:endParaRPr sz="3100">
              <a:latin typeface="Calibri"/>
              <a:ea typeface="Calibri"/>
              <a:cs typeface="Calibri"/>
              <a:sym typeface="Calibri"/>
            </a:endParaRPr>
          </a:p>
          <a:p>
            <a:pPr marL="697230" lvl="1" indent="-227328" algn="l" rtl="0">
              <a:lnSpc>
                <a:spcPct val="100000"/>
              </a:lnSpc>
              <a:spcBef>
                <a:spcPts val="259"/>
              </a:spcBef>
              <a:spcAft>
                <a:spcPts val="0"/>
              </a:spcAft>
              <a:buClr>
                <a:srgbClr val="333333"/>
              </a:buClr>
              <a:buSzPts val="2400"/>
              <a:buFont typeface="Arial"/>
              <a:buChar char="•"/>
            </a:pPr>
            <a:r>
              <a:rPr lang="en-US" sz="2400">
                <a:solidFill>
                  <a:srgbClr val="333333"/>
                </a:solidFill>
                <a:latin typeface="Calibri"/>
                <a:ea typeface="Calibri"/>
                <a:cs typeface="Calibri"/>
                <a:sym typeface="Calibri"/>
              </a:rPr>
              <a:t>Available only where OCR deems “appropriate.”</a:t>
            </a:r>
            <a:endParaRPr sz="2400">
              <a:latin typeface="Calibri"/>
              <a:ea typeface="Calibri"/>
              <a:cs typeface="Calibri"/>
              <a:sym typeface="Calibri"/>
            </a:endParaRPr>
          </a:p>
          <a:p>
            <a:pPr marL="697230" marR="887730" lvl="1" indent="-227328" algn="l" rtl="0">
              <a:lnSpc>
                <a:spcPct val="107916"/>
              </a:lnSpc>
              <a:spcBef>
                <a:spcPts val="540"/>
              </a:spcBef>
              <a:spcAft>
                <a:spcPts val="0"/>
              </a:spcAft>
              <a:buClr>
                <a:srgbClr val="333333"/>
              </a:buClr>
              <a:buSzPts val="2400"/>
              <a:buFont typeface="Arial"/>
              <a:buChar char="•"/>
            </a:pPr>
            <a:r>
              <a:rPr lang="en-US" sz="2400">
                <a:solidFill>
                  <a:srgbClr val="333333"/>
                </a:solidFill>
                <a:latin typeface="Calibri"/>
                <a:ea typeface="Calibri"/>
                <a:cs typeface="Calibri"/>
                <a:sym typeface="Calibri"/>
              </a:rPr>
              <a:t>Both parties must agree to mediate; if unsuccessful the case goes back to 	investigation.	(Different OCR staff mediate v. investigate.)</a:t>
            </a:r>
            <a:endParaRPr sz="2400">
              <a:latin typeface="Calibri"/>
              <a:ea typeface="Calibri"/>
              <a:cs typeface="Calibri"/>
              <a:sym typeface="Calibri"/>
            </a:endParaRPr>
          </a:p>
          <a:p>
            <a:pPr marL="697230" marR="147320" lvl="1" indent="-227328" algn="l" rtl="0">
              <a:lnSpc>
                <a:spcPct val="107916"/>
              </a:lnSpc>
              <a:spcBef>
                <a:spcPts val="509"/>
              </a:spcBef>
              <a:spcAft>
                <a:spcPts val="0"/>
              </a:spcAft>
              <a:buClr>
                <a:srgbClr val="333333"/>
              </a:buClr>
              <a:buSzPts val="2400"/>
              <a:buFont typeface="Arial"/>
              <a:buChar char="•"/>
            </a:pPr>
            <a:r>
              <a:rPr lang="en-US" sz="2400">
                <a:solidFill>
                  <a:srgbClr val="333333"/>
                </a:solidFill>
                <a:latin typeface="Calibri"/>
                <a:ea typeface="Calibri"/>
                <a:cs typeface="Calibri"/>
                <a:sym typeface="Calibri"/>
              </a:rPr>
              <a:t>Ultimate agreement not typically monitored by OCR unless a breach is alleged 	and, even then, OCR typically will revert to investigating the original allegations 	and not the breach.</a:t>
            </a:r>
            <a:endParaRPr sz="2400">
              <a:latin typeface="Calibri"/>
              <a:ea typeface="Calibri"/>
              <a:cs typeface="Calibri"/>
              <a:sym typeface="Calibri"/>
            </a:endParaRP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Shape 1422"/>
        <p:cNvGrpSpPr/>
        <p:nvPr/>
      </p:nvGrpSpPr>
      <p:grpSpPr>
        <a:xfrm>
          <a:off x="0" y="0"/>
          <a:ext cx="0" cy="0"/>
          <a:chOff x="0" y="0"/>
          <a:chExt cx="0" cy="0"/>
        </a:xfrm>
      </p:grpSpPr>
      <p:sp>
        <p:nvSpPr>
          <p:cNvPr id="1423" name="Google Shape;1423;g2ecba0c605a_0_872"/>
          <p:cNvSpPr txBox="1">
            <a:spLocks noGrp="1"/>
          </p:cNvSpPr>
          <p:nvPr>
            <p:ph type="title"/>
          </p:nvPr>
        </p:nvSpPr>
        <p:spPr>
          <a:xfrm>
            <a:off x="2948045" y="277133"/>
            <a:ext cx="6425700" cy="6900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a:t>Voluntary Resolution</a:t>
            </a:r>
            <a:endParaRPr/>
          </a:p>
        </p:txBody>
      </p:sp>
      <p:sp>
        <p:nvSpPr>
          <p:cNvPr id="1424" name="Google Shape;1424;g2ecba0c605a_0_872"/>
          <p:cNvSpPr txBox="1"/>
          <p:nvPr/>
        </p:nvSpPr>
        <p:spPr>
          <a:xfrm>
            <a:off x="597710" y="1074343"/>
            <a:ext cx="10899900" cy="4645800"/>
          </a:xfrm>
          <a:prstGeom prst="rect">
            <a:avLst/>
          </a:prstGeom>
          <a:noFill/>
          <a:ln>
            <a:noFill/>
          </a:ln>
        </p:spPr>
        <p:txBody>
          <a:bodyPr spcFirstLastPara="1" wrap="square" lIns="0" tIns="13325" rIns="0" bIns="0" anchor="t" anchorCtr="0">
            <a:spAutoFit/>
          </a:bodyPr>
          <a:lstStyle/>
          <a:p>
            <a:pPr marL="241300" marR="314960" lvl="0" indent="-228600" algn="just" rtl="0">
              <a:lnSpc>
                <a:spcPct val="100000"/>
              </a:lnSpc>
              <a:spcBef>
                <a:spcPts val="0"/>
              </a:spcBef>
              <a:spcAft>
                <a:spcPts val="0"/>
              </a:spcAft>
              <a:buClr>
                <a:srgbClr val="333333"/>
              </a:buClr>
              <a:buSzPts val="2600"/>
              <a:buFont typeface="Arial"/>
              <a:buChar char="•"/>
            </a:pPr>
            <a:r>
              <a:rPr lang="en-US" sz="2600">
                <a:solidFill>
                  <a:srgbClr val="333333"/>
                </a:solidFill>
                <a:latin typeface="Calibri"/>
                <a:ea typeface="Calibri"/>
                <a:cs typeface="Calibri"/>
                <a:sym typeface="Calibri"/>
              </a:rPr>
              <a:t>Institutions may seek to affirmatively resolve complaint before conclusion of the investigation by initiating negotiations for a Resolution Agreement (a/k/a “302 Agreement,” because it’s defined under CPM Section 302)</a:t>
            </a:r>
            <a:endParaRPr sz="2600">
              <a:latin typeface="Calibri"/>
              <a:ea typeface="Calibri"/>
              <a:cs typeface="Calibri"/>
              <a:sym typeface="Calibri"/>
            </a:endParaRPr>
          </a:p>
          <a:p>
            <a:pPr marL="241300" marR="5080" lvl="0" indent="-228600" algn="l" rtl="0">
              <a:lnSpc>
                <a:spcPct val="100000"/>
              </a:lnSpc>
              <a:spcBef>
                <a:spcPts val="600"/>
              </a:spcBef>
              <a:spcAft>
                <a:spcPts val="0"/>
              </a:spcAft>
              <a:buClr>
                <a:srgbClr val="333333"/>
              </a:buClr>
              <a:buSzPts val="2600"/>
              <a:buFont typeface="Arial"/>
              <a:buChar char="•"/>
            </a:pPr>
            <a:r>
              <a:rPr lang="en-US" sz="2600">
                <a:solidFill>
                  <a:srgbClr val="333333"/>
                </a:solidFill>
                <a:latin typeface="Calibri"/>
                <a:ea typeface="Calibri"/>
                <a:cs typeface="Calibri"/>
                <a:sym typeface="Calibri"/>
              </a:rPr>
              <a:t>Appropriate when the institution agrees to forego the investigation and enter a compliance agreement on some or all issues</a:t>
            </a:r>
            <a:endParaRPr sz="2600">
              <a:latin typeface="Calibri"/>
              <a:ea typeface="Calibri"/>
              <a:cs typeface="Calibri"/>
              <a:sym typeface="Calibri"/>
            </a:endParaRPr>
          </a:p>
          <a:p>
            <a:pPr marL="240665" marR="601980" lvl="0" indent="-228600" algn="l" rtl="0">
              <a:lnSpc>
                <a:spcPct val="100000"/>
              </a:lnSpc>
              <a:spcBef>
                <a:spcPts val="600"/>
              </a:spcBef>
              <a:spcAft>
                <a:spcPts val="0"/>
              </a:spcAft>
              <a:buClr>
                <a:srgbClr val="333333"/>
              </a:buClr>
              <a:buSzPts val="2600"/>
              <a:buFont typeface="Arial"/>
              <a:buChar char="•"/>
            </a:pPr>
            <a:r>
              <a:rPr lang="en-US" sz="2600">
                <a:solidFill>
                  <a:srgbClr val="333333"/>
                </a:solidFill>
                <a:latin typeface="Calibri"/>
                <a:ea typeface="Calibri"/>
                <a:cs typeface="Calibri"/>
                <a:sym typeface="Calibri"/>
              </a:rPr>
              <a:t>OCR reserves the right to include any fact </a:t>
            </a:r>
            <a:r>
              <a:rPr lang="en-US" sz="2600" u="sng">
                <a:solidFill>
                  <a:srgbClr val="333333"/>
                </a:solidFill>
                <a:latin typeface="Calibri"/>
                <a:ea typeface="Calibri"/>
                <a:cs typeface="Calibri"/>
                <a:sym typeface="Calibri"/>
              </a:rPr>
              <a:t>learned to date</a:t>
            </a:r>
            <a:r>
              <a:rPr lang="en-US" sz="2600">
                <a:solidFill>
                  <a:srgbClr val="333333"/>
                </a:solidFill>
                <a:latin typeface="Calibri"/>
                <a:ea typeface="Calibri"/>
                <a:cs typeface="Calibri"/>
                <a:sym typeface="Calibri"/>
              </a:rPr>
              <a:t> in the Resolution Letter, which may create a strategic advantage in requesting a Voluntary Resolution early if you know that is where it may be headed</a:t>
            </a:r>
            <a:endParaRPr sz="2600">
              <a:latin typeface="Calibri"/>
              <a:ea typeface="Calibri"/>
              <a:cs typeface="Calibri"/>
              <a:sym typeface="Calibri"/>
            </a:endParaRPr>
          </a:p>
          <a:p>
            <a:pPr marL="241300" marR="835660" lvl="0" indent="-228600" algn="l" rtl="0">
              <a:lnSpc>
                <a:spcPct val="100000"/>
              </a:lnSpc>
              <a:spcBef>
                <a:spcPts val="595"/>
              </a:spcBef>
              <a:spcAft>
                <a:spcPts val="0"/>
              </a:spcAft>
              <a:buClr>
                <a:srgbClr val="333333"/>
              </a:buClr>
              <a:buSzPts val="2600"/>
              <a:buFont typeface="Arial"/>
              <a:buChar char="•"/>
            </a:pPr>
            <a:r>
              <a:rPr lang="en-US" sz="2600">
                <a:solidFill>
                  <a:srgbClr val="333333"/>
                </a:solidFill>
                <a:latin typeface="Calibri"/>
                <a:ea typeface="Calibri"/>
                <a:cs typeface="Calibri"/>
                <a:sym typeface="Calibri"/>
              </a:rPr>
              <a:t>Typically, 30 days to negotiate any resolution; OCR “may” pause the investigation during this period, negotiations may continue – OCR retains significant discretion</a:t>
            </a:r>
            <a:endParaRPr sz="2600">
              <a:latin typeface="Calibri"/>
              <a:ea typeface="Calibri"/>
              <a:cs typeface="Calibri"/>
              <a:sym typeface="Calibri"/>
            </a:endParaRP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Shape 1428"/>
        <p:cNvGrpSpPr/>
        <p:nvPr/>
      </p:nvGrpSpPr>
      <p:grpSpPr>
        <a:xfrm>
          <a:off x="0" y="0"/>
          <a:ext cx="0" cy="0"/>
          <a:chOff x="0" y="0"/>
          <a:chExt cx="0" cy="0"/>
        </a:xfrm>
      </p:grpSpPr>
      <p:sp>
        <p:nvSpPr>
          <p:cNvPr id="1429" name="Google Shape;1429;g2ecba0c605a_0_877"/>
          <p:cNvSpPr txBox="1">
            <a:spLocks noGrp="1"/>
          </p:cNvSpPr>
          <p:nvPr>
            <p:ph type="title"/>
          </p:nvPr>
        </p:nvSpPr>
        <p:spPr>
          <a:xfrm>
            <a:off x="2383104" y="510989"/>
            <a:ext cx="7233300" cy="690600"/>
          </a:xfrm>
          <a:prstGeom prst="rect">
            <a:avLst/>
          </a:prstGeom>
          <a:noFill/>
          <a:ln>
            <a:noFill/>
          </a:ln>
        </p:spPr>
        <p:txBody>
          <a:bodyPr spcFirstLastPara="1" wrap="square" lIns="0" tIns="13325" rIns="0" bIns="0" anchor="t" anchorCtr="0">
            <a:spAutoFit/>
          </a:bodyPr>
          <a:lstStyle/>
          <a:p>
            <a:pPr marL="12700" lvl="0" indent="0" algn="l" rtl="0">
              <a:lnSpc>
                <a:spcPct val="100000"/>
              </a:lnSpc>
              <a:spcBef>
                <a:spcPts val="0"/>
              </a:spcBef>
              <a:spcAft>
                <a:spcPts val="0"/>
              </a:spcAft>
              <a:buNone/>
            </a:pPr>
            <a:r>
              <a:rPr lang="en-US"/>
              <a:t>Phase III: Data Request</a:t>
            </a:r>
            <a:endParaRPr/>
          </a:p>
        </p:txBody>
      </p:sp>
      <p:sp>
        <p:nvSpPr>
          <p:cNvPr id="1430" name="Google Shape;1430;g2ecba0c605a_0_877"/>
          <p:cNvSpPr txBox="1"/>
          <p:nvPr/>
        </p:nvSpPr>
        <p:spPr>
          <a:xfrm>
            <a:off x="645883" y="1352078"/>
            <a:ext cx="10890300" cy="4738800"/>
          </a:xfrm>
          <a:prstGeom prst="rect">
            <a:avLst/>
          </a:prstGeom>
          <a:noFill/>
          <a:ln>
            <a:noFill/>
          </a:ln>
        </p:spPr>
        <p:txBody>
          <a:bodyPr spcFirstLastPara="1" wrap="square" lIns="0" tIns="40625" rIns="0" bIns="0" anchor="t" anchorCtr="0">
            <a:spAutoFit/>
          </a:bodyPr>
          <a:lstStyle/>
          <a:p>
            <a:pPr marL="240665" lvl="0" indent="-227965" algn="l" rtl="0">
              <a:lnSpc>
                <a:spcPct val="100000"/>
              </a:lnSpc>
              <a:spcBef>
                <a:spcPts val="0"/>
              </a:spcBef>
              <a:spcAft>
                <a:spcPts val="0"/>
              </a:spcAft>
              <a:buClr>
                <a:srgbClr val="333333"/>
              </a:buClr>
              <a:buSzPts val="3100"/>
              <a:buFont typeface="Arial"/>
              <a:buChar char="•"/>
            </a:pPr>
            <a:r>
              <a:rPr lang="en-US" sz="3100">
                <a:solidFill>
                  <a:srgbClr val="333333"/>
                </a:solidFill>
                <a:latin typeface="Calibri"/>
                <a:ea typeface="Calibri"/>
                <a:cs typeface="Calibri"/>
                <a:sym typeface="Calibri"/>
              </a:rPr>
              <a:t>OCR will include a Data Request with Notification letter:</a:t>
            </a:r>
            <a:endParaRPr sz="3100">
              <a:latin typeface="Calibri"/>
              <a:ea typeface="Calibri"/>
              <a:cs typeface="Calibri"/>
              <a:sym typeface="Calibri"/>
            </a:endParaRPr>
          </a:p>
          <a:p>
            <a:pPr marL="697865" lvl="1" indent="-227965" algn="l" rtl="0">
              <a:lnSpc>
                <a:spcPct val="100000"/>
              </a:lnSpc>
              <a:spcBef>
                <a:spcPts val="195"/>
              </a:spcBef>
              <a:spcAft>
                <a:spcPts val="0"/>
              </a:spcAft>
              <a:buClr>
                <a:srgbClr val="333333"/>
              </a:buClr>
              <a:buSzPts val="2700"/>
              <a:buFont typeface="Arial"/>
              <a:buChar char="•"/>
            </a:pPr>
            <a:r>
              <a:rPr lang="en-US" sz="2700">
                <a:solidFill>
                  <a:srgbClr val="333333"/>
                </a:solidFill>
                <a:latin typeface="Calibri"/>
                <a:ea typeface="Calibri"/>
                <a:cs typeface="Calibri"/>
                <a:sym typeface="Calibri"/>
              </a:rPr>
              <a:t>Requests documents, policies, practices, data and explanations</a:t>
            </a:r>
            <a:endParaRPr sz="2700">
              <a:latin typeface="Calibri"/>
              <a:ea typeface="Calibri"/>
              <a:cs typeface="Calibri"/>
              <a:sym typeface="Calibri"/>
            </a:endParaRPr>
          </a:p>
          <a:p>
            <a:pPr marL="698500" marR="319405" lvl="1" indent="-228600" algn="l" rtl="0">
              <a:lnSpc>
                <a:spcPct val="108148"/>
              </a:lnSpc>
              <a:spcBef>
                <a:spcPts val="545"/>
              </a:spcBef>
              <a:spcAft>
                <a:spcPts val="0"/>
              </a:spcAft>
              <a:buClr>
                <a:srgbClr val="333333"/>
              </a:buClr>
              <a:buSzPts val="2700"/>
              <a:buFont typeface="Arial"/>
              <a:buChar char="•"/>
            </a:pPr>
            <a:r>
              <a:rPr lang="en-US" sz="2700">
                <a:solidFill>
                  <a:srgbClr val="333333"/>
                </a:solidFill>
                <a:latin typeface="Calibri"/>
                <a:ea typeface="Calibri"/>
                <a:cs typeface="Calibri"/>
                <a:sym typeface="Calibri"/>
              </a:rPr>
              <a:t>Offers opportunity for the institution to provide additional information at its discretion</a:t>
            </a:r>
            <a:endParaRPr sz="2700">
              <a:latin typeface="Calibri"/>
              <a:ea typeface="Calibri"/>
              <a:cs typeface="Calibri"/>
              <a:sym typeface="Calibri"/>
            </a:endParaRPr>
          </a:p>
          <a:p>
            <a:pPr marL="697865" lvl="1" indent="-227965" algn="l" rtl="0">
              <a:lnSpc>
                <a:spcPct val="100000"/>
              </a:lnSpc>
              <a:spcBef>
                <a:spcPts val="130"/>
              </a:spcBef>
              <a:spcAft>
                <a:spcPts val="0"/>
              </a:spcAft>
              <a:buClr>
                <a:srgbClr val="333333"/>
              </a:buClr>
              <a:buSzPts val="2700"/>
              <a:buFont typeface="Arial"/>
              <a:buChar char="•"/>
            </a:pPr>
            <a:r>
              <a:rPr lang="en-US" sz="2700">
                <a:solidFill>
                  <a:srgbClr val="333333"/>
                </a:solidFill>
                <a:latin typeface="Calibri"/>
                <a:ea typeface="Calibri"/>
                <a:cs typeface="Calibri"/>
                <a:sym typeface="Calibri"/>
              </a:rPr>
              <a:t>OCR is exempt from FERPA, but there are FOIA issues to consider</a:t>
            </a:r>
            <a:endParaRPr sz="2700">
              <a:latin typeface="Calibri"/>
              <a:ea typeface="Calibri"/>
              <a:cs typeface="Calibri"/>
              <a:sym typeface="Calibri"/>
            </a:endParaRPr>
          </a:p>
          <a:p>
            <a:pPr marL="240665" lvl="0" indent="-227965" algn="l" rtl="0">
              <a:lnSpc>
                <a:spcPct val="100000"/>
              </a:lnSpc>
              <a:spcBef>
                <a:spcPts val="600"/>
              </a:spcBef>
              <a:spcAft>
                <a:spcPts val="0"/>
              </a:spcAft>
              <a:buClr>
                <a:srgbClr val="333333"/>
              </a:buClr>
              <a:buSzPts val="3100"/>
              <a:buFont typeface="Arial"/>
              <a:buChar char="•"/>
            </a:pPr>
            <a:r>
              <a:rPr lang="en-US" sz="3100">
                <a:solidFill>
                  <a:srgbClr val="333333"/>
                </a:solidFill>
                <a:latin typeface="Calibri"/>
                <a:ea typeface="Calibri"/>
                <a:cs typeface="Calibri"/>
                <a:sym typeface="Calibri"/>
              </a:rPr>
              <a:t>Must respond within date on letter, usually 10-30 days</a:t>
            </a:r>
            <a:endParaRPr sz="3100">
              <a:latin typeface="Calibri"/>
              <a:ea typeface="Calibri"/>
              <a:cs typeface="Calibri"/>
              <a:sym typeface="Calibri"/>
            </a:endParaRPr>
          </a:p>
          <a:p>
            <a:pPr marL="697865" lvl="1" indent="-227965" algn="l" rtl="0">
              <a:lnSpc>
                <a:spcPct val="100000"/>
              </a:lnSpc>
              <a:spcBef>
                <a:spcPts val="204"/>
              </a:spcBef>
              <a:spcAft>
                <a:spcPts val="0"/>
              </a:spcAft>
              <a:buClr>
                <a:srgbClr val="333333"/>
              </a:buClr>
              <a:buSzPts val="2700"/>
              <a:buFont typeface="Arial"/>
              <a:buChar char="•"/>
            </a:pPr>
            <a:r>
              <a:rPr lang="en-US" sz="2700">
                <a:solidFill>
                  <a:srgbClr val="333333"/>
                </a:solidFill>
                <a:latin typeface="Calibri"/>
                <a:ea typeface="Calibri"/>
                <a:cs typeface="Calibri"/>
                <a:sym typeface="Calibri"/>
              </a:rPr>
              <a:t>Brief extensions may be granted on request; not limitless</a:t>
            </a:r>
            <a:endParaRPr sz="2700">
              <a:latin typeface="Calibri"/>
              <a:ea typeface="Calibri"/>
              <a:cs typeface="Calibri"/>
              <a:sym typeface="Calibri"/>
            </a:endParaRPr>
          </a:p>
          <a:p>
            <a:pPr marL="698500" marR="5080" lvl="1" indent="-228600" algn="l" rtl="0">
              <a:lnSpc>
                <a:spcPct val="108148"/>
              </a:lnSpc>
              <a:spcBef>
                <a:spcPts val="535"/>
              </a:spcBef>
              <a:spcAft>
                <a:spcPts val="0"/>
              </a:spcAft>
              <a:buClr>
                <a:srgbClr val="333333"/>
              </a:buClr>
              <a:buSzPts val="2700"/>
              <a:buFont typeface="Arial"/>
              <a:buChar char="•"/>
            </a:pPr>
            <a:r>
              <a:rPr lang="en-US" sz="2700">
                <a:solidFill>
                  <a:srgbClr val="333333"/>
                </a:solidFill>
                <a:latin typeface="Calibri"/>
                <a:ea typeface="Calibri"/>
                <a:cs typeface="Calibri"/>
                <a:sym typeface="Calibri"/>
              </a:rPr>
              <a:t>Keep in mind OCR has an internal clock for case processing and that clock runs from date OCR receives complaint; seek to understand pressure points and consider rolling production</a:t>
            </a:r>
            <a:endParaRPr sz="2700">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g2ecba0c605a_0_1717"/>
          <p:cNvSpPr txBox="1">
            <a:spLocks noGrp="1"/>
          </p:cNvSpPr>
          <p:nvPr>
            <p:ph type="title"/>
          </p:nvPr>
        </p:nvSpPr>
        <p:spPr>
          <a:xfrm>
            <a:off x="778452" y="222101"/>
            <a:ext cx="10635000" cy="677400"/>
          </a:xfrm>
          <a:prstGeom prst="rect">
            <a:avLst/>
          </a:prstGeom>
        </p:spPr>
        <p:txBody>
          <a:bodyPr spcFirstLastPara="1" wrap="square" lIns="0" tIns="0" rIns="0" bIns="0" anchor="t" anchorCtr="0">
            <a:spAutoFit/>
          </a:bodyPr>
          <a:lstStyle/>
          <a:p>
            <a:pPr marL="0" lvl="0" indent="0" algn="l" rtl="0">
              <a:spcBef>
                <a:spcPts val="0"/>
              </a:spcBef>
              <a:spcAft>
                <a:spcPts val="0"/>
              </a:spcAft>
              <a:buNone/>
            </a:pPr>
            <a:endParaRPr/>
          </a:p>
        </p:txBody>
      </p:sp>
      <p:pic>
        <p:nvPicPr>
          <p:cNvPr id="166" name="Google Shape;166;g2ecba0c605a_0_1717"/>
          <p:cNvPicPr preferRelativeResize="0"/>
          <p:nvPr/>
        </p:nvPicPr>
        <p:blipFill>
          <a:blip r:embed="rId3">
            <a:alphaModFix/>
          </a:blip>
          <a:stretch>
            <a:fillRect/>
          </a:stretch>
        </p:blipFill>
        <p:spPr>
          <a:xfrm>
            <a:off x="0" y="-1"/>
            <a:ext cx="12192000" cy="6840612"/>
          </a:xfrm>
          <a:prstGeom prst="rect">
            <a:avLst/>
          </a:prstGeom>
          <a:noFill/>
          <a:ln>
            <a:noFill/>
          </a:ln>
        </p:spPr>
      </p:pic>
      <p:sp>
        <p:nvSpPr>
          <p:cNvPr id="2" name="TextBox 1">
            <a:extLst>
              <a:ext uri="{FF2B5EF4-FFF2-40B4-BE49-F238E27FC236}">
                <a16:creationId xmlns:a16="http://schemas.microsoft.com/office/drawing/2014/main" id="{CADC29B8-75B1-96A5-F0C7-EE83C17C69E2}"/>
              </a:ext>
            </a:extLst>
          </p:cNvPr>
          <p:cNvSpPr txBox="1"/>
          <p:nvPr/>
        </p:nvSpPr>
        <p:spPr>
          <a:xfrm>
            <a:off x="3383280" y="1289304"/>
            <a:ext cx="3163824" cy="1042416"/>
          </a:xfrm>
          <a:prstGeom prst="rect">
            <a:avLst/>
          </a:prstGeom>
          <a:solidFill>
            <a:schemeClr val="bg1"/>
          </a:solidFill>
        </p:spPr>
        <p:txBody>
          <a:bodyPr wrap="square" rtlCol="0">
            <a:spAutoFit/>
          </a:bodyPr>
          <a:lstStyle/>
          <a:p>
            <a:endParaRPr lang="en-US" dirty="0"/>
          </a:p>
        </p:txBody>
      </p:sp>
      <p:sp>
        <p:nvSpPr>
          <p:cNvPr id="3" name="TextBox 2">
            <a:extLst>
              <a:ext uri="{FF2B5EF4-FFF2-40B4-BE49-F238E27FC236}">
                <a16:creationId xmlns:a16="http://schemas.microsoft.com/office/drawing/2014/main" id="{0DE0FDE2-A406-6DA2-432D-728DDC0F567B}"/>
              </a:ext>
            </a:extLst>
          </p:cNvPr>
          <p:cNvSpPr txBox="1"/>
          <p:nvPr/>
        </p:nvSpPr>
        <p:spPr>
          <a:xfrm>
            <a:off x="655320" y="1810512"/>
            <a:ext cx="3163824" cy="1042416"/>
          </a:xfrm>
          <a:prstGeom prst="rect">
            <a:avLst/>
          </a:prstGeom>
          <a:solidFill>
            <a:schemeClr val="bg1"/>
          </a:solidFill>
        </p:spPr>
        <p:txBody>
          <a:bodyPr wrap="square" rtlCol="0">
            <a:spAutoFit/>
          </a:bodyPr>
          <a:lstStyle/>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56" name="Google Shape;256;g2ecba0c605a_0_1773"/>
          <p:cNvPicPr preferRelativeResize="0"/>
          <p:nvPr/>
        </p:nvPicPr>
        <p:blipFill>
          <a:blip r:embed="rId3">
            <a:alphaModFix/>
          </a:blip>
          <a:stretch>
            <a:fillRect/>
          </a:stretch>
        </p:blipFill>
        <p:spPr>
          <a:xfrm>
            <a:off x="0" y="0"/>
            <a:ext cx="12203395" cy="6858000"/>
          </a:xfrm>
          <a:prstGeom prst="rect">
            <a:avLst/>
          </a:prstGeom>
          <a:noFill/>
          <a:ln>
            <a:noFill/>
          </a:ln>
        </p:spPr>
      </p:pic>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Shape 1434"/>
        <p:cNvGrpSpPr/>
        <p:nvPr/>
      </p:nvGrpSpPr>
      <p:grpSpPr>
        <a:xfrm>
          <a:off x="0" y="0"/>
          <a:ext cx="0" cy="0"/>
          <a:chOff x="0" y="0"/>
          <a:chExt cx="0" cy="0"/>
        </a:xfrm>
      </p:grpSpPr>
      <p:sp>
        <p:nvSpPr>
          <p:cNvPr id="1435" name="Google Shape;1435;g2ecba0c605a_0_882"/>
          <p:cNvSpPr txBox="1">
            <a:spLocks noGrp="1"/>
          </p:cNvSpPr>
          <p:nvPr>
            <p:ph type="title"/>
          </p:nvPr>
        </p:nvSpPr>
        <p:spPr>
          <a:xfrm>
            <a:off x="2962826" y="154305"/>
            <a:ext cx="6272400" cy="6900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a:t>Phase III: Strategies</a:t>
            </a:r>
            <a:endParaRPr/>
          </a:p>
        </p:txBody>
      </p:sp>
      <p:sp>
        <p:nvSpPr>
          <p:cNvPr id="1436" name="Google Shape;1436;g2ecba0c605a_0_882"/>
          <p:cNvSpPr txBox="1"/>
          <p:nvPr/>
        </p:nvSpPr>
        <p:spPr>
          <a:xfrm>
            <a:off x="726907" y="830637"/>
            <a:ext cx="10347900" cy="4947000"/>
          </a:xfrm>
          <a:prstGeom prst="rect">
            <a:avLst/>
          </a:prstGeom>
          <a:noFill/>
          <a:ln>
            <a:noFill/>
          </a:ln>
        </p:spPr>
        <p:txBody>
          <a:bodyPr spcFirstLastPara="1" wrap="square" lIns="0" tIns="139050" rIns="0" bIns="0" anchor="t" anchorCtr="0">
            <a:spAutoFit/>
          </a:bodyPr>
          <a:lstStyle/>
          <a:p>
            <a:pPr marL="240665" lvl="0" indent="-227965" algn="l" rtl="0">
              <a:lnSpc>
                <a:spcPct val="100000"/>
              </a:lnSpc>
              <a:spcBef>
                <a:spcPts val="0"/>
              </a:spcBef>
              <a:spcAft>
                <a:spcPts val="0"/>
              </a:spcAft>
              <a:buClr>
                <a:srgbClr val="333333"/>
              </a:buClr>
              <a:buSzPts val="3100"/>
              <a:buFont typeface="Arial"/>
              <a:buChar char="•"/>
            </a:pPr>
            <a:r>
              <a:rPr lang="en-US" sz="3100">
                <a:solidFill>
                  <a:srgbClr val="333333"/>
                </a:solidFill>
                <a:latin typeface="Calibri"/>
                <a:ea typeface="Calibri"/>
                <a:cs typeface="Calibri"/>
                <a:sym typeface="Calibri"/>
              </a:rPr>
              <a:t>Maintain updated and comprehensive records of trainings</a:t>
            </a:r>
            <a:endParaRPr sz="3100">
              <a:latin typeface="Calibri"/>
              <a:ea typeface="Calibri"/>
              <a:cs typeface="Calibri"/>
              <a:sym typeface="Calibri"/>
            </a:endParaRPr>
          </a:p>
          <a:p>
            <a:pPr marL="240665" lvl="0" indent="-227965" algn="l" rtl="0">
              <a:lnSpc>
                <a:spcPct val="100000"/>
              </a:lnSpc>
              <a:spcBef>
                <a:spcPts val="994"/>
              </a:spcBef>
              <a:spcAft>
                <a:spcPts val="0"/>
              </a:spcAft>
              <a:buClr>
                <a:srgbClr val="333333"/>
              </a:buClr>
              <a:buSzPts val="3100"/>
              <a:buFont typeface="Arial"/>
              <a:buChar char="•"/>
            </a:pPr>
            <a:r>
              <a:rPr lang="en-US" sz="3100">
                <a:solidFill>
                  <a:srgbClr val="333333"/>
                </a:solidFill>
                <a:latin typeface="Calibri"/>
                <a:ea typeface="Calibri"/>
                <a:cs typeface="Calibri"/>
                <a:sym typeface="Calibri"/>
              </a:rPr>
              <a:t>Maintain accessibility and consistency of policies</a:t>
            </a:r>
            <a:endParaRPr sz="3100">
              <a:latin typeface="Calibri"/>
              <a:ea typeface="Calibri"/>
              <a:cs typeface="Calibri"/>
              <a:sym typeface="Calibri"/>
            </a:endParaRPr>
          </a:p>
          <a:p>
            <a:pPr marL="241300" marR="168910" lvl="0" indent="-228600" algn="l" rtl="0">
              <a:lnSpc>
                <a:spcPct val="100000"/>
              </a:lnSpc>
              <a:spcBef>
                <a:spcPts val="994"/>
              </a:spcBef>
              <a:spcAft>
                <a:spcPts val="0"/>
              </a:spcAft>
              <a:buClr>
                <a:srgbClr val="333333"/>
              </a:buClr>
              <a:buSzPts val="3100"/>
              <a:buFont typeface="Arial"/>
              <a:buChar char="•"/>
            </a:pPr>
            <a:r>
              <a:rPr lang="en-US" sz="3100">
                <a:solidFill>
                  <a:srgbClr val="333333"/>
                </a:solidFill>
                <a:latin typeface="Calibri"/>
                <a:ea typeface="Calibri"/>
                <a:cs typeface="Calibri"/>
                <a:sym typeface="Calibri"/>
              </a:rPr>
              <a:t>Begin gathering information </a:t>
            </a:r>
            <a:r>
              <a:rPr lang="en-US" sz="3100" i="1">
                <a:solidFill>
                  <a:srgbClr val="333333"/>
                </a:solidFill>
                <a:latin typeface="Calibri"/>
                <a:ea typeface="Calibri"/>
                <a:cs typeface="Calibri"/>
                <a:sym typeface="Calibri"/>
              </a:rPr>
              <a:t>promptly </a:t>
            </a:r>
            <a:r>
              <a:rPr lang="en-US" sz="3100">
                <a:solidFill>
                  <a:srgbClr val="333333"/>
                </a:solidFill>
                <a:latin typeface="Calibri"/>
                <a:ea typeface="Calibri"/>
                <a:cs typeface="Calibri"/>
                <a:sym typeface="Calibri"/>
              </a:rPr>
              <a:t>upon receipt of Notification Letter; clearly communicate delays with OCR staff</a:t>
            </a:r>
            <a:endParaRPr sz="3100">
              <a:latin typeface="Calibri"/>
              <a:ea typeface="Calibri"/>
              <a:cs typeface="Calibri"/>
              <a:sym typeface="Calibri"/>
            </a:endParaRPr>
          </a:p>
          <a:p>
            <a:pPr marL="240028" marR="90170" lvl="0" indent="-227965" algn="l" rtl="0">
              <a:lnSpc>
                <a:spcPct val="100000"/>
              </a:lnSpc>
              <a:spcBef>
                <a:spcPts val="1010"/>
              </a:spcBef>
              <a:spcAft>
                <a:spcPts val="0"/>
              </a:spcAft>
              <a:buClr>
                <a:srgbClr val="333333"/>
              </a:buClr>
              <a:buSzPts val="3100"/>
              <a:buFont typeface="Arial"/>
              <a:buChar char="•"/>
            </a:pPr>
            <a:r>
              <a:rPr lang="en-US" sz="3100" u="sng">
                <a:solidFill>
                  <a:srgbClr val="333333"/>
                </a:solidFill>
                <a:latin typeface="Calibri"/>
                <a:ea typeface="Calibri"/>
                <a:cs typeface="Calibri"/>
                <a:sym typeface="Calibri"/>
              </a:rPr>
              <a:t>PROVIDE A NARRATIVE</a:t>
            </a:r>
            <a:r>
              <a:rPr lang="en-US" sz="3100">
                <a:solidFill>
                  <a:srgbClr val="333333"/>
                </a:solidFill>
                <a:latin typeface="Calibri"/>
                <a:ea typeface="Calibri"/>
                <a:cs typeface="Calibri"/>
                <a:sym typeface="Calibri"/>
              </a:rPr>
              <a:t>:	This is an opportunity to educate OCR 	staff; can also propose relevant witnesses</a:t>
            </a:r>
            <a:endParaRPr sz="3100">
              <a:latin typeface="Calibri"/>
              <a:ea typeface="Calibri"/>
              <a:cs typeface="Calibri"/>
              <a:sym typeface="Calibri"/>
            </a:endParaRPr>
          </a:p>
          <a:p>
            <a:pPr marL="241300" marR="5080" lvl="0" indent="-228600" algn="l" rtl="0">
              <a:lnSpc>
                <a:spcPct val="100000"/>
              </a:lnSpc>
              <a:spcBef>
                <a:spcPts val="994"/>
              </a:spcBef>
              <a:spcAft>
                <a:spcPts val="0"/>
              </a:spcAft>
              <a:buClr>
                <a:srgbClr val="333333"/>
              </a:buClr>
              <a:buSzPts val="3100"/>
              <a:buFont typeface="Arial"/>
              <a:buChar char="•"/>
            </a:pPr>
            <a:r>
              <a:rPr lang="en-US" sz="3100">
                <a:solidFill>
                  <a:srgbClr val="333333"/>
                </a:solidFill>
                <a:latin typeface="Calibri"/>
                <a:ea typeface="Calibri"/>
                <a:cs typeface="Calibri"/>
                <a:sym typeface="Calibri"/>
              </a:rPr>
              <a:t>OCR does not have authority to compel production in a specific form or require the creation of materials; obligation can be satisfied by permitting OCR to come onsite and permit access</a:t>
            </a:r>
            <a:endParaRPr sz="3100">
              <a:latin typeface="Calibri"/>
              <a:ea typeface="Calibri"/>
              <a:cs typeface="Calibri"/>
              <a:sym typeface="Calibri"/>
            </a:endParaRP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Shape 1440"/>
        <p:cNvGrpSpPr/>
        <p:nvPr/>
      </p:nvGrpSpPr>
      <p:grpSpPr>
        <a:xfrm>
          <a:off x="0" y="0"/>
          <a:ext cx="0" cy="0"/>
          <a:chOff x="0" y="0"/>
          <a:chExt cx="0" cy="0"/>
        </a:xfrm>
      </p:grpSpPr>
      <p:sp>
        <p:nvSpPr>
          <p:cNvPr id="1441" name="Google Shape;1441;g2ecba0c605a_0_887"/>
          <p:cNvSpPr txBox="1">
            <a:spLocks noGrp="1"/>
          </p:cNvSpPr>
          <p:nvPr>
            <p:ph type="title"/>
          </p:nvPr>
        </p:nvSpPr>
        <p:spPr>
          <a:xfrm>
            <a:off x="2757934" y="154305"/>
            <a:ext cx="6668700" cy="6900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a:t>Phase IV: Onsite Visit</a:t>
            </a:r>
            <a:endParaRPr/>
          </a:p>
        </p:txBody>
      </p:sp>
      <p:sp>
        <p:nvSpPr>
          <p:cNvPr id="1442" name="Google Shape;1442;g2ecba0c605a_0_887"/>
          <p:cNvSpPr txBox="1"/>
          <p:nvPr/>
        </p:nvSpPr>
        <p:spPr>
          <a:xfrm>
            <a:off x="427255" y="947851"/>
            <a:ext cx="11108700" cy="4748100"/>
          </a:xfrm>
          <a:prstGeom prst="rect">
            <a:avLst/>
          </a:prstGeom>
          <a:noFill/>
          <a:ln>
            <a:noFill/>
          </a:ln>
        </p:spPr>
        <p:txBody>
          <a:bodyPr spcFirstLastPara="1" wrap="square" lIns="0" tIns="140325" rIns="0" bIns="0" anchor="t" anchorCtr="0">
            <a:spAutoFit/>
          </a:bodyPr>
          <a:lstStyle/>
          <a:p>
            <a:pPr marL="12700" lvl="0" indent="0" algn="just" rtl="0">
              <a:lnSpc>
                <a:spcPct val="100000"/>
              </a:lnSpc>
              <a:spcBef>
                <a:spcPts val="0"/>
              </a:spcBef>
              <a:spcAft>
                <a:spcPts val="0"/>
              </a:spcAft>
              <a:buNone/>
            </a:pPr>
            <a:r>
              <a:rPr lang="en-US" sz="2400" b="1">
                <a:solidFill>
                  <a:srgbClr val="333333"/>
                </a:solidFill>
                <a:latin typeface="Calibri"/>
                <a:ea typeface="Calibri"/>
                <a:cs typeface="Calibri"/>
                <a:sym typeface="Calibri"/>
              </a:rPr>
              <a:t>Types of Activities:</a:t>
            </a:r>
            <a:endParaRPr sz="2400">
              <a:latin typeface="Calibri"/>
              <a:ea typeface="Calibri"/>
              <a:cs typeface="Calibri"/>
              <a:sym typeface="Calibri"/>
            </a:endParaRPr>
          </a:p>
          <a:p>
            <a:pPr marL="239395" marR="219709" lvl="0" indent="-227328" algn="just" rtl="0">
              <a:lnSpc>
                <a:spcPct val="100000"/>
              </a:lnSpc>
              <a:spcBef>
                <a:spcPts val="1010"/>
              </a:spcBef>
              <a:spcAft>
                <a:spcPts val="0"/>
              </a:spcAft>
              <a:buClr>
                <a:srgbClr val="333333"/>
              </a:buClr>
              <a:buSzPts val="2400"/>
              <a:buFont typeface="Arial"/>
              <a:buChar char="•"/>
            </a:pPr>
            <a:r>
              <a:rPr lang="en-US" sz="2400" b="1">
                <a:solidFill>
                  <a:srgbClr val="333333"/>
                </a:solidFill>
                <a:latin typeface="Calibri"/>
                <a:ea typeface="Calibri"/>
                <a:cs typeface="Calibri"/>
                <a:sym typeface="Calibri"/>
              </a:rPr>
              <a:t>Interview employees</a:t>
            </a:r>
            <a:r>
              <a:rPr lang="en-US" sz="2400">
                <a:solidFill>
                  <a:srgbClr val="333333"/>
                </a:solidFill>
                <a:latin typeface="Calibri"/>
                <a:ea typeface="Calibri"/>
                <a:cs typeface="Calibri"/>
                <a:sym typeface="Calibri"/>
              </a:rPr>
              <a:t>, including Title IX Coordinator and Deputies; Director of Student 	Conduct; Dean of Students; Resident Directors; Athletics Director; coaches; etc.</a:t>
            </a:r>
            <a:endParaRPr sz="2400">
              <a:latin typeface="Calibri"/>
              <a:ea typeface="Calibri"/>
              <a:cs typeface="Calibri"/>
              <a:sym typeface="Calibri"/>
            </a:endParaRPr>
          </a:p>
          <a:p>
            <a:pPr marL="240028" marR="5080" lvl="0" indent="-227328" algn="just" rtl="0">
              <a:lnSpc>
                <a:spcPct val="100000"/>
              </a:lnSpc>
              <a:spcBef>
                <a:spcPts val="994"/>
              </a:spcBef>
              <a:spcAft>
                <a:spcPts val="0"/>
              </a:spcAft>
              <a:buClr>
                <a:srgbClr val="333333"/>
              </a:buClr>
              <a:buSzPts val="2400"/>
              <a:buFont typeface="Arial"/>
              <a:buChar char="•"/>
            </a:pPr>
            <a:r>
              <a:rPr lang="en-US" sz="2400" b="1">
                <a:solidFill>
                  <a:srgbClr val="333333"/>
                </a:solidFill>
                <a:latin typeface="Calibri"/>
                <a:ea typeface="Calibri"/>
                <a:cs typeface="Calibri"/>
                <a:sym typeface="Calibri"/>
              </a:rPr>
              <a:t>Interview students</a:t>
            </a:r>
            <a:r>
              <a:rPr lang="en-US" sz="2400">
                <a:solidFill>
                  <a:srgbClr val="333333"/>
                </a:solidFill>
                <a:latin typeface="Calibri"/>
                <a:ea typeface="Calibri"/>
                <a:cs typeface="Calibri"/>
                <a:sym typeface="Calibri"/>
              </a:rPr>
              <a:t>, including those trained to respond to reports of sexual misconduct; 	member(s) of the judiciary/hearing board; members of student organizations; students 	involved in the grievance process</a:t>
            </a:r>
            <a:endParaRPr sz="2400">
              <a:latin typeface="Calibri"/>
              <a:ea typeface="Calibri"/>
              <a:cs typeface="Calibri"/>
              <a:sym typeface="Calibri"/>
            </a:endParaRPr>
          </a:p>
          <a:p>
            <a:pPr marL="240028" marR="31115" lvl="0" indent="-227328" algn="l" rtl="0">
              <a:lnSpc>
                <a:spcPct val="100000"/>
              </a:lnSpc>
              <a:spcBef>
                <a:spcPts val="994"/>
              </a:spcBef>
              <a:spcAft>
                <a:spcPts val="0"/>
              </a:spcAft>
              <a:buClr>
                <a:srgbClr val="333333"/>
              </a:buClr>
              <a:buSzPts val="2400"/>
              <a:buFont typeface="Arial"/>
              <a:buChar char="•"/>
            </a:pPr>
            <a:r>
              <a:rPr lang="en-US" sz="2400" b="1">
                <a:solidFill>
                  <a:srgbClr val="333333"/>
                </a:solidFill>
                <a:latin typeface="Calibri"/>
                <a:ea typeface="Calibri"/>
                <a:cs typeface="Calibri"/>
                <a:sym typeface="Calibri"/>
              </a:rPr>
              <a:t>Focus group meetings, </a:t>
            </a:r>
            <a:r>
              <a:rPr lang="en-US" sz="2400">
                <a:solidFill>
                  <a:srgbClr val="333333"/>
                </a:solidFill>
                <a:latin typeface="Calibri"/>
                <a:ea typeface="Calibri"/>
                <a:cs typeface="Calibri"/>
                <a:sym typeface="Calibri"/>
              </a:rPr>
              <a:t>involving community members (including students) who wish to 	meet with OCR to share their perception of climate on campus regarding presence and 	effects of sexual harassment</a:t>
            </a:r>
            <a:endParaRPr sz="2400">
              <a:latin typeface="Calibri"/>
              <a:ea typeface="Calibri"/>
              <a:cs typeface="Calibri"/>
              <a:sym typeface="Calibri"/>
            </a:endParaRPr>
          </a:p>
          <a:p>
            <a:pPr marL="239395" marR="197485" lvl="0" indent="-227328" algn="l" rtl="0">
              <a:lnSpc>
                <a:spcPct val="100000"/>
              </a:lnSpc>
              <a:spcBef>
                <a:spcPts val="994"/>
              </a:spcBef>
              <a:spcAft>
                <a:spcPts val="0"/>
              </a:spcAft>
              <a:buClr>
                <a:srgbClr val="333333"/>
              </a:buClr>
              <a:buSzPts val="2400"/>
              <a:buFont typeface="Arial"/>
              <a:buChar char="•"/>
            </a:pPr>
            <a:r>
              <a:rPr lang="en-US" sz="2400" b="1">
                <a:solidFill>
                  <a:srgbClr val="333333"/>
                </a:solidFill>
                <a:latin typeface="Calibri"/>
                <a:ea typeface="Calibri"/>
                <a:cs typeface="Calibri"/>
                <a:sym typeface="Calibri"/>
              </a:rPr>
              <a:t>File review</a:t>
            </a:r>
            <a:r>
              <a:rPr lang="en-US" sz="2400">
                <a:solidFill>
                  <a:srgbClr val="333333"/>
                </a:solidFill>
                <a:latin typeface="Calibri"/>
                <a:ea typeface="Calibri"/>
                <a:cs typeface="Calibri"/>
                <a:sym typeface="Calibri"/>
              </a:rPr>
              <a:t>, if not </a:t>
            </a:r>
            <a:r>
              <a:rPr lang="en-US" sz="2500">
                <a:solidFill>
                  <a:srgbClr val="333333"/>
                </a:solidFill>
                <a:latin typeface="Calibri"/>
                <a:ea typeface="Calibri"/>
                <a:cs typeface="Calibri"/>
                <a:sym typeface="Calibri"/>
              </a:rPr>
              <a:t>already completed	(May ask OCR to only review certain sensitive 	material on campus so it does not end up in the government file.)</a:t>
            </a:r>
            <a:endParaRPr sz="2500">
              <a:latin typeface="Calibri"/>
              <a:ea typeface="Calibri"/>
              <a:cs typeface="Calibri"/>
              <a:sym typeface="Calibri"/>
            </a:endParaRP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sp>
        <p:nvSpPr>
          <p:cNvPr id="1447" name="Google Shape;1447;g2ecba0c605a_0_892"/>
          <p:cNvSpPr txBox="1">
            <a:spLocks noGrp="1"/>
          </p:cNvSpPr>
          <p:nvPr>
            <p:ph type="title"/>
          </p:nvPr>
        </p:nvSpPr>
        <p:spPr>
          <a:xfrm>
            <a:off x="2950042" y="154305"/>
            <a:ext cx="6271800" cy="6900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a:t>Phase IV: Strategies</a:t>
            </a:r>
            <a:endParaRPr/>
          </a:p>
        </p:txBody>
      </p:sp>
      <p:sp>
        <p:nvSpPr>
          <p:cNvPr id="1448" name="Google Shape;1448;g2ecba0c605a_0_892"/>
          <p:cNvSpPr txBox="1"/>
          <p:nvPr/>
        </p:nvSpPr>
        <p:spPr>
          <a:xfrm>
            <a:off x="622735" y="1072819"/>
            <a:ext cx="10756800" cy="4625400"/>
          </a:xfrm>
          <a:prstGeom prst="rect">
            <a:avLst/>
          </a:prstGeom>
          <a:noFill/>
          <a:ln>
            <a:noFill/>
          </a:ln>
        </p:spPr>
        <p:txBody>
          <a:bodyPr spcFirstLastPara="1" wrap="square" lIns="0" tIns="12050" rIns="0" bIns="0" anchor="t" anchorCtr="0">
            <a:spAutoFit/>
          </a:bodyPr>
          <a:lstStyle/>
          <a:p>
            <a:pPr marL="239395" marR="725805" lvl="0" indent="-227328" algn="l" rtl="0">
              <a:lnSpc>
                <a:spcPct val="100000"/>
              </a:lnSpc>
              <a:spcBef>
                <a:spcPts val="0"/>
              </a:spcBef>
              <a:spcAft>
                <a:spcPts val="0"/>
              </a:spcAft>
              <a:buClr>
                <a:srgbClr val="333333"/>
              </a:buClr>
              <a:buSzPts val="2800"/>
              <a:buFont typeface="Arial"/>
              <a:buChar char="•"/>
            </a:pPr>
            <a:r>
              <a:rPr lang="en-US" sz="2800" u="sng">
                <a:solidFill>
                  <a:srgbClr val="333333"/>
                </a:solidFill>
                <a:latin typeface="Calibri"/>
                <a:ea typeface="Calibri"/>
                <a:cs typeface="Calibri"/>
                <a:sym typeface="Calibri"/>
              </a:rPr>
              <a:t>Be involved</a:t>
            </a:r>
            <a:r>
              <a:rPr lang="en-US" sz="2800">
                <a:solidFill>
                  <a:srgbClr val="333333"/>
                </a:solidFill>
                <a:latin typeface="Calibri"/>
                <a:ea typeface="Calibri"/>
                <a:cs typeface="Calibri"/>
                <a:sym typeface="Calibri"/>
              </a:rPr>
              <a:t>:	The process can take clumps of days over an extended 	period of time.	Be judicious in choosing battles</a:t>
            </a:r>
            <a:endParaRPr sz="2800">
              <a:latin typeface="Calibri"/>
              <a:ea typeface="Calibri"/>
              <a:cs typeface="Calibri"/>
              <a:sym typeface="Calibri"/>
            </a:endParaRPr>
          </a:p>
          <a:p>
            <a:pPr marL="240028" lvl="0" indent="-227328" algn="l" rtl="0">
              <a:lnSpc>
                <a:spcPct val="100000"/>
              </a:lnSpc>
              <a:spcBef>
                <a:spcPts val="1005"/>
              </a:spcBef>
              <a:spcAft>
                <a:spcPts val="0"/>
              </a:spcAft>
              <a:buClr>
                <a:srgbClr val="333333"/>
              </a:buClr>
              <a:buSzPts val="2800"/>
              <a:buFont typeface="Arial"/>
              <a:buChar char="•"/>
            </a:pPr>
            <a:r>
              <a:rPr lang="en-US" sz="2800">
                <a:solidFill>
                  <a:srgbClr val="333333"/>
                </a:solidFill>
                <a:latin typeface="Calibri"/>
                <a:ea typeface="Calibri"/>
                <a:cs typeface="Calibri"/>
                <a:sym typeface="Calibri"/>
              </a:rPr>
              <a:t>Identify/suggest relevant witnesses to OCR</a:t>
            </a:r>
            <a:endParaRPr sz="2800">
              <a:latin typeface="Calibri"/>
              <a:ea typeface="Calibri"/>
              <a:cs typeface="Calibri"/>
              <a:sym typeface="Calibri"/>
            </a:endParaRPr>
          </a:p>
          <a:p>
            <a:pPr marL="240028" lvl="0" indent="-227328" algn="l" rtl="0">
              <a:lnSpc>
                <a:spcPct val="100000"/>
              </a:lnSpc>
              <a:spcBef>
                <a:spcPts val="1000"/>
              </a:spcBef>
              <a:spcAft>
                <a:spcPts val="0"/>
              </a:spcAft>
              <a:buClr>
                <a:srgbClr val="333333"/>
              </a:buClr>
              <a:buSzPts val="2800"/>
              <a:buFont typeface="Arial"/>
              <a:buChar char="•"/>
            </a:pPr>
            <a:r>
              <a:rPr lang="en-US" sz="2800">
                <a:solidFill>
                  <a:srgbClr val="333333"/>
                </a:solidFill>
                <a:latin typeface="Calibri"/>
                <a:ea typeface="Calibri"/>
                <a:cs typeface="Calibri"/>
                <a:sym typeface="Calibri"/>
              </a:rPr>
              <a:t>Prepare witnesses</a:t>
            </a:r>
            <a:endParaRPr sz="2800">
              <a:latin typeface="Calibri"/>
              <a:ea typeface="Calibri"/>
              <a:cs typeface="Calibri"/>
              <a:sym typeface="Calibri"/>
            </a:endParaRPr>
          </a:p>
          <a:p>
            <a:pPr marL="698500" marR="5080" lvl="1" indent="-228600" algn="l" rtl="0">
              <a:lnSpc>
                <a:spcPct val="100000"/>
              </a:lnSpc>
              <a:spcBef>
                <a:spcPts val="515"/>
              </a:spcBef>
              <a:spcAft>
                <a:spcPts val="0"/>
              </a:spcAft>
              <a:buClr>
                <a:srgbClr val="333333"/>
              </a:buClr>
              <a:buSzPts val="2500"/>
              <a:buFont typeface="Arial"/>
              <a:buChar char="•"/>
            </a:pPr>
            <a:r>
              <a:rPr lang="en-US" sz="2500">
                <a:solidFill>
                  <a:srgbClr val="333333"/>
                </a:solidFill>
                <a:latin typeface="Calibri"/>
                <a:ea typeface="Calibri"/>
                <a:cs typeface="Calibri"/>
                <a:sym typeface="Calibri"/>
              </a:rPr>
              <a:t>Demystify OCR staff by explaining types of questions and reasons OCR may be interested in certain policies/issues</a:t>
            </a:r>
            <a:endParaRPr sz="2500">
              <a:latin typeface="Calibri"/>
              <a:ea typeface="Calibri"/>
              <a:cs typeface="Calibri"/>
              <a:sym typeface="Calibri"/>
            </a:endParaRPr>
          </a:p>
          <a:p>
            <a:pPr marL="698500" lvl="1" indent="-228600" algn="l" rtl="0">
              <a:lnSpc>
                <a:spcPct val="100000"/>
              </a:lnSpc>
              <a:spcBef>
                <a:spcPts val="505"/>
              </a:spcBef>
              <a:spcAft>
                <a:spcPts val="0"/>
              </a:spcAft>
              <a:buClr>
                <a:srgbClr val="333333"/>
              </a:buClr>
              <a:buSzPts val="2500"/>
              <a:buFont typeface="Arial"/>
              <a:buChar char="•"/>
            </a:pPr>
            <a:r>
              <a:rPr lang="en-US" sz="2500">
                <a:solidFill>
                  <a:srgbClr val="333333"/>
                </a:solidFill>
                <a:latin typeface="Calibri"/>
                <a:ea typeface="Calibri"/>
                <a:cs typeface="Calibri"/>
                <a:sym typeface="Calibri"/>
              </a:rPr>
              <a:t>Provide witnesses with relevant policies/procedures</a:t>
            </a:r>
            <a:endParaRPr sz="2500">
              <a:latin typeface="Calibri"/>
              <a:ea typeface="Calibri"/>
              <a:cs typeface="Calibri"/>
              <a:sym typeface="Calibri"/>
            </a:endParaRPr>
          </a:p>
          <a:p>
            <a:pPr marL="698500" lvl="1" indent="-228600" algn="l" rtl="0">
              <a:lnSpc>
                <a:spcPct val="100000"/>
              </a:lnSpc>
              <a:spcBef>
                <a:spcPts val="505"/>
              </a:spcBef>
              <a:spcAft>
                <a:spcPts val="0"/>
              </a:spcAft>
              <a:buClr>
                <a:srgbClr val="333333"/>
              </a:buClr>
              <a:buSzPts val="2500"/>
              <a:buFont typeface="Arial"/>
              <a:buChar char="•"/>
            </a:pPr>
            <a:r>
              <a:rPr lang="en-US" sz="2500">
                <a:solidFill>
                  <a:srgbClr val="333333"/>
                </a:solidFill>
                <a:latin typeface="Calibri"/>
                <a:ea typeface="Calibri"/>
                <a:cs typeface="Calibri"/>
                <a:sym typeface="Calibri"/>
              </a:rPr>
              <a:t>Evidentiary rules don’t apply; explain this to witnesses</a:t>
            </a:r>
            <a:endParaRPr sz="2500">
              <a:latin typeface="Calibri"/>
              <a:ea typeface="Calibri"/>
              <a:cs typeface="Calibri"/>
              <a:sym typeface="Calibri"/>
            </a:endParaRPr>
          </a:p>
          <a:p>
            <a:pPr marL="698500" lvl="1" indent="-228600" algn="l" rtl="0">
              <a:lnSpc>
                <a:spcPct val="100000"/>
              </a:lnSpc>
              <a:spcBef>
                <a:spcPts val="490"/>
              </a:spcBef>
              <a:spcAft>
                <a:spcPts val="0"/>
              </a:spcAft>
              <a:buClr>
                <a:srgbClr val="333333"/>
              </a:buClr>
              <a:buSzPts val="2500"/>
              <a:buFont typeface="Arial"/>
              <a:buChar char="•"/>
            </a:pPr>
            <a:r>
              <a:rPr lang="en-US" sz="2500">
                <a:solidFill>
                  <a:srgbClr val="333333"/>
                </a:solidFill>
                <a:latin typeface="Calibri"/>
                <a:ea typeface="Calibri"/>
                <a:cs typeface="Calibri"/>
                <a:sym typeface="Calibri"/>
              </a:rPr>
              <a:t>Listen carefully to questions, but do not be untruthful</a:t>
            </a:r>
            <a:endParaRPr sz="2500">
              <a:latin typeface="Calibri"/>
              <a:ea typeface="Calibri"/>
              <a:cs typeface="Calibri"/>
              <a:sym typeface="Calibri"/>
            </a:endParaRPr>
          </a:p>
          <a:p>
            <a:pPr marL="698500" lvl="1" indent="-228600" algn="l" rtl="0">
              <a:lnSpc>
                <a:spcPct val="100000"/>
              </a:lnSpc>
              <a:spcBef>
                <a:spcPts val="505"/>
              </a:spcBef>
              <a:spcAft>
                <a:spcPts val="0"/>
              </a:spcAft>
              <a:buClr>
                <a:srgbClr val="333333"/>
              </a:buClr>
              <a:buSzPts val="2500"/>
              <a:buFont typeface="Arial"/>
              <a:buChar char="•"/>
            </a:pPr>
            <a:r>
              <a:rPr lang="en-US" sz="2500">
                <a:solidFill>
                  <a:srgbClr val="333333"/>
                </a:solidFill>
                <a:latin typeface="Calibri"/>
                <a:ea typeface="Calibri"/>
                <a:cs typeface="Calibri"/>
                <a:sym typeface="Calibri"/>
              </a:rPr>
              <a:t>Share OCR “Rights of Witnesses” document</a:t>
            </a:r>
            <a:endParaRPr sz="2500">
              <a:latin typeface="Calibri"/>
              <a:ea typeface="Calibri"/>
              <a:cs typeface="Calibri"/>
              <a:sym typeface="Calibri"/>
            </a:endParaRP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Shape 1452"/>
        <p:cNvGrpSpPr/>
        <p:nvPr/>
      </p:nvGrpSpPr>
      <p:grpSpPr>
        <a:xfrm>
          <a:off x="0" y="0"/>
          <a:ext cx="0" cy="0"/>
          <a:chOff x="0" y="0"/>
          <a:chExt cx="0" cy="0"/>
        </a:xfrm>
      </p:grpSpPr>
      <p:sp>
        <p:nvSpPr>
          <p:cNvPr id="1453" name="Google Shape;1453;g2ecba0c605a_0_897"/>
          <p:cNvSpPr txBox="1">
            <a:spLocks noGrp="1"/>
          </p:cNvSpPr>
          <p:nvPr>
            <p:ph type="title"/>
          </p:nvPr>
        </p:nvSpPr>
        <p:spPr>
          <a:xfrm>
            <a:off x="3024277" y="154305"/>
            <a:ext cx="6271800" cy="6900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a:t>Phase IV: Strategies</a:t>
            </a:r>
            <a:endParaRPr/>
          </a:p>
        </p:txBody>
      </p:sp>
      <p:sp>
        <p:nvSpPr>
          <p:cNvPr id="1454" name="Google Shape;1454;g2ecba0c605a_0_897"/>
          <p:cNvSpPr txBox="1"/>
          <p:nvPr/>
        </p:nvSpPr>
        <p:spPr>
          <a:xfrm>
            <a:off x="582263" y="1072819"/>
            <a:ext cx="10750500" cy="5184000"/>
          </a:xfrm>
          <a:prstGeom prst="rect">
            <a:avLst/>
          </a:prstGeom>
          <a:noFill/>
          <a:ln>
            <a:noFill/>
          </a:ln>
        </p:spPr>
        <p:txBody>
          <a:bodyPr spcFirstLastPara="1" wrap="square" lIns="0" tIns="12050" rIns="0" bIns="0" anchor="t" anchorCtr="0">
            <a:spAutoFit/>
          </a:bodyPr>
          <a:lstStyle/>
          <a:p>
            <a:pPr marL="240028" lvl="0" indent="-227328" algn="just" rtl="0">
              <a:lnSpc>
                <a:spcPct val="100000"/>
              </a:lnSpc>
              <a:spcBef>
                <a:spcPts val="0"/>
              </a:spcBef>
              <a:spcAft>
                <a:spcPts val="0"/>
              </a:spcAft>
              <a:buClr>
                <a:srgbClr val="333333"/>
              </a:buClr>
              <a:buSzPts val="2800"/>
              <a:buFont typeface="Arial"/>
              <a:buChar char="•"/>
            </a:pPr>
            <a:r>
              <a:rPr lang="en-US" sz="2800">
                <a:solidFill>
                  <a:srgbClr val="333333"/>
                </a:solidFill>
                <a:latin typeface="Calibri"/>
                <a:ea typeface="Calibri"/>
                <a:cs typeface="Calibri"/>
                <a:sym typeface="Calibri"/>
              </a:rPr>
              <a:t>Determine appropriate role of counsel:</a:t>
            </a:r>
            <a:endParaRPr sz="2800">
              <a:latin typeface="Calibri"/>
              <a:ea typeface="Calibri"/>
              <a:cs typeface="Calibri"/>
              <a:sym typeface="Calibri"/>
            </a:endParaRPr>
          </a:p>
          <a:p>
            <a:pPr marL="697230" marR="325755" lvl="1" indent="-227328" algn="just" rtl="0">
              <a:lnSpc>
                <a:spcPct val="100000"/>
              </a:lnSpc>
              <a:spcBef>
                <a:spcPts val="0"/>
              </a:spcBef>
              <a:spcAft>
                <a:spcPts val="0"/>
              </a:spcAft>
              <a:buClr>
                <a:srgbClr val="333333"/>
              </a:buClr>
              <a:buSzPts val="2800"/>
              <a:buFont typeface="Arial"/>
              <a:buChar char="•"/>
            </a:pPr>
            <a:r>
              <a:rPr lang="en-US" sz="2800">
                <a:solidFill>
                  <a:srgbClr val="333333"/>
                </a:solidFill>
                <a:latin typeface="Calibri"/>
                <a:ea typeface="Calibri"/>
                <a:cs typeface="Calibri"/>
                <a:sym typeface="Calibri"/>
              </a:rPr>
              <a:t>Will counsel sit in on interviews? Will counsel be able to ask limited 	questions? DO NOT assume that an OCR interview will be akin to a 	deposition or a trial proceeding</a:t>
            </a:r>
            <a:endParaRPr sz="2800">
              <a:latin typeface="Calibri"/>
              <a:ea typeface="Calibri"/>
              <a:cs typeface="Calibri"/>
              <a:sym typeface="Calibri"/>
            </a:endParaRPr>
          </a:p>
          <a:p>
            <a:pPr marL="697230" marR="531495" lvl="1" indent="-227328" algn="l" rtl="0">
              <a:lnSpc>
                <a:spcPct val="100000"/>
              </a:lnSpc>
              <a:spcBef>
                <a:spcPts val="0"/>
              </a:spcBef>
              <a:spcAft>
                <a:spcPts val="0"/>
              </a:spcAft>
              <a:buClr>
                <a:srgbClr val="333333"/>
              </a:buClr>
              <a:buSzPts val="2800"/>
              <a:buFont typeface="Arial"/>
              <a:buChar char="•"/>
            </a:pPr>
            <a:r>
              <a:rPr lang="en-US" sz="2800">
                <a:solidFill>
                  <a:srgbClr val="333333"/>
                </a:solidFill>
                <a:latin typeface="Calibri"/>
                <a:ea typeface="Calibri"/>
                <a:cs typeface="Calibri"/>
                <a:sym typeface="Calibri"/>
              </a:rPr>
              <a:t>Certain lower level employees may have right to refuse to have 	anyone present during interview and to refuse to reveal interview 	content</a:t>
            </a:r>
            <a:endParaRPr sz="2800">
              <a:latin typeface="Calibri"/>
              <a:ea typeface="Calibri"/>
              <a:cs typeface="Calibri"/>
              <a:sym typeface="Calibri"/>
            </a:endParaRPr>
          </a:p>
          <a:p>
            <a:pPr marL="240028" lvl="0" indent="-227328" algn="l" rtl="0">
              <a:lnSpc>
                <a:spcPct val="100000"/>
              </a:lnSpc>
              <a:spcBef>
                <a:spcPts val="0"/>
              </a:spcBef>
              <a:spcAft>
                <a:spcPts val="0"/>
              </a:spcAft>
              <a:buClr>
                <a:srgbClr val="333333"/>
              </a:buClr>
              <a:buSzPts val="2800"/>
              <a:buFont typeface="Arial"/>
              <a:buChar char="•"/>
            </a:pPr>
            <a:r>
              <a:rPr lang="en-US" sz="2800">
                <a:solidFill>
                  <a:srgbClr val="333333"/>
                </a:solidFill>
                <a:latin typeface="Calibri"/>
                <a:ea typeface="Calibri"/>
                <a:cs typeface="Calibri"/>
                <a:sym typeface="Calibri"/>
              </a:rPr>
              <a:t>This is an opportunity to:</a:t>
            </a:r>
            <a:endParaRPr sz="2800">
              <a:latin typeface="Calibri"/>
              <a:ea typeface="Calibri"/>
              <a:cs typeface="Calibri"/>
              <a:sym typeface="Calibri"/>
            </a:endParaRPr>
          </a:p>
          <a:p>
            <a:pPr marL="697230" lvl="1" indent="-227328" algn="l" rtl="0">
              <a:lnSpc>
                <a:spcPct val="100000"/>
              </a:lnSpc>
              <a:spcBef>
                <a:spcPts val="0"/>
              </a:spcBef>
              <a:spcAft>
                <a:spcPts val="0"/>
              </a:spcAft>
              <a:buClr>
                <a:srgbClr val="333333"/>
              </a:buClr>
              <a:buSzPts val="2800"/>
              <a:buFont typeface="Arial"/>
              <a:buChar char="•"/>
            </a:pPr>
            <a:r>
              <a:rPr lang="en-US" sz="2800">
                <a:solidFill>
                  <a:srgbClr val="333333"/>
                </a:solidFill>
                <a:latin typeface="Calibri"/>
                <a:ea typeface="Calibri"/>
                <a:cs typeface="Calibri"/>
                <a:sym typeface="Calibri"/>
              </a:rPr>
              <a:t>Demonstrate ongoing compliance efforts to OCR</a:t>
            </a:r>
            <a:endParaRPr sz="2800">
              <a:latin typeface="Calibri"/>
              <a:ea typeface="Calibri"/>
              <a:cs typeface="Calibri"/>
              <a:sym typeface="Calibri"/>
            </a:endParaRPr>
          </a:p>
          <a:p>
            <a:pPr marL="697230" lvl="1" indent="-227328" algn="l" rtl="0">
              <a:lnSpc>
                <a:spcPct val="100000"/>
              </a:lnSpc>
              <a:spcBef>
                <a:spcPts val="0"/>
              </a:spcBef>
              <a:spcAft>
                <a:spcPts val="0"/>
              </a:spcAft>
              <a:buClr>
                <a:srgbClr val="333333"/>
              </a:buClr>
              <a:buSzPts val="2800"/>
              <a:buFont typeface="Arial"/>
              <a:buChar char="•"/>
            </a:pPr>
            <a:r>
              <a:rPr lang="en-US" sz="2800">
                <a:solidFill>
                  <a:srgbClr val="333333"/>
                </a:solidFill>
                <a:latin typeface="Calibri"/>
                <a:ea typeface="Calibri"/>
                <a:cs typeface="Calibri"/>
                <a:sym typeface="Calibri"/>
              </a:rPr>
              <a:t>Supplement data response as new information becomes apparent</a:t>
            </a:r>
            <a:endParaRPr sz="2800">
              <a:latin typeface="Calibri"/>
              <a:ea typeface="Calibri"/>
              <a:cs typeface="Calibri"/>
              <a:sym typeface="Calibri"/>
            </a:endParaRPr>
          </a:p>
          <a:p>
            <a:pPr marL="697230" marR="5080" lvl="1" indent="-227328" algn="l" rtl="0">
              <a:lnSpc>
                <a:spcPct val="100000"/>
              </a:lnSpc>
              <a:spcBef>
                <a:spcPts val="0"/>
              </a:spcBef>
              <a:spcAft>
                <a:spcPts val="0"/>
              </a:spcAft>
              <a:buClr>
                <a:srgbClr val="333333"/>
              </a:buClr>
              <a:buSzPts val="2800"/>
              <a:buFont typeface="Arial"/>
              <a:buChar char="•"/>
            </a:pPr>
            <a:r>
              <a:rPr lang="en-US" sz="2800">
                <a:solidFill>
                  <a:srgbClr val="333333"/>
                </a:solidFill>
                <a:latin typeface="Calibri"/>
                <a:ea typeface="Calibri"/>
                <a:cs typeface="Calibri"/>
                <a:sym typeface="Calibri"/>
              </a:rPr>
              <a:t>Develop a relationship with OCR staff who will be critical in remaining 	phases of the case</a:t>
            </a:r>
            <a:endParaRPr sz="2800">
              <a:latin typeface="Calibri"/>
              <a:ea typeface="Calibri"/>
              <a:cs typeface="Calibri"/>
              <a:sym typeface="Calibri"/>
            </a:endParaRP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Shape 1458"/>
        <p:cNvGrpSpPr/>
        <p:nvPr/>
      </p:nvGrpSpPr>
      <p:grpSpPr>
        <a:xfrm>
          <a:off x="0" y="0"/>
          <a:ext cx="0" cy="0"/>
          <a:chOff x="0" y="0"/>
          <a:chExt cx="0" cy="0"/>
        </a:xfrm>
      </p:grpSpPr>
      <p:sp>
        <p:nvSpPr>
          <p:cNvPr id="1459" name="Google Shape;1459;g2ecba0c605a_0_902"/>
          <p:cNvSpPr txBox="1">
            <a:spLocks noGrp="1"/>
          </p:cNvSpPr>
          <p:nvPr>
            <p:ph type="title"/>
          </p:nvPr>
        </p:nvSpPr>
        <p:spPr>
          <a:xfrm>
            <a:off x="603445" y="362075"/>
            <a:ext cx="11024100" cy="690600"/>
          </a:xfrm>
          <a:prstGeom prst="rect">
            <a:avLst/>
          </a:prstGeom>
          <a:noFill/>
          <a:ln>
            <a:noFill/>
          </a:ln>
        </p:spPr>
        <p:txBody>
          <a:bodyPr spcFirstLastPara="1" wrap="square" lIns="0" tIns="13325" rIns="0" bIns="0" anchor="t" anchorCtr="0">
            <a:spAutoFit/>
          </a:bodyPr>
          <a:lstStyle/>
          <a:p>
            <a:pPr marL="12700" lvl="0" indent="0" algn="l" rtl="0">
              <a:lnSpc>
                <a:spcPct val="100000"/>
              </a:lnSpc>
              <a:spcBef>
                <a:spcPts val="0"/>
              </a:spcBef>
              <a:spcAft>
                <a:spcPts val="0"/>
              </a:spcAft>
              <a:buNone/>
            </a:pPr>
            <a:r>
              <a:rPr lang="en-US"/>
              <a:t>Phase V: Compliance Determination</a:t>
            </a:r>
            <a:endParaRPr/>
          </a:p>
        </p:txBody>
      </p:sp>
      <p:sp>
        <p:nvSpPr>
          <p:cNvPr id="1460" name="Google Shape;1460;g2ecba0c605a_0_902"/>
          <p:cNvSpPr txBox="1">
            <a:spLocks noGrp="1"/>
          </p:cNvSpPr>
          <p:nvPr>
            <p:ph type="body" idx="1"/>
          </p:nvPr>
        </p:nvSpPr>
        <p:spPr>
          <a:xfrm>
            <a:off x="759382" y="1189752"/>
            <a:ext cx="10673100" cy="5085300"/>
          </a:xfrm>
          <a:prstGeom prst="rect">
            <a:avLst/>
          </a:prstGeom>
          <a:noFill/>
          <a:ln>
            <a:noFill/>
          </a:ln>
        </p:spPr>
        <p:txBody>
          <a:bodyPr spcFirstLastPara="1" wrap="square" lIns="0" tIns="12050" rIns="0" bIns="0" anchor="t" anchorCtr="0">
            <a:spAutoFit/>
          </a:bodyPr>
          <a:lstStyle/>
          <a:p>
            <a:pPr marL="29844" marR="146685" lvl="0" indent="0" algn="l" rtl="0">
              <a:lnSpc>
                <a:spcPct val="100000"/>
              </a:lnSpc>
              <a:spcBef>
                <a:spcPts val="0"/>
              </a:spcBef>
              <a:spcAft>
                <a:spcPts val="0"/>
              </a:spcAft>
              <a:buNone/>
            </a:pPr>
            <a:r>
              <a:rPr lang="en-US"/>
              <a:t>If OCR determines the institution is out of compliance with a legal requirement, it will issue a Resolution Letter and a Resolution Agreement:</a:t>
            </a:r>
            <a:endParaRPr/>
          </a:p>
          <a:p>
            <a:pPr marL="713740" marR="367665" lvl="0" indent="-227328" algn="l" rtl="0">
              <a:lnSpc>
                <a:spcPct val="100000"/>
              </a:lnSpc>
              <a:spcBef>
                <a:spcPts val="515"/>
              </a:spcBef>
              <a:spcAft>
                <a:spcPts val="0"/>
              </a:spcAft>
              <a:buClr>
                <a:srgbClr val="333333"/>
              </a:buClr>
              <a:buSzPts val="2800"/>
              <a:buFont typeface="Arial"/>
              <a:buChar char="•"/>
            </a:pPr>
            <a:r>
              <a:rPr lang="en-US" sz="2800"/>
              <a:t>Resolution Letters are fact-intensive summaries that apply the law 	to OCR’s factual findings, but OCR makes clear that they are </a:t>
            </a:r>
            <a:r>
              <a:rPr lang="en-US" sz="2800" u="sng"/>
              <a:t>not</a:t>
            </a:r>
            <a:r>
              <a:rPr lang="en-US" sz="2800"/>
              <a:t> 	</a:t>
            </a:r>
            <a:r>
              <a:rPr lang="en-US" sz="2800" u="sng"/>
              <a:t>formal statements of OCR policy</a:t>
            </a:r>
            <a:endParaRPr sz="2800"/>
          </a:p>
          <a:p>
            <a:pPr marL="713740" marR="5080" lvl="0" indent="-227328" algn="l" rtl="0">
              <a:lnSpc>
                <a:spcPct val="100000"/>
              </a:lnSpc>
              <a:spcBef>
                <a:spcPts val="505"/>
              </a:spcBef>
              <a:spcAft>
                <a:spcPts val="0"/>
              </a:spcAft>
              <a:buClr>
                <a:srgbClr val="333333"/>
              </a:buClr>
              <a:buSzPts val="2800"/>
              <a:buFont typeface="Arial"/>
              <a:buChar char="•"/>
            </a:pPr>
            <a:r>
              <a:rPr lang="en-US" sz="2800"/>
              <a:t>The Resolution Agreement then sets forth the agreed upon steps the 	institution will take to correct the compliance concern</a:t>
            </a:r>
            <a:endParaRPr sz="2800"/>
          </a:p>
          <a:p>
            <a:pPr marL="713740" marR="1244600" lvl="0" indent="-227328" algn="l" rtl="0">
              <a:lnSpc>
                <a:spcPct val="100000"/>
              </a:lnSpc>
              <a:spcBef>
                <a:spcPts val="490"/>
              </a:spcBef>
              <a:spcAft>
                <a:spcPts val="0"/>
              </a:spcAft>
              <a:buClr>
                <a:srgbClr val="333333"/>
              </a:buClr>
              <a:buSzPts val="2800"/>
              <a:buFont typeface="Arial"/>
              <a:buChar char="•"/>
            </a:pPr>
            <a:r>
              <a:rPr lang="en-US" sz="2800"/>
              <a:t>Resolution Agreements typically include specific monitoring 	requirements that often involve continued oversight by OCR</a:t>
            </a:r>
            <a:endParaRPr sz="2800"/>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Shape 1464"/>
        <p:cNvGrpSpPr/>
        <p:nvPr/>
      </p:nvGrpSpPr>
      <p:grpSpPr>
        <a:xfrm>
          <a:off x="0" y="0"/>
          <a:ext cx="0" cy="0"/>
          <a:chOff x="0" y="0"/>
          <a:chExt cx="0" cy="0"/>
        </a:xfrm>
      </p:grpSpPr>
      <p:sp>
        <p:nvSpPr>
          <p:cNvPr id="1465" name="Google Shape;1465;g2ecba0c605a_0_907"/>
          <p:cNvSpPr txBox="1">
            <a:spLocks noGrp="1"/>
          </p:cNvSpPr>
          <p:nvPr>
            <p:ph type="title"/>
          </p:nvPr>
        </p:nvSpPr>
        <p:spPr>
          <a:xfrm>
            <a:off x="546416" y="413612"/>
            <a:ext cx="11024100" cy="690600"/>
          </a:xfrm>
          <a:prstGeom prst="rect">
            <a:avLst/>
          </a:prstGeom>
          <a:noFill/>
          <a:ln>
            <a:noFill/>
          </a:ln>
        </p:spPr>
        <p:txBody>
          <a:bodyPr spcFirstLastPara="1" wrap="square" lIns="0" tIns="13325" rIns="0" bIns="0" anchor="t" anchorCtr="0">
            <a:spAutoFit/>
          </a:bodyPr>
          <a:lstStyle/>
          <a:p>
            <a:pPr marL="12700" lvl="0" indent="0" algn="l" rtl="0">
              <a:lnSpc>
                <a:spcPct val="100000"/>
              </a:lnSpc>
              <a:spcBef>
                <a:spcPts val="0"/>
              </a:spcBef>
              <a:spcAft>
                <a:spcPts val="0"/>
              </a:spcAft>
              <a:buNone/>
            </a:pPr>
            <a:r>
              <a:rPr lang="en-US"/>
              <a:t>Phase V: Compliance Determination</a:t>
            </a:r>
            <a:endParaRPr/>
          </a:p>
        </p:txBody>
      </p:sp>
      <p:sp>
        <p:nvSpPr>
          <p:cNvPr id="1466" name="Google Shape;1466;g2ecba0c605a_0_907"/>
          <p:cNvSpPr txBox="1"/>
          <p:nvPr/>
        </p:nvSpPr>
        <p:spPr>
          <a:xfrm>
            <a:off x="680609" y="1664566"/>
            <a:ext cx="10781700" cy="4091700"/>
          </a:xfrm>
          <a:prstGeom prst="rect">
            <a:avLst/>
          </a:prstGeom>
          <a:noFill/>
          <a:ln>
            <a:noFill/>
          </a:ln>
        </p:spPr>
        <p:txBody>
          <a:bodyPr spcFirstLastPara="1" wrap="square" lIns="0" tIns="12700" rIns="0" bIns="0" anchor="t" anchorCtr="0">
            <a:spAutoFit/>
          </a:bodyPr>
          <a:lstStyle/>
          <a:p>
            <a:pPr marL="240028" marR="7620" lvl="0" indent="-227328" algn="just" rtl="0">
              <a:lnSpc>
                <a:spcPct val="100000"/>
              </a:lnSpc>
              <a:spcBef>
                <a:spcPts val="0"/>
              </a:spcBef>
              <a:spcAft>
                <a:spcPts val="0"/>
              </a:spcAft>
              <a:buClr>
                <a:srgbClr val="333333"/>
              </a:buClr>
              <a:buSzPts val="2400"/>
              <a:buFont typeface="Arial"/>
              <a:buChar char="•"/>
            </a:pPr>
            <a:r>
              <a:rPr lang="en-US" sz="2400">
                <a:solidFill>
                  <a:srgbClr val="333333"/>
                </a:solidFill>
                <a:latin typeface="Calibri"/>
                <a:ea typeface="Calibri"/>
                <a:cs typeface="Calibri"/>
                <a:sym typeface="Calibri"/>
              </a:rPr>
              <a:t>OCR may end Resolution Agreement negotiations at any time if there is an “impasse” 	or if 90 calendar day period expires. Letter provides OCR will issue findings within 10 	days if resolution is not reached</a:t>
            </a:r>
            <a:endParaRPr sz="2400">
              <a:latin typeface="Calibri"/>
              <a:ea typeface="Calibri"/>
              <a:cs typeface="Calibri"/>
              <a:sym typeface="Calibri"/>
            </a:endParaRPr>
          </a:p>
          <a:p>
            <a:pPr marL="240028" marR="5080" lvl="0" indent="-227328" algn="just" rtl="0">
              <a:lnSpc>
                <a:spcPct val="100000"/>
              </a:lnSpc>
              <a:spcBef>
                <a:spcPts val="1005"/>
              </a:spcBef>
              <a:spcAft>
                <a:spcPts val="0"/>
              </a:spcAft>
              <a:buClr>
                <a:srgbClr val="333333"/>
              </a:buClr>
              <a:buSzPts val="2400"/>
              <a:buFont typeface="Arial"/>
              <a:buChar char="•"/>
            </a:pPr>
            <a:r>
              <a:rPr lang="en-US" sz="2400">
                <a:solidFill>
                  <a:srgbClr val="333333"/>
                </a:solidFill>
                <a:latin typeface="Calibri"/>
                <a:ea typeface="Calibri"/>
                <a:cs typeface="Calibri"/>
                <a:sym typeface="Calibri"/>
              </a:rPr>
              <a:t>If institution and OCR are still unwilling or unable to negotiate, OCR will issue a Letter 	of Impending Enforcement Action</a:t>
            </a:r>
            <a:endParaRPr sz="2400">
              <a:latin typeface="Calibri"/>
              <a:ea typeface="Calibri"/>
              <a:cs typeface="Calibri"/>
              <a:sym typeface="Calibri"/>
            </a:endParaRPr>
          </a:p>
          <a:p>
            <a:pPr marL="240028" marR="69850" lvl="0" indent="-227328" algn="l" rtl="0">
              <a:lnSpc>
                <a:spcPct val="100000"/>
              </a:lnSpc>
              <a:spcBef>
                <a:spcPts val="994"/>
              </a:spcBef>
              <a:spcAft>
                <a:spcPts val="0"/>
              </a:spcAft>
              <a:buClr>
                <a:srgbClr val="333333"/>
              </a:buClr>
              <a:buSzPts val="2400"/>
              <a:buFont typeface="Arial"/>
              <a:buChar char="•"/>
            </a:pPr>
            <a:r>
              <a:rPr lang="en-US" sz="2400">
                <a:solidFill>
                  <a:srgbClr val="333333"/>
                </a:solidFill>
                <a:latin typeface="Calibri"/>
                <a:ea typeface="Calibri"/>
                <a:cs typeface="Calibri"/>
                <a:sym typeface="Calibri"/>
              </a:rPr>
              <a:t>After that, OCR will initiate administrative enforcement proceedings to suspend, 	terminate, or refuse to grant or continue Federal financial assistance, or refer to DOJ 	for litigation</a:t>
            </a:r>
            <a:endParaRPr sz="2400">
              <a:latin typeface="Calibri"/>
              <a:ea typeface="Calibri"/>
              <a:cs typeface="Calibri"/>
              <a:sym typeface="Calibri"/>
            </a:endParaRPr>
          </a:p>
          <a:p>
            <a:pPr marL="240028" marR="490855" lvl="0" indent="-227328" algn="l" rtl="0">
              <a:lnSpc>
                <a:spcPct val="100000"/>
              </a:lnSpc>
              <a:spcBef>
                <a:spcPts val="1000"/>
              </a:spcBef>
              <a:spcAft>
                <a:spcPts val="0"/>
              </a:spcAft>
              <a:buClr>
                <a:srgbClr val="333333"/>
              </a:buClr>
              <a:buSzPts val="2400"/>
              <a:buFont typeface="Arial"/>
              <a:buChar char="•"/>
            </a:pPr>
            <a:r>
              <a:rPr lang="en-US" sz="2400">
                <a:solidFill>
                  <a:srgbClr val="333333"/>
                </a:solidFill>
                <a:latin typeface="Calibri"/>
                <a:ea typeface="Calibri"/>
                <a:cs typeface="Calibri"/>
                <a:sym typeface="Calibri"/>
              </a:rPr>
              <a:t>OCR may also move to defer any new or additional Federal financial assistance to 	school</a:t>
            </a:r>
            <a:endParaRPr sz="2400">
              <a:latin typeface="Calibri"/>
              <a:ea typeface="Calibri"/>
              <a:cs typeface="Calibri"/>
              <a:sym typeface="Calibri"/>
            </a:endParaRP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Shape 1470"/>
        <p:cNvGrpSpPr/>
        <p:nvPr/>
      </p:nvGrpSpPr>
      <p:grpSpPr>
        <a:xfrm>
          <a:off x="0" y="0"/>
          <a:ext cx="0" cy="0"/>
          <a:chOff x="0" y="0"/>
          <a:chExt cx="0" cy="0"/>
        </a:xfrm>
      </p:grpSpPr>
      <p:sp>
        <p:nvSpPr>
          <p:cNvPr id="1471" name="Google Shape;1471;g2ecba0c605a_0_912"/>
          <p:cNvSpPr txBox="1">
            <a:spLocks noGrp="1"/>
          </p:cNvSpPr>
          <p:nvPr>
            <p:ph type="title"/>
          </p:nvPr>
        </p:nvSpPr>
        <p:spPr>
          <a:xfrm>
            <a:off x="546416" y="413612"/>
            <a:ext cx="11024100" cy="690600"/>
          </a:xfrm>
          <a:prstGeom prst="rect">
            <a:avLst/>
          </a:prstGeom>
          <a:noFill/>
          <a:ln>
            <a:noFill/>
          </a:ln>
        </p:spPr>
        <p:txBody>
          <a:bodyPr spcFirstLastPara="1" wrap="square" lIns="0" tIns="13325" rIns="0" bIns="0" anchor="t" anchorCtr="0">
            <a:spAutoFit/>
          </a:bodyPr>
          <a:lstStyle/>
          <a:p>
            <a:pPr marL="2296160" lvl="0" indent="0" algn="l" rtl="0">
              <a:lnSpc>
                <a:spcPct val="100000"/>
              </a:lnSpc>
              <a:spcBef>
                <a:spcPts val="0"/>
              </a:spcBef>
              <a:spcAft>
                <a:spcPts val="0"/>
              </a:spcAft>
              <a:buNone/>
            </a:pPr>
            <a:r>
              <a:rPr lang="en-US"/>
              <a:t>Resolution Examples</a:t>
            </a:r>
            <a:endParaRPr/>
          </a:p>
        </p:txBody>
      </p:sp>
      <p:sp>
        <p:nvSpPr>
          <p:cNvPr id="1472" name="Google Shape;1472;g2ecba0c605a_0_912"/>
          <p:cNvSpPr txBox="1"/>
          <p:nvPr/>
        </p:nvSpPr>
        <p:spPr>
          <a:xfrm>
            <a:off x="720098" y="1446471"/>
            <a:ext cx="10665600" cy="4208400"/>
          </a:xfrm>
          <a:prstGeom prst="rect">
            <a:avLst/>
          </a:prstGeom>
          <a:noFill/>
          <a:ln>
            <a:noFill/>
          </a:ln>
        </p:spPr>
        <p:txBody>
          <a:bodyPr spcFirstLastPara="1" wrap="square" lIns="0" tIns="74925" rIns="0" bIns="0" anchor="t" anchorCtr="0">
            <a:spAutoFit/>
          </a:bodyPr>
          <a:lstStyle/>
          <a:p>
            <a:pPr marL="12700" lvl="0" indent="0" algn="l" rtl="0">
              <a:lnSpc>
                <a:spcPct val="100000"/>
              </a:lnSpc>
              <a:spcBef>
                <a:spcPts val="0"/>
              </a:spcBef>
              <a:spcAft>
                <a:spcPts val="0"/>
              </a:spcAft>
              <a:buNone/>
            </a:pPr>
            <a:r>
              <a:rPr lang="en-US" sz="3200">
                <a:solidFill>
                  <a:srgbClr val="333333"/>
                </a:solidFill>
                <a:latin typeface="Calibri"/>
                <a:ea typeface="Calibri"/>
                <a:cs typeface="Calibri"/>
                <a:sym typeface="Calibri"/>
              </a:rPr>
              <a:t>Typical requirements in resolution agreements:</a:t>
            </a:r>
            <a:endParaRPr sz="3200">
              <a:latin typeface="Calibri"/>
              <a:ea typeface="Calibri"/>
              <a:cs typeface="Calibri"/>
              <a:sym typeface="Calibri"/>
            </a:endParaRPr>
          </a:p>
          <a:p>
            <a:pPr marL="697230" marR="5080" lvl="0" indent="-227328" algn="l" rtl="0">
              <a:lnSpc>
                <a:spcPct val="100000"/>
              </a:lnSpc>
              <a:spcBef>
                <a:spcPts val="490"/>
              </a:spcBef>
              <a:spcAft>
                <a:spcPts val="0"/>
              </a:spcAft>
              <a:buClr>
                <a:srgbClr val="333333"/>
              </a:buClr>
              <a:buSzPts val="3200"/>
              <a:buFont typeface="Arial"/>
              <a:buChar char="•"/>
            </a:pPr>
            <a:r>
              <a:rPr lang="en-US" sz="3200">
                <a:solidFill>
                  <a:srgbClr val="333333"/>
                </a:solidFill>
                <a:latin typeface="Calibri"/>
                <a:ea typeface="Calibri"/>
                <a:cs typeface="Calibri"/>
                <a:sym typeface="Calibri"/>
              </a:rPr>
              <a:t>Mandatory training, with OCR potentially reviewing and 	approving training content. Occasionally, OCR must approve 	trainer(s).</a:t>
            </a:r>
            <a:endParaRPr sz="3200">
              <a:latin typeface="Calibri"/>
              <a:ea typeface="Calibri"/>
              <a:cs typeface="Calibri"/>
              <a:sym typeface="Calibri"/>
            </a:endParaRPr>
          </a:p>
          <a:p>
            <a:pPr marL="697230" marR="581025" lvl="0" indent="-227328" algn="l" rtl="0">
              <a:lnSpc>
                <a:spcPct val="100000"/>
              </a:lnSpc>
              <a:spcBef>
                <a:spcPts val="505"/>
              </a:spcBef>
              <a:spcAft>
                <a:spcPts val="0"/>
              </a:spcAft>
              <a:buClr>
                <a:srgbClr val="333333"/>
              </a:buClr>
              <a:buSzPts val="3200"/>
              <a:buFont typeface="Arial"/>
              <a:buChar char="•"/>
            </a:pPr>
            <a:r>
              <a:rPr lang="en-US" sz="3200">
                <a:solidFill>
                  <a:srgbClr val="333333"/>
                </a:solidFill>
                <a:latin typeface="Calibri"/>
                <a:ea typeface="Calibri"/>
                <a:cs typeface="Calibri"/>
                <a:sym typeface="Calibri"/>
              </a:rPr>
              <a:t>Revision of policies and submission of policies to OCR for 	approval within a specific period.</a:t>
            </a:r>
            <a:endParaRPr sz="3200">
              <a:latin typeface="Calibri"/>
              <a:ea typeface="Calibri"/>
              <a:cs typeface="Calibri"/>
              <a:sym typeface="Calibri"/>
            </a:endParaRPr>
          </a:p>
          <a:p>
            <a:pPr marL="697230" marR="1453515" lvl="0" indent="-227328" algn="l" rtl="0">
              <a:lnSpc>
                <a:spcPct val="100000"/>
              </a:lnSpc>
              <a:spcBef>
                <a:spcPts val="505"/>
              </a:spcBef>
              <a:spcAft>
                <a:spcPts val="0"/>
              </a:spcAft>
              <a:buClr>
                <a:srgbClr val="333333"/>
              </a:buClr>
              <a:buSzPts val="3200"/>
              <a:buFont typeface="Arial"/>
              <a:buChar char="•"/>
            </a:pPr>
            <a:r>
              <a:rPr lang="en-US" sz="3200">
                <a:solidFill>
                  <a:srgbClr val="333333"/>
                </a:solidFill>
                <a:latin typeface="Calibri"/>
                <a:ea typeface="Calibri"/>
                <a:cs typeface="Calibri"/>
                <a:sym typeface="Calibri"/>
              </a:rPr>
              <a:t>Climate surveys or other assessments in the area of 	concern.</a:t>
            </a:r>
            <a:endParaRPr sz="3200">
              <a:latin typeface="Calibri"/>
              <a:ea typeface="Calibri"/>
              <a:cs typeface="Calibri"/>
              <a:sym typeface="Calibri"/>
            </a:endParaRP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Shape 1476"/>
        <p:cNvGrpSpPr/>
        <p:nvPr/>
      </p:nvGrpSpPr>
      <p:grpSpPr>
        <a:xfrm>
          <a:off x="0" y="0"/>
          <a:ext cx="0" cy="0"/>
          <a:chOff x="0" y="0"/>
          <a:chExt cx="0" cy="0"/>
        </a:xfrm>
      </p:grpSpPr>
      <p:sp>
        <p:nvSpPr>
          <p:cNvPr id="1477" name="Google Shape;1477;g2ecba0c605a_0_917"/>
          <p:cNvSpPr txBox="1">
            <a:spLocks noGrp="1"/>
          </p:cNvSpPr>
          <p:nvPr>
            <p:ph type="title"/>
          </p:nvPr>
        </p:nvSpPr>
        <p:spPr>
          <a:xfrm>
            <a:off x="3133972" y="154305"/>
            <a:ext cx="6054000" cy="6900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a:t>Phase V: Strategies</a:t>
            </a:r>
            <a:endParaRPr/>
          </a:p>
        </p:txBody>
      </p:sp>
      <p:sp>
        <p:nvSpPr>
          <p:cNvPr id="1478" name="Google Shape;1478;g2ecba0c605a_0_917"/>
          <p:cNvSpPr txBox="1"/>
          <p:nvPr/>
        </p:nvSpPr>
        <p:spPr>
          <a:xfrm>
            <a:off x="597710" y="957739"/>
            <a:ext cx="10431000" cy="5277600"/>
          </a:xfrm>
          <a:prstGeom prst="rect">
            <a:avLst/>
          </a:prstGeom>
          <a:noFill/>
          <a:ln>
            <a:noFill/>
          </a:ln>
        </p:spPr>
        <p:txBody>
          <a:bodyPr spcFirstLastPara="1" wrap="square" lIns="0" tIns="12050" rIns="0" bIns="0" anchor="t" anchorCtr="0">
            <a:spAutoFit/>
          </a:bodyPr>
          <a:lstStyle/>
          <a:p>
            <a:pPr marL="12700" marR="5080" lvl="0" indent="0" algn="l" rtl="0">
              <a:lnSpc>
                <a:spcPct val="100000"/>
              </a:lnSpc>
              <a:spcBef>
                <a:spcPts val="0"/>
              </a:spcBef>
              <a:spcAft>
                <a:spcPts val="0"/>
              </a:spcAft>
              <a:buNone/>
            </a:pPr>
            <a:r>
              <a:rPr lang="en-US" sz="3100">
                <a:solidFill>
                  <a:srgbClr val="333333"/>
                </a:solidFill>
                <a:latin typeface="Calibri"/>
                <a:ea typeface="Calibri"/>
                <a:cs typeface="Calibri"/>
                <a:sym typeface="Calibri"/>
              </a:rPr>
              <a:t>Seek details on findings to understand how to narrow agreement terms to findings:</a:t>
            </a:r>
            <a:endParaRPr sz="3100">
              <a:latin typeface="Calibri"/>
              <a:ea typeface="Calibri"/>
              <a:cs typeface="Calibri"/>
              <a:sym typeface="Calibri"/>
            </a:endParaRPr>
          </a:p>
          <a:p>
            <a:pPr marL="697230" marR="854710" lvl="0" indent="-227328" algn="l" rtl="0">
              <a:lnSpc>
                <a:spcPct val="100000"/>
              </a:lnSpc>
              <a:spcBef>
                <a:spcPts val="515"/>
              </a:spcBef>
              <a:spcAft>
                <a:spcPts val="0"/>
              </a:spcAft>
              <a:buClr>
                <a:srgbClr val="333333"/>
              </a:buClr>
              <a:buSzPts val="2800"/>
              <a:buFont typeface="Arial"/>
              <a:buChar char="•"/>
            </a:pPr>
            <a:r>
              <a:rPr lang="en-US" sz="2800">
                <a:solidFill>
                  <a:srgbClr val="333333"/>
                </a:solidFill>
                <a:latin typeface="Calibri"/>
                <a:ea typeface="Calibri"/>
                <a:cs typeface="Calibri"/>
                <a:sym typeface="Calibri"/>
              </a:rPr>
              <a:t>Discuss proposed terms and how they align with legal/factual 	concerns</a:t>
            </a:r>
            <a:endParaRPr sz="2800">
              <a:latin typeface="Calibri"/>
              <a:ea typeface="Calibri"/>
              <a:cs typeface="Calibri"/>
              <a:sym typeface="Calibri"/>
            </a:endParaRPr>
          </a:p>
          <a:p>
            <a:pPr marL="697230" marR="426719" lvl="0" indent="-227328" algn="l" rtl="0">
              <a:lnSpc>
                <a:spcPct val="100000"/>
              </a:lnSpc>
              <a:spcBef>
                <a:spcPts val="505"/>
              </a:spcBef>
              <a:spcAft>
                <a:spcPts val="0"/>
              </a:spcAft>
              <a:buClr>
                <a:srgbClr val="333333"/>
              </a:buClr>
              <a:buSzPts val="2800"/>
              <a:buFont typeface="Arial"/>
              <a:buChar char="•"/>
            </a:pPr>
            <a:r>
              <a:rPr lang="en-US" sz="2800">
                <a:solidFill>
                  <a:srgbClr val="333333"/>
                </a:solidFill>
                <a:latin typeface="Calibri"/>
                <a:ea typeface="Calibri"/>
                <a:cs typeface="Calibri"/>
                <a:sym typeface="Calibri"/>
              </a:rPr>
              <a:t>Review and be prepared to discuss OCR recent resolution letters 	addressing the same statute and similar facts</a:t>
            </a:r>
            <a:endParaRPr sz="2800">
              <a:latin typeface="Calibri"/>
              <a:ea typeface="Calibri"/>
              <a:cs typeface="Calibri"/>
              <a:sym typeface="Calibri"/>
            </a:endParaRPr>
          </a:p>
          <a:p>
            <a:pPr marL="12700" lvl="0" indent="0" algn="l" rtl="0">
              <a:lnSpc>
                <a:spcPct val="100000"/>
              </a:lnSpc>
              <a:spcBef>
                <a:spcPts val="969"/>
              </a:spcBef>
              <a:spcAft>
                <a:spcPts val="0"/>
              </a:spcAft>
              <a:buNone/>
            </a:pPr>
            <a:r>
              <a:rPr lang="en-US" sz="3100">
                <a:solidFill>
                  <a:srgbClr val="333333"/>
                </a:solidFill>
                <a:latin typeface="Calibri"/>
                <a:ea typeface="Calibri"/>
                <a:cs typeface="Calibri"/>
                <a:sym typeface="Calibri"/>
              </a:rPr>
              <a:t>Focus on flexibility for the institution</a:t>
            </a:r>
            <a:endParaRPr sz="3100">
              <a:latin typeface="Calibri"/>
              <a:ea typeface="Calibri"/>
              <a:cs typeface="Calibri"/>
              <a:sym typeface="Calibri"/>
            </a:endParaRPr>
          </a:p>
          <a:p>
            <a:pPr marL="697230" lvl="0" indent="-227328" algn="l" rtl="0">
              <a:lnSpc>
                <a:spcPct val="100000"/>
              </a:lnSpc>
              <a:spcBef>
                <a:spcPts val="530"/>
              </a:spcBef>
              <a:spcAft>
                <a:spcPts val="0"/>
              </a:spcAft>
              <a:buClr>
                <a:srgbClr val="333333"/>
              </a:buClr>
              <a:buSzPts val="2800"/>
              <a:buFont typeface="Arial"/>
              <a:buChar char="•"/>
            </a:pPr>
            <a:r>
              <a:rPr lang="en-US" sz="2800">
                <a:solidFill>
                  <a:srgbClr val="333333"/>
                </a:solidFill>
                <a:latin typeface="Calibri"/>
                <a:ea typeface="Calibri"/>
                <a:cs typeface="Calibri"/>
                <a:sym typeface="Calibri"/>
              </a:rPr>
              <a:t>What is a realistic time period for compliance?</a:t>
            </a:r>
            <a:endParaRPr sz="2800">
              <a:latin typeface="Calibri"/>
              <a:ea typeface="Calibri"/>
              <a:cs typeface="Calibri"/>
              <a:sym typeface="Calibri"/>
            </a:endParaRPr>
          </a:p>
          <a:p>
            <a:pPr marL="697230" marR="427990" lvl="0" indent="-227328" algn="l" rtl="0">
              <a:lnSpc>
                <a:spcPct val="100000"/>
              </a:lnSpc>
              <a:spcBef>
                <a:spcPts val="490"/>
              </a:spcBef>
              <a:spcAft>
                <a:spcPts val="0"/>
              </a:spcAft>
              <a:buClr>
                <a:srgbClr val="333333"/>
              </a:buClr>
              <a:buSzPts val="2800"/>
              <a:buFont typeface="Arial"/>
              <a:buChar char="•"/>
            </a:pPr>
            <a:r>
              <a:rPr lang="en-US" sz="2800">
                <a:solidFill>
                  <a:srgbClr val="333333"/>
                </a:solidFill>
                <a:latin typeface="Calibri"/>
                <a:ea typeface="Calibri"/>
                <a:cs typeface="Calibri"/>
                <a:sym typeface="Calibri"/>
              </a:rPr>
              <a:t>Have a candid conversation to try to determine OCR’s internal 	flexibility (or inflexibility – often not driven by regional office) on 	certain issues, </a:t>
            </a:r>
            <a:r>
              <a:rPr lang="en-US" sz="2800" i="1">
                <a:solidFill>
                  <a:srgbClr val="333333"/>
                </a:solidFill>
                <a:latin typeface="Calibri"/>
                <a:ea typeface="Calibri"/>
                <a:cs typeface="Calibri"/>
                <a:sym typeface="Calibri"/>
              </a:rPr>
              <a:t>e.g.</a:t>
            </a:r>
            <a:r>
              <a:rPr lang="en-US" sz="2800">
                <a:solidFill>
                  <a:srgbClr val="333333"/>
                </a:solidFill>
                <a:latin typeface="Calibri"/>
                <a:ea typeface="Calibri"/>
                <a:cs typeface="Calibri"/>
                <a:sym typeface="Calibri"/>
              </a:rPr>
              <a:t>, timing</a:t>
            </a:r>
            <a:endParaRPr sz="2800">
              <a:latin typeface="Calibri"/>
              <a:ea typeface="Calibri"/>
              <a:cs typeface="Calibri"/>
              <a:sym typeface="Calibri"/>
            </a:endParaRP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Shape 1482"/>
        <p:cNvGrpSpPr/>
        <p:nvPr/>
      </p:nvGrpSpPr>
      <p:grpSpPr>
        <a:xfrm>
          <a:off x="0" y="0"/>
          <a:ext cx="0" cy="0"/>
          <a:chOff x="0" y="0"/>
          <a:chExt cx="0" cy="0"/>
        </a:xfrm>
      </p:grpSpPr>
      <p:sp>
        <p:nvSpPr>
          <p:cNvPr id="1483" name="Google Shape;1483;g2ecba0c605a_0_922"/>
          <p:cNvSpPr txBox="1">
            <a:spLocks noGrp="1"/>
          </p:cNvSpPr>
          <p:nvPr>
            <p:ph type="title"/>
          </p:nvPr>
        </p:nvSpPr>
        <p:spPr>
          <a:xfrm>
            <a:off x="546416" y="413612"/>
            <a:ext cx="11024100" cy="690600"/>
          </a:xfrm>
          <a:prstGeom prst="rect">
            <a:avLst/>
          </a:prstGeom>
          <a:noFill/>
          <a:ln>
            <a:noFill/>
          </a:ln>
        </p:spPr>
        <p:txBody>
          <a:bodyPr spcFirstLastPara="1" wrap="square" lIns="0" tIns="13325" rIns="0" bIns="0" anchor="t" anchorCtr="0">
            <a:spAutoFit/>
          </a:bodyPr>
          <a:lstStyle/>
          <a:p>
            <a:pPr marL="3360420" lvl="0" indent="0" algn="l" rtl="0">
              <a:lnSpc>
                <a:spcPct val="100000"/>
              </a:lnSpc>
              <a:spcBef>
                <a:spcPts val="0"/>
              </a:spcBef>
              <a:spcAft>
                <a:spcPts val="0"/>
              </a:spcAft>
              <a:buNone/>
            </a:pPr>
            <a:r>
              <a:rPr lang="en-US"/>
              <a:t>In Summary …</a:t>
            </a:r>
            <a:endParaRPr/>
          </a:p>
        </p:txBody>
      </p:sp>
      <p:sp>
        <p:nvSpPr>
          <p:cNvPr id="1484" name="Google Shape;1484;g2ecba0c605a_0_922"/>
          <p:cNvSpPr txBox="1"/>
          <p:nvPr/>
        </p:nvSpPr>
        <p:spPr>
          <a:xfrm>
            <a:off x="597710" y="1462626"/>
            <a:ext cx="10784700" cy="4535700"/>
          </a:xfrm>
          <a:prstGeom prst="rect">
            <a:avLst/>
          </a:prstGeom>
          <a:noFill/>
          <a:ln>
            <a:noFill/>
          </a:ln>
        </p:spPr>
        <p:txBody>
          <a:bodyPr spcFirstLastPara="1" wrap="square" lIns="0" tIns="65400" rIns="0" bIns="0" anchor="t" anchorCtr="0">
            <a:spAutoFit/>
          </a:bodyPr>
          <a:lstStyle/>
          <a:p>
            <a:pPr marL="241300" marR="647065" lvl="0" indent="-228600" algn="l" rtl="0">
              <a:lnSpc>
                <a:spcPct val="108064"/>
              </a:lnSpc>
              <a:spcBef>
                <a:spcPts val="0"/>
              </a:spcBef>
              <a:spcAft>
                <a:spcPts val="0"/>
              </a:spcAft>
              <a:buClr>
                <a:srgbClr val="333333"/>
              </a:buClr>
              <a:buSzPts val="3100"/>
              <a:buFont typeface="Arial"/>
              <a:buChar char="•"/>
            </a:pPr>
            <a:r>
              <a:rPr lang="en-US" sz="3100">
                <a:solidFill>
                  <a:srgbClr val="333333"/>
                </a:solidFill>
                <a:latin typeface="Calibri"/>
                <a:ea typeface="Calibri"/>
                <a:cs typeface="Calibri"/>
                <a:sym typeface="Calibri"/>
              </a:rPr>
              <a:t>An OCR investigation requires significant internal resources to address data requests and onsite visits</a:t>
            </a:r>
            <a:endParaRPr sz="3100">
              <a:latin typeface="Calibri"/>
              <a:ea typeface="Calibri"/>
              <a:cs typeface="Calibri"/>
              <a:sym typeface="Calibri"/>
            </a:endParaRPr>
          </a:p>
          <a:p>
            <a:pPr marL="241300" marR="933450" lvl="0" indent="-228600" algn="l" rtl="0">
              <a:lnSpc>
                <a:spcPct val="108064"/>
              </a:lnSpc>
              <a:spcBef>
                <a:spcPts val="990"/>
              </a:spcBef>
              <a:spcAft>
                <a:spcPts val="0"/>
              </a:spcAft>
              <a:buClr>
                <a:srgbClr val="333333"/>
              </a:buClr>
              <a:buSzPts val="3100"/>
              <a:buFont typeface="Arial"/>
              <a:buChar char="•"/>
            </a:pPr>
            <a:r>
              <a:rPr lang="en-US" sz="3100">
                <a:solidFill>
                  <a:srgbClr val="333333"/>
                </a:solidFill>
                <a:latin typeface="Calibri"/>
                <a:ea typeface="Calibri"/>
                <a:cs typeface="Calibri"/>
                <a:sym typeface="Calibri"/>
              </a:rPr>
              <a:t>Be an active participant, as appropriate, in each stage of the process</a:t>
            </a:r>
            <a:endParaRPr sz="3100">
              <a:latin typeface="Calibri"/>
              <a:ea typeface="Calibri"/>
              <a:cs typeface="Calibri"/>
              <a:sym typeface="Calibri"/>
            </a:endParaRPr>
          </a:p>
          <a:p>
            <a:pPr marL="241300" marR="165735" lvl="0" indent="-228600" algn="l" rtl="0">
              <a:lnSpc>
                <a:spcPct val="108064"/>
              </a:lnSpc>
              <a:spcBef>
                <a:spcPts val="995"/>
              </a:spcBef>
              <a:spcAft>
                <a:spcPts val="0"/>
              </a:spcAft>
              <a:buClr>
                <a:srgbClr val="333333"/>
              </a:buClr>
              <a:buSzPts val="3100"/>
              <a:buFont typeface="Arial"/>
              <a:buChar char="•"/>
            </a:pPr>
            <a:r>
              <a:rPr lang="en-US" sz="3100">
                <a:solidFill>
                  <a:srgbClr val="333333"/>
                </a:solidFill>
                <a:latin typeface="Calibri"/>
                <a:ea typeface="Calibri"/>
                <a:cs typeface="Calibri"/>
                <a:sym typeface="Calibri"/>
              </a:rPr>
              <a:t>Identify and begin taking steps to remedy possible vulnerabilities upon notice of complaint</a:t>
            </a:r>
            <a:endParaRPr sz="3100">
              <a:latin typeface="Calibri"/>
              <a:ea typeface="Calibri"/>
              <a:cs typeface="Calibri"/>
              <a:sym typeface="Calibri"/>
            </a:endParaRPr>
          </a:p>
          <a:p>
            <a:pPr marL="241300" marR="5080" lvl="0" indent="-228600" algn="l" rtl="0">
              <a:lnSpc>
                <a:spcPct val="108064"/>
              </a:lnSpc>
              <a:spcBef>
                <a:spcPts val="1000"/>
              </a:spcBef>
              <a:spcAft>
                <a:spcPts val="0"/>
              </a:spcAft>
              <a:buClr>
                <a:srgbClr val="333333"/>
              </a:buClr>
              <a:buSzPts val="3100"/>
              <a:buFont typeface="Arial"/>
              <a:buChar char="•"/>
            </a:pPr>
            <a:r>
              <a:rPr lang="en-US" sz="3100">
                <a:solidFill>
                  <a:srgbClr val="333333"/>
                </a:solidFill>
                <a:latin typeface="Calibri"/>
                <a:ea typeface="Calibri"/>
                <a:cs typeface="Calibri"/>
                <a:sym typeface="Calibri"/>
              </a:rPr>
              <a:t>Organize files and processes as part of school’s regular operations – not just if there is an OCR investigation</a:t>
            </a:r>
            <a:endParaRPr sz="3100">
              <a:latin typeface="Calibri"/>
              <a:ea typeface="Calibri"/>
              <a:cs typeface="Calibri"/>
              <a:sym typeface="Calibri"/>
            </a:endParaRP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Shape 1488"/>
        <p:cNvGrpSpPr/>
        <p:nvPr/>
      </p:nvGrpSpPr>
      <p:grpSpPr>
        <a:xfrm>
          <a:off x="0" y="0"/>
          <a:ext cx="0" cy="0"/>
          <a:chOff x="0" y="0"/>
          <a:chExt cx="0" cy="0"/>
        </a:xfrm>
      </p:grpSpPr>
      <p:sp>
        <p:nvSpPr>
          <p:cNvPr id="1489" name="Google Shape;1489;g2ecba0c605a_0_927"/>
          <p:cNvSpPr txBox="1">
            <a:spLocks noGrp="1"/>
          </p:cNvSpPr>
          <p:nvPr>
            <p:ph type="title"/>
          </p:nvPr>
        </p:nvSpPr>
        <p:spPr>
          <a:xfrm>
            <a:off x="675551" y="2183422"/>
            <a:ext cx="4678800" cy="9363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6000">
                <a:solidFill>
                  <a:srgbClr val="C00000"/>
                </a:solidFill>
              </a:rPr>
              <a:t>Questions?</a:t>
            </a:r>
            <a:endParaRPr sz="6000"/>
          </a:p>
        </p:txBody>
      </p:sp>
      <p:pic>
        <p:nvPicPr>
          <p:cNvPr id="1490" name="Google Shape;1490;g2ecba0c605a_0_927"/>
          <p:cNvPicPr preferRelativeResize="0"/>
          <p:nvPr/>
        </p:nvPicPr>
        <p:blipFill rotWithShape="1">
          <a:blip r:embed="rId3">
            <a:alphaModFix/>
          </a:blip>
          <a:srcRect/>
          <a:stretch/>
        </p:blipFill>
        <p:spPr>
          <a:xfrm>
            <a:off x="7676388" y="288036"/>
            <a:ext cx="4122419" cy="67360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261" name="Google Shape;261;g2ecba0c605a_0_1776"/>
          <p:cNvPicPr preferRelativeResize="0"/>
          <p:nvPr/>
        </p:nvPicPr>
        <p:blipFill>
          <a:blip r:embed="rId3">
            <a:alphaModFix/>
          </a:blip>
          <a:stretch>
            <a:fillRect/>
          </a:stretch>
        </p:blipFill>
        <p:spPr>
          <a:xfrm>
            <a:off x="0" y="0"/>
            <a:ext cx="12256850" cy="6919400"/>
          </a:xfrm>
          <a:prstGeom prst="rect">
            <a:avLst/>
          </a:prstGeom>
          <a:noFill/>
          <a:ln>
            <a:noFill/>
          </a:ln>
        </p:spPr>
      </p:pic>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Shape 1494"/>
        <p:cNvGrpSpPr/>
        <p:nvPr/>
      </p:nvGrpSpPr>
      <p:grpSpPr>
        <a:xfrm>
          <a:off x="0" y="0"/>
          <a:ext cx="0" cy="0"/>
          <a:chOff x="0" y="0"/>
          <a:chExt cx="0" cy="0"/>
        </a:xfrm>
      </p:grpSpPr>
      <p:sp>
        <p:nvSpPr>
          <p:cNvPr id="1495" name="Google Shape;1495;g2ecba0c605a_0_932"/>
          <p:cNvSpPr txBox="1">
            <a:spLocks noGrp="1"/>
          </p:cNvSpPr>
          <p:nvPr>
            <p:ph type="title"/>
          </p:nvPr>
        </p:nvSpPr>
        <p:spPr>
          <a:xfrm>
            <a:off x="916924" y="554958"/>
            <a:ext cx="1327200" cy="783000"/>
          </a:xfrm>
          <a:prstGeom prst="rect">
            <a:avLst/>
          </a:prstGeom>
          <a:noFill/>
          <a:ln>
            <a:noFill/>
          </a:ln>
        </p:spPr>
        <p:txBody>
          <a:bodyPr spcFirstLastPara="1" wrap="square" lIns="0" tIns="13325" rIns="0" bIns="0" anchor="t" anchorCtr="0">
            <a:spAutoFit/>
          </a:bodyPr>
          <a:lstStyle/>
          <a:p>
            <a:pPr marL="12700" lvl="0" indent="0" algn="l" rtl="0">
              <a:lnSpc>
                <a:spcPct val="100000"/>
              </a:lnSpc>
              <a:spcBef>
                <a:spcPts val="0"/>
              </a:spcBef>
              <a:spcAft>
                <a:spcPts val="0"/>
              </a:spcAft>
              <a:buNone/>
            </a:pPr>
            <a:r>
              <a:rPr lang="en-US" sz="5000" b="1">
                <a:latin typeface="Calibri"/>
                <a:ea typeface="Calibri"/>
                <a:cs typeface="Calibri"/>
                <a:sym typeface="Calibri"/>
              </a:rPr>
              <a:t>Note</a:t>
            </a:r>
            <a:endParaRPr sz="5000">
              <a:latin typeface="Calibri"/>
              <a:ea typeface="Calibri"/>
              <a:cs typeface="Calibri"/>
              <a:sym typeface="Calibri"/>
            </a:endParaRPr>
          </a:p>
        </p:txBody>
      </p:sp>
      <p:sp>
        <p:nvSpPr>
          <p:cNvPr id="1496" name="Google Shape;1496;g2ecba0c605a_0_932"/>
          <p:cNvSpPr txBox="1"/>
          <p:nvPr/>
        </p:nvSpPr>
        <p:spPr>
          <a:xfrm>
            <a:off x="916924" y="1838812"/>
            <a:ext cx="10264200" cy="3707100"/>
          </a:xfrm>
          <a:prstGeom prst="rect">
            <a:avLst/>
          </a:prstGeom>
          <a:noFill/>
          <a:ln>
            <a:noFill/>
          </a:ln>
        </p:spPr>
        <p:txBody>
          <a:bodyPr spcFirstLastPara="1" wrap="square" lIns="0" tIns="12700" rIns="0" bIns="0" anchor="t" anchorCtr="0">
            <a:spAutoFit/>
          </a:bodyPr>
          <a:lstStyle/>
          <a:p>
            <a:pPr marL="12700" marR="5080" lvl="0" indent="0" algn="l" rtl="0">
              <a:lnSpc>
                <a:spcPct val="100000"/>
              </a:lnSpc>
              <a:spcBef>
                <a:spcPts val="0"/>
              </a:spcBef>
              <a:spcAft>
                <a:spcPts val="0"/>
              </a:spcAft>
              <a:buNone/>
            </a:pPr>
            <a:r>
              <a:rPr lang="en-US" sz="2400">
                <a:solidFill>
                  <a:srgbClr val="333333"/>
                </a:solidFill>
                <a:latin typeface="Calibri"/>
                <a:ea typeface="Calibri"/>
                <a:cs typeface="Calibri"/>
                <a:sym typeface="Calibri"/>
              </a:rPr>
              <a:t>The content of this presentation is to provide news and information on legal issues and all content is provided for informational purposes only and should not be considered legal advice.</a:t>
            </a:r>
            <a:endParaRPr sz="2400">
              <a:latin typeface="Calibri"/>
              <a:ea typeface="Calibri"/>
              <a:cs typeface="Calibri"/>
              <a:sym typeface="Calibri"/>
            </a:endParaRPr>
          </a:p>
          <a:p>
            <a:pPr marL="12700" marR="104138" lvl="0" indent="0" algn="l" rtl="0">
              <a:lnSpc>
                <a:spcPct val="100000"/>
              </a:lnSpc>
              <a:spcBef>
                <a:spcPts val="2880"/>
              </a:spcBef>
              <a:spcAft>
                <a:spcPts val="0"/>
              </a:spcAft>
              <a:buNone/>
            </a:pPr>
            <a:r>
              <a:rPr lang="en-US" sz="2400">
                <a:solidFill>
                  <a:srgbClr val="333333"/>
                </a:solidFill>
                <a:latin typeface="Calibri"/>
                <a:ea typeface="Calibri"/>
                <a:cs typeface="Calibri"/>
                <a:sym typeface="Calibri"/>
              </a:rPr>
              <a:t>The transmission of information in this presentation does not establish an attorney-client relationship with the recipient. The recipient should not act on the information contained in this presentation without first consulting retained legal counsel.</a:t>
            </a:r>
            <a:endParaRPr sz="2400">
              <a:latin typeface="Calibri"/>
              <a:ea typeface="Calibri"/>
              <a:cs typeface="Calibri"/>
              <a:sym typeface="Calibri"/>
            </a:endParaRPr>
          </a:p>
          <a:p>
            <a:pPr marL="12700" lvl="0" indent="0" algn="l" rtl="0">
              <a:lnSpc>
                <a:spcPct val="100000"/>
              </a:lnSpc>
              <a:spcBef>
                <a:spcPts val="2880"/>
              </a:spcBef>
              <a:spcAft>
                <a:spcPts val="0"/>
              </a:spcAft>
              <a:buNone/>
            </a:pPr>
            <a:r>
              <a:rPr lang="en-US" sz="2400">
                <a:solidFill>
                  <a:srgbClr val="333333"/>
                </a:solidFill>
                <a:latin typeface="Calibri"/>
                <a:ea typeface="Calibri"/>
                <a:cs typeface="Calibri"/>
                <a:sym typeface="Calibri"/>
              </a:rPr>
              <a:t>If you desire legal advice for a particular situation, you should consult an attorney.</a:t>
            </a:r>
            <a:endParaRPr sz="2400">
              <a:latin typeface="Calibri"/>
              <a:ea typeface="Calibri"/>
              <a:cs typeface="Calibri"/>
              <a:sym typeface="Calibri"/>
            </a:endParaRP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Shape 1500"/>
        <p:cNvGrpSpPr/>
        <p:nvPr/>
      </p:nvGrpSpPr>
      <p:grpSpPr>
        <a:xfrm>
          <a:off x="0" y="0"/>
          <a:ext cx="0" cy="0"/>
          <a:chOff x="0" y="0"/>
          <a:chExt cx="0" cy="0"/>
        </a:xfrm>
      </p:grpSpPr>
      <p:sp>
        <p:nvSpPr>
          <p:cNvPr id="1501" name="Google Shape;1501;g2ecba0c605a_0_1707"/>
          <p:cNvSpPr txBox="1">
            <a:spLocks noGrp="1"/>
          </p:cNvSpPr>
          <p:nvPr>
            <p:ph type="title"/>
          </p:nvPr>
        </p:nvSpPr>
        <p:spPr>
          <a:xfrm>
            <a:off x="546416" y="413612"/>
            <a:ext cx="11024100" cy="6774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US"/>
              <a:t>Title IX Module 7</a:t>
            </a:r>
            <a:endParaRP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showMasterSp="0">
  <p:cSld>
    <p:spTree>
      <p:nvGrpSpPr>
        <p:cNvPr id="1" name="Shape 1505"/>
        <p:cNvGrpSpPr/>
        <p:nvPr/>
      </p:nvGrpSpPr>
      <p:grpSpPr>
        <a:xfrm>
          <a:off x="0" y="0"/>
          <a:ext cx="0" cy="0"/>
          <a:chOff x="0" y="0"/>
          <a:chExt cx="0" cy="0"/>
        </a:xfrm>
      </p:grpSpPr>
      <p:grpSp>
        <p:nvGrpSpPr>
          <p:cNvPr id="1506" name="Google Shape;1506;g2ecba0c605a_0_1343"/>
          <p:cNvGrpSpPr/>
          <p:nvPr/>
        </p:nvGrpSpPr>
        <p:grpSpPr>
          <a:xfrm>
            <a:off x="5865901" y="0"/>
            <a:ext cx="6326099" cy="6851902"/>
            <a:chOff x="5865901" y="0"/>
            <a:chExt cx="6326099" cy="6851902"/>
          </a:xfrm>
        </p:grpSpPr>
        <p:pic>
          <p:nvPicPr>
            <p:cNvPr id="1507" name="Google Shape;1507;g2ecba0c605a_0_1343"/>
            <p:cNvPicPr preferRelativeResize="0"/>
            <p:nvPr/>
          </p:nvPicPr>
          <p:blipFill rotWithShape="1">
            <a:blip r:embed="rId3">
              <a:alphaModFix/>
            </a:blip>
            <a:srcRect/>
            <a:stretch/>
          </p:blipFill>
          <p:spPr>
            <a:xfrm>
              <a:off x="5865901" y="0"/>
              <a:ext cx="6326099" cy="6851902"/>
            </a:xfrm>
            <a:prstGeom prst="rect">
              <a:avLst/>
            </a:prstGeom>
            <a:noFill/>
            <a:ln>
              <a:noFill/>
            </a:ln>
          </p:spPr>
        </p:pic>
        <p:pic>
          <p:nvPicPr>
            <p:cNvPr id="1508" name="Google Shape;1508;g2ecba0c605a_0_1343"/>
            <p:cNvPicPr preferRelativeResize="0"/>
            <p:nvPr/>
          </p:nvPicPr>
          <p:blipFill rotWithShape="1">
            <a:blip r:embed="rId4">
              <a:alphaModFix/>
            </a:blip>
            <a:srcRect/>
            <a:stretch/>
          </p:blipFill>
          <p:spPr>
            <a:xfrm>
              <a:off x="7676388" y="288036"/>
              <a:ext cx="4122419" cy="673607"/>
            </a:xfrm>
            <a:prstGeom prst="rect">
              <a:avLst/>
            </a:prstGeom>
            <a:noFill/>
            <a:ln>
              <a:noFill/>
            </a:ln>
          </p:spPr>
        </p:pic>
      </p:grpSp>
      <p:sp>
        <p:nvSpPr>
          <p:cNvPr id="1509" name="Google Shape;1509;g2ecba0c605a_0_1343"/>
          <p:cNvSpPr txBox="1">
            <a:spLocks noGrp="1"/>
          </p:cNvSpPr>
          <p:nvPr>
            <p:ph type="title"/>
          </p:nvPr>
        </p:nvSpPr>
        <p:spPr>
          <a:xfrm>
            <a:off x="721730" y="628078"/>
            <a:ext cx="5969700" cy="1025400"/>
          </a:xfrm>
          <a:prstGeom prst="rect">
            <a:avLst/>
          </a:prstGeom>
          <a:noFill/>
          <a:ln>
            <a:noFill/>
          </a:ln>
        </p:spPr>
        <p:txBody>
          <a:bodyPr spcFirstLastPara="1" wrap="square" lIns="0" tIns="64125" rIns="0" bIns="0" anchor="t" anchorCtr="0">
            <a:spAutoFit/>
          </a:bodyPr>
          <a:lstStyle/>
          <a:p>
            <a:pPr marL="12700" marR="5080" lvl="0" indent="0" algn="l" rtl="0">
              <a:lnSpc>
                <a:spcPct val="108000"/>
              </a:lnSpc>
              <a:spcBef>
                <a:spcPts val="0"/>
              </a:spcBef>
              <a:spcAft>
                <a:spcPts val="0"/>
              </a:spcAft>
              <a:buNone/>
            </a:pPr>
            <a:r>
              <a:rPr lang="en-US" sz="3000"/>
              <a:t>Title IX Coordinator Training Online Course</a:t>
            </a:r>
            <a:endParaRPr sz="3000"/>
          </a:p>
        </p:txBody>
      </p:sp>
      <p:sp>
        <p:nvSpPr>
          <p:cNvPr id="1510" name="Google Shape;1510;g2ecba0c605a_0_1343"/>
          <p:cNvSpPr txBox="1"/>
          <p:nvPr/>
        </p:nvSpPr>
        <p:spPr>
          <a:xfrm>
            <a:off x="721730" y="1862518"/>
            <a:ext cx="5226000" cy="1524000"/>
          </a:xfrm>
          <a:prstGeom prst="rect">
            <a:avLst/>
          </a:prstGeom>
          <a:noFill/>
          <a:ln>
            <a:noFill/>
          </a:ln>
        </p:spPr>
        <p:txBody>
          <a:bodyPr spcFirstLastPara="1" wrap="square" lIns="0" tIns="64125" rIns="0" bIns="0" anchor="t" anchorCtr="0">
            <a:spAutoFit/>
          </a:bodyPr>
          <a:lstStyle/>
          <a:p>
            <a:pPr marL="12700" marR="5080" lvl="0" indent="0" algn="l" rtl="0">
              <a:lnSpc>
                <a:spcPct val="108000"/>
              </a:lnSpc>
              <a:spcBef>
                <a:spcPts val="0"/>
              </a:spcBef>
              <a:spcAft>
                <a:spcPts val="0"/>
              </a:spcAft>
              <a:buNone/>
            </a:pPr>
            <a:r>
              <a:rPr lang="en-US" sz="3000">
                <a:solidFill>
                  <a:srgbClr val="AC151B"/>
                </a:solidFill>
                <a:latin typeface="Arial Black"/>
                <a:ea typeface="Arial Black"/>
                <a:cs typeface="Arial Black"/>
                <a:sym typeface="Arial Black"/>
              </a:rPr>
              <a:t>Class Six: Athletics Equity and Applying the August 2020 Regulations</a:t>
            </a:r>
            <a:endParaRPr sz="3000">
              <a:latin typeface="Arial Black"/>
              <a:ea typeface="Arial Black"/>
              <a:cs typeface="Arial Black"/>
              <a:sym typeface="Arial Black"/>
            </a:endParaRPr>
          </a:p>
        </p:txBody>
      </p:sp>
      <p:sp>
        <p:nvSpPr>
          <p:cNvPr id="1511" name="Google Shape;1511;g2ecba0c605a_0_1343"/>
          <p:cNvSpPr txBox="1"/>
          <p:nvPr/>
        </p:nvSpPr>
        <p:spPr>
          <a:xfrm>
            <a:off x="715553" y="3617467"/>
            <a:ext cx="3522900" cy="2312700"/>
          </a:xfrm>
          <a:prstGeom prst="rect">
            <a:avLst/>
          </a:prstGeom>
          <a:noFill/>
          <a:ln>
            <a:noFill/>
          </a:ln>
        </p:spPr>
        <p:txBody>
          <a:bodyPr spcFirstLastPara="1" wrap="square" lIns="0" tIns="12700" rIns="0" bIns="0" anchor="t" anchorCtr="0">
            <a:spAutoFit/>
          </a:bodyPr>
          <a:lstStyle/>
          <a:p>
            <a:pPr marL="12700" lvl="0" indent="0" algn="l" rtl="0">
              <a:lnSpc>
                <a:spcPct val="108055"/>
              </a:lnSpc>
              <a:spcBef>
                <a:spcPts val="0"/>
              </a:spcBef>
              <a:spcAft>
                <a:spcPts val="0"/>
              </a:spcAft>
              <a:buNone/>
            </a:pPr>
            <a:r>
              <a:rPr lang="en-US" sz="1800" b="1">
                <a:latin typeface="Calibri"/>
                <a:ea typeface="Calibri"/>
                <a:cs typeface="Calibri"/>
                <a:sym typeface="Calibri"/>
              </a:rPr>
              <a:t>Melinda Grier</a:t>
            </a:r>
            <a:endParaRPr sz="1800">
              <a:latin typeface="Calibri"/>
              <a:ea typeface="Calibri"/>
              <a:cs typeface="Calibri"/>
              <a:sym typeface="Calibri"/>
            </a:endParaRPr>
          </a:p>
          <a:p>
            <a:pPr marL="12700" lvl="0" indent="0" algn="l" rtl="0">
              <a:lnSpc>
                <a:spcPct val="108055"/>
              </a:lnSpc>
              <a:spcBef>
                <a:spcPts val="0"/>
              </a:spcBef>
              <a:spcAft>
                <a:spcPts val="0"/>
              </a:spcAft>
              <a:buNone/>
            </a:pPr>
            <a:r>
              <a:rPr lang="en-US" sz="1800">
                <a:latin typeface="Calibri"/>
                <a:ea typeface="Calibri"/>
                <a:cs typeface="Calibri"/>
                <a:sym typeface="Calibri"/>
              </a:rPr>
              <a:t>Melinda Grier Consulting</a:t>
            </a:r>
            <a:endParaRPr sz="1800">
              <a:latin typeface="Calibri"/>
              <a:ea typeface="Calibri"/>
              <a:cs typeface="Calibri"/>
              <a:sym typeface="Calibri"/>
            </a:endParaRPr>
          </a:p>
          <a:p>
            <a:pPr marL="12700" lvl="0" indent="0" algn="l" rtl="0">
              <a:lnSpc>
                <a:spcPct val="108055"/>
              </a:lnSpc>
              <a:spcBef>
                <a:spcPts val="1295"/>
              </a:spcBef>
              <a:spcAft>
                <a:spcPts val="0"/>
              </a:spcAft>
              <a:buNone/>
            </a:pPr>
            <a:r>
              <a:rPr lang="en-US" sz="1800" b="1">
                <a:latin typeface="Calibri"/>
                <a:ea typeface="Calibri"/>
                <a:cs typeface="Calibri"/>
                <a:sym typeface="Calibri"/>
              </a:rPr>
              <a:t>Janet P. Judge</a:t>
            </a:r>
            <a:endParaRPr sz="1800">
              <a:latin typeface="Calibri"/>
              <a:ea typeface="Calibri"/>
              <a:cs typeface="Calibri"/>
              <a:sym typeface="Calibri"/>
            </a:endParaRPr>
          </a:p>
          <a:p>
            <a:pPr marL="12700" lvl="0" indent="0" algn="l" rtl="0">
              <a:lnSpc>
                <a:spcPct val="108055"/>
              </a:lnSpc>
              <a:spcBef>
                <a:spcPts val="0"/>
              </a:spcBef>
              <a:spcAft>
                <a:spcPts val="0"/>
              </a:spcAft>
              <a:buNone/>
            </a:pPr>
            <a:r>
              <a:rPr lang="en-US" sz="1800">
                <a:latin typeface="Calibri"/>
                <a:ea typeface="Calibri"/>
                <a:cs typeface="Calibri"/>
                <a:sym typeface="Calibri"/>
              </a:rPr>
              <a:t>Education and Sports Law Group</a:t>
            </a:r>
            <a:endParaRPr sz="1800">
              <a:latin typeface="Calibri"/>
              <a:ea typeface="Calibri"/>
              <a:cs typeface="Calibri"/>
              <a:sym typeface="Calibri"/>
            </a:endParaRPr>
          </a:p>
          <a:p>
            <a:pPr marL="12700" lvl="0" indent="0" algn="l" rtl="0">
              <a:lnSpc>
                <a:spcPct val="108055"/>
              </a:lnSpc>
              <a:spcBef>
                <a:spcPts val="1295"/>
              </a:spcBef>
              <a:spcAft>
                <a:spcPts val="0"/>
              </a:spcAft>
              <a:buNone/>
            </a:pPr>
            <a:r>
              <a:rPr lang="en-US" sz="1800" b="1">
                <a:latin typeface="Calibri"/>
                <a:ea typeface="Calibri"/>
                <a:cs typeface="Calibri"/>
                <a:sym typeface="Calibri"/>
              </a:rPr>
              <a:t>Amy Wilson</a:t>
            </a:r>
            <a:endParaRPr sz="1800">
              <a:latin typeface="Calibri"/>
              <a:ea typeface="Calibri"/>
              <a:cs typeface="Calibri"/>
              <a:sym typeface="Calibri"/>
            </a:endParaRPr>
          </a:p>
          <a:p>
            <a:pPr marL="12700" marR="5080" lvl="0" indent="0" algn="l" rtl="0">
              <a:lnSpc>
                <a:spcPct val="80000"/>
              </a:lnSpc>
              <a:spcBef>
                <a:spcPts val="215"/>
              </a:spcBef>
              <a:spcAft>
                <a:spcPts val="0"/>
              </a:spcAft>
              <a:buNone/>
            </a:pPr>
            <a:r>
              <a:rPr lang="en-US" sz="1800">
                <a:latin typeface="Calibri"/>
                <a:ea typeface="Calibri"/>
                <a:cs typeface="Calibri"/>
                <a:sym typeface="Calibri"/>
              </a:rPr>
              <a:t>Managing Director, Office of Inclusion NCAA</a:t>
            </a:r>
            <a:endParaRPr sz="1800">
              <a:latin typeface="Calibri"/>
              <a:ea typeface="Calibri"/>
              <a:cs typeface="Calibri"/>
              <a:sym typeface="Calibri"/>
            </a:endParaRPr>
          </a:p>
        </p:txBody>
      </p:sp>
      <p:sp>
        <p:nvSpPr>
          <p:cNvPr id="1512" name="Google Shape;1512;g2ecba0c605a_0_1343"/>
          <p:cNvSpPr txBox="1"/>
          <p:nvPr/>
        </p:nvSpPr>
        <p:spPr>
          <a:xfrm>
            <a:off x="715553" y="5886703"/>
            <a:ext cx="1172700" cy="1821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1100">
                <a:latin typeface="Arial"/>
                <a:ea typeface="Arial"/>
                <a:cs typeface="Arial"/>
                <a:sym typeface="Arial"/>
              </a:rPr>
              <a:t>December 7, 2023</a:t>
            </a:r>
            <a:endParaRPr sz="1100">
              <a:latin typeface="Arial"/>
              <a:ea typeface="Arial"/>
              <a:cs typeface="Arial"/>
              <a:sym typeface="Arial"/>
            </a:endParaRPr>
          </a:p>
        </p:txBody>
      </p:sp>
      <p:sp>
        <p:nvSpPr>
          <p:cNvPr id="1513" name="Google Shape;1513;g2ecba0c605a_0_1343"/>
          <p:cNvSpPr txBox="1"/>
          <p:nvPr/>
        </p:nvSpPr>
        <p:spPr>
          <a:xfrm>
            <a:off x="643890" y="6276594"/>
            <a:ext cx="6979800" cy="307200"/>
          </a:xfrm>
          <a:prstGeom prst="rect">
            <a:avLst/>
          </a:prstGeom>
          <a:noFill/>
          <a:ln w="19050" cap="flat" cmpd="sng">
            <a:solidFill>
              <a:srgbClr val="000000"/>
            </a:solidFill>
            <a:prstDash val="solid"/>
            <a:round/>
            <a:headEnd type="none" w="sm" len="sm"/>
            <a:tailEnd type="none" w="sm" len="sm"/>
          </a:ln>
        </p:spPr>
        <p:txBody>
          <a:bodyPr spcFirstLastPara="1" wrap="square" lIns="0" tIns="29825" rIns="0" bIns="0" anchor="t" anchorCtr="0">
            <a:spAutoFit/>
          </a:bodyPr>
          <a:lstStyle/>
          <a:p>
            <a:pPr marL="90170" lvl="0" indent="0" algn="l" rtl="0">
              <a:lnSpc>
                <a:spcPct val="100000"/>
              </a:lnSpc>
              <a:spcBef>
                <a:spcPts val="0"/>
              </a:spcBef>
              <a:spcAft>
                <a:spcPts val="0"/>
              </a:spcAft>
              <a:buNone/>
            </a:pPr>
            <a:r>
              <a:rPr lang="en-US" sz="1800">
                <a:latin typeface="Calibri"/>
                <a:ea typeface="Calibri"/>
                <a:cs typeface="Calibri"/>
                <a:sym typeface="Calibri"/>
              </a:rPr>
              <a:t>PLEASE NOTE: Training Course Only. Does Not Constitute Legal Advice.</a:t>
            </a:r>
            <a:endParaRPr sz="1800">
              <a:latin typeface="Calibri"/>
              <a:ea typeface="Calibri"/>
              <a:cs typeface="Calibri"/>
              <a:sym typeface="Calibri"/>
            </a:endParaRP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showMasterSp="0">
  <p:cSld>
    <p:spTree>
      <p:nvGrpSpPr>
        <p:cNvPr id="1" name="Shape 1517"/>
        <p:cNvGrpSpPr/>
        <p:nvPr/>
      </p:nvGrpSpPr>
      <p:grpSpPr>
        <a:xfrm>
          <a:off x="0" y="0"/>
          <a:ext cx="0" cy="0"/>
          <a:chOff x="0" y="0"/>
          <a:chExt cx="0" cy="0"/>
        </a:xfrm>
      </p:grpSpPr>
      <p:sp>
        <p:nvSpPr>
          <p:cNvPr id="1518" name="Google Shape;1518;g2ecba0c605a_0_1354"/>
          <p:cNvSpPr txBox="1">
            <a:spLocks noGrp="1"/>
          </p:cNvSpPr>
          <p:nvPr>
            <p:ph type="title"/>
          </p:nvPr>
        </p:nvSpPr>
        <p:spPr>
          <a:xfrm>
            <a:off x="5376501" y="1186688"/>
            <a:ext cx="5838300" cy="8439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5400">
                <a:solidFill>
                  <a:srgbClr val="000000"/>
                </a:solidFill>
              </a:rPr>
              <a:t>Class Overview</a:t>
            </a:r>
            <a:endParaRPr sz="5400"/>
          </a:p>
        </p:txBody>
      </p:sp>
      <p:pic>
        <p:nvPicPr>
          <p:cNvPr id="1519" name="Google Shape;1519;g2ecba0c605a_0_1354"/>
          <p:cNvPicPr preferRelativeResize="0"/>
          <p:nvPr/>
        </p:nvPicPr>
        <p:blipFill rotWithShape="1">
          <a:blip r:embed="rId3">
            <a:alphaModFix/>
          </a:blip>
          <a:srcRect/>
          <a:stretch/>
        </p:blipFill>
        <p:spPr>
          <a:xfrm>
            <a:off x="0" y="0"/>
            <a:ext cx="4657298" cy="6858002"/>
          </a:xfrm>
          <a:prstGeom prst="rect">
            <a:avLst/>
          </a:prstGeom>
          <a:noFill/>
          <a:ln>
            <a:noFill/>
          </a:ln>
        </p:spPr>
      </p:pic>
      <p:grpSp>
        <p:nvGrpSpPr>
          <p:cNvPr id="1520" name="Google Shape;1520;g2ecba0c605a_0_1354"/>
          <p:cNvGrpSpPr/>
          <p:nvPr/>
        </p:nvGrpSpPr>
        <p:grpSpPr>
          <a:xfrm>
            <a:off x="5297829" y="2354808"/>
            <a:ext cx="4245737" cy="55406"/>
            <a:chOff x="5297829" y="2354808"/>
            <a:chExt cx="4245737" cy="55406"/>
          </a:xfrm>
        </p:grpSpPr>
        <p:sp>
          <p:nvSpPr>
            <p:cNvPr id="1521" name="Google Shape;1521;g2ecba0c605a_0_1354"/>
            <p:cNvSpPr/>
            <p:nvPr/>
          </p:nvSpPr>
          <p:spPr>
            <a:xfrm>
              <a:off x="5297829" y="2361320"/>
              <a:ext cx="4244975" cy="48894"/>
            </a:xfrm>
            <a:custGeom>
              <a:avLst/>
              <a:gdLst/>
              <a:ahLst/>
              <a:cxnLst/>
              <a:rect l="l" t="t" r="r" b="b"/>
              <a:pathLst>
                <a:path w="4244975" h="48894" extrusionOk="0">
                  <a:moveTo>
                    <a:pt x="2873059" y="21953"/>
                  </a:moveTo>
                  <a:lnTo>
                    <a:pt x="2039062" y="21953"/>
                  </a:lnTo>
                  <a:lnTo>
                    <a:pt x="2085278" y="23225"/>
                  </a:lnTo>
                  <a:lnTo>
                    <a:pt x="2142627" y="26477"/>
                  </a:lnTo>
                  <a:lnTo>
                    <a:pt x="2155877" y="27533"/>
                  </a:lnTo>
                  <a:lnTo>
                    <a:pt x="2277206" y="37495"/>
                  </a:lnTo>
                  <a:lnTo>
                    <a:pt x="2334714" y="41715"/>
                  </a:lnTo>
                  <a:lnTo>
                    <a:pt x="2387000" y="44863"/>
                  </a:lnTo>
                  <a:lnTo>
                    <a:pt x="2435067" y="47020"/>
                  </a:lnTo>
                  <a:lnTo>
                    <a:pt x="2479920" y="48268"/>
                  </a:lnTo>
                  <a:lnTo>
                    <a:pt x="2522563" y="48689"/>
                  </a:lnTo>
                  <a:lnTo>
                    <a:pt x="2564002" y="48366"/>
                  </a:lnTo>
                  <a:lnTo>
                    <a:pt x="2605239" y="47379"/>
                  </a:lnTo>
                  <a:lnTo>
                    <a:pt x="2691129" y="43744"/>
                  </a:lnTo>
                  <a:lnTo>
                    <a:pt x="2966868" y="29342"/>
                  </a:lnTo>
                  <a:lnTo>
                    <a:pt x="3024992" y="27524"/>
                  </a:lnTo>
                  <a:lnTo>
                    <a:pt x="3079587" y="26534"/>
                  </a:lnTo>
                  <a:lnTo>
                    <a:pt x="3777602" y="26238"/>
                  </a:lnTo>
                  <a:lnTo>
                    <a:pt x="3792579" y="25658"/>
                  </a:lnTo>
                  <a:lnTo>
                    <a:pt x="3768849" y="25658"/>
                  </a:lnTo>
                  <a:lnTo>
                    <a:pt x="3713875" y="25099"/>
                  </a:lnTo>
                  <a:lnTo>
                    <a:pt x="3656601" y="23755"/>
                  </a:lnTo>
                  <a:lnTo>
                    <a:pt x="3615974" y="22228"/>
                  </a:lnTo>
                  <a:lnTo>
                    <a:pt x="2884492" y="22228"/>
                  </a:lnTo>
                  <a:lnTo>
                    <a:pt x="2873059" y="21953"/>
                  </a:lnTo>
                  <a:close/>
                </a:path>
                <a:path w="4244975" h="48894" extrusionOk="0">
                  <a:moveTo>
                    <a:pt x="808458" y="1801"/>
                  </a:moveTo>
                  <a:lnTo>
                    <a:pt x="765212" y="2008"/>
                  </a:lnTo>
                  <a:lnTo>
                    <a:pt x="717916" y="3376"/>
                  </a:lnTo>
                  <a:lnTo>
                    <a:pt x="663579" y="5845"/>
                  </a:lnTo>
                  <a:lnTo>
                    <a:pt x="457591" y="17420"/>
                  </a:lnTo>
                  <a:lnTo>
                    <a:pt x="442027" y="18243"/>
                  </a:lnTo>
                  <a:lnTo>
                    <a:pt x="390841" y="20770"/>
                  </a:lnTo>
                  <a:lnTo>
                    <a:pt x="343315" y="22746"/>
                  </a:lnTo>
                  <a:lnTo>
                    <a:pt x="380485" y="24123"/>
                  </a:lnTo>
                  <a:lnTo>
                    <a:pt x="448033" y="27533"/>
                  </a:lnTo>
                  <a:lnTo>
                    <a:pt x="587009" y="36156"/>
                  </a:lnTo>
                  <a:lnTo>
                    <a:pt x="643766" y="38916"/>
                  </a:lnTo>
                  <a:lnTo>
                    <a:pt x="693963" y="40557"/>
                  </a:lnTo>
                  <a:lnTo>
                    <a:pt x="739486" y="41235"/>
                  </a:lnTo>
                  <a:lnTo>
                    <a:pt x="782221" y="41107"/>
                  </a:lnTo>
                  <a:lnTo>
                    <a:pt x="824054" y="40327"/>
                  </a:lnTo>
                  <a:lnTo>
                    <a:pt x="1349248" y="26476"/>
                  </a:lnTo>
                  <a:lnTo>
                    <a:pt x="1434932" y="25606"/>
                  </a:lnTo>
                  <a:lnTo>
                    <a:pt x="1700041" y="25549"/>
                  </a:lnTo>
                  <a:lnTo>
                    <a:pt x="1654839" y="24575"/>
                  </a:lnTo>
                  <a:lnTo>
                    <a:pt x="1609353" y="22403"/>
                  </a:lnTo>
                  <a:lnTo>
                    <a:pt x="1565172" y="18883"/>
                  </a:lnTo>
                  <a:lnTo>
                    <a:pt x="1559730" y="18243"/>
                  </a:lnTo>
                  <a:lnTo>
                    <a:pt x="1110155" y="18243"/>
                  </a:lnTo>
                  <a:lnTo>
                    <a:pt x="1055997" y="17417"/>
                  </a:lnTo>
                  <a:lnTo>
                    <a:pt x="1000811" y="13833"/>
                  </a:lnTo>
                  <a:lnTo>
                    <a:pt x="943832" y="8772"/>
                  </a:lnTo>
                  <a:lnTo>
                    <a:pt x="894776" y="5121"/>
                  </a:lnTo>
                  <a:lnTo>
                    <a:pt x="850649" y="2818"/>
                  </a:lnTo>
                  <a:lnTo>
                    <a:pt x="808458" y="1801"/>
                  </a:lnTo>
                  <a:close/>
                </a:path>
                <a:path w="4244975" h="48894" extrusionOk="0">
                  <a:moveTo>
                    <a:pt x="1700041" y="25549"/>
                  </a:moveTo>
                  <a:lnTo>
                    <a:pt x="1443049" y="25549"/>
                  </a:lnTo>
                  <a:lnTo>
                    <a:pt x="1495498" y="25606"/>
                  </a:lnTo>
                  <a:lnTo>
                    <a:pt x="1567926" y="26477"/>
                  </a:lnTo>
                  <a:lnTo>
                    <a:pt x="1631829" y="28004"/>
                  </a:lnTo>
                  <a:lnTo>
                    <a:pt x="1786758" y="33984"/>
                  </a:lnTo>
                  <a:lnTo>
                    <a:pt x="1828920" y="34143"/>
                  </a:lnTo>
                  <a:lnTo>
                    <a:pt x="1863323" y="33008"/>
                  </a:lnTo>
                  <a:lnTo>
                    <a:pt x="1892330" y="30989"/>
                  </a:lnTo>
                  <a:lnTo>
                    <a:pt x="1930025" y="27308"/>
                  </a:lnTo>
                  <a:lnTo>
                    <a:pt x="1943599" y="25934"/>
                  </a:lnTo>
                  <a:lnTo>
                    <a:pt x="1947494" y="25614"/>
                  </a:lnTo>
                  <a:lnTo>
                    <a:pt x="1749861" y="25614"/>
                  </a:lnTo>
                  <a:lnTo>
                    <a:pt x="1701663" y="25584"/>
                  </a:lnTo>
                  <a:lnTo>
                    <a:pt x="1700041" y="25549"/>
                  </a:lnTo>
                  <a:close/>
                </a:path>
                <a:path w="4244975" h="48894" extrusionOk="0">
                  <a:moveTo>
                    <a:pt x="3777602" y="26238"/>
                  </a:moveTo>
                  <a:lnTo>
                    <a:pt x="3131172" y="26238"/>
                  </a:lnTo>
                  <a:lnTo>
                    <a:pt x="3180267" y="26503"/>
                  </a:lnTo>
                  <a:lnTo>
                    <a:pt x="3497918" y="32859"/>
                  </a:lnTo>
                  <a:lnTo>
                    <a:pt x="3545821" y="32810"/>
                  </a:lnTo>
                  <a:lnTo>
                    <a:pt x="3595916" y="32121"/>
                  </a:lnTo>
                  <a:lnTo>
                    <a:pt x="3771467" y="26476"/>
                  </a:lnTo>
                  <a:lnTo>
                    <a:pt x="3777602" y="26238"/>
                  </a:lnTo>
                  <a:close/>
                </a:path>
                <a:path w="4244975" h="48894" extrusionOk="0">
                  <a:moveTo>
                    <a:pt x="356" y="13833"/>
                  </a:moveTo>
                  <a:lnTo>
                    <a:pt x="110" y="18239"/>
                  </a:lnTo>
                  <a:lnTo>
                    <a:pt x="0" y="22228"/>
                  </a:lnTo>
                  <a:lnTo>
                    <a:pt x="1093" y="24575"/>
                  </a:lnTo>
                  <a:lnTo>
                    <a:pt x="1095" y="24848"/>
                  </a:lnTo>
                  <a:lnTo>
                    <a:pt x="356" y="32121"/>
                  </a:lnTo>
                  <a:lnTo>
                    <a:pt x="37253" y="28246"/>
                  </a:lnTo>
                  <a:lnTo>
                    <a:pt x="76120" y="25074"/>
                  </a:lnTo>
                  <a:lnTo>
                    <a:pt x="111055" y="23038"/>
                  </a:lnTo>
                  <a:lnTo>
                    <a:pt x="85318" y="21642"/>
                  </a:lnTo>
                  <a:lnTo>
                    <a:pt x="42669" y="18239"/>
                  </a:lnTo>
                  <a:lnTo>
                    <a:pt x="356" y="13833"/>
                  </a:lnTo>
                  <a:close/>
                </a:path>
                <a:path w="4244975" h="48894" extrusionOk="0">
                  <a:moveTo>
                    <a:pt x="4244696" y="13833"/>
                  </a:moveTo>
                  <a:lnTo>
                    <a:pt x="4199569" y="14680"/>
                  </a:lnTo>
                  <a:lnTo>
                    <a:pt x="4109351" y="17420"/>
                  </a:lnTo>
                  <a:lnTo>
                    <a:pt x="4027316" y="20414"/>
                  </a:lnTo>
                  <a:lnTo>
                    <a:pt x="4045463" y="20507"/>
                  </a:lnTo>
                  <a:lnTo>
                    <a:pt x="4093953" y="21658"/>
                  </a:lnTo>
                  <a:lnTo>
                    <a:pt x="4143142" y="23873"/>
                  </a:lnTo>
                  <a:lnTo>
                    <a:pt x="4193386" y="27316"/>
                  </a:lnTo>
                  <a:lnTo>
                    <a:pt x="4244696" y="32121"/>
                  </a:lnTo>
                  <a:lnTo>
                    <a:pt x="4244569" y="25214"/>
                  </a:lnTo>
                  <a:lnTo>
                    <a:pt x="4244323" y="21331"/>
                  </a:lnTo>
                  <a:lnTo>
                    <a:pt x="4244430" y="17417"/>
                  </a:lnTo>
                  <a:lnTo>
                    <a:pt x="4244696" y="13833"/>
                  </a:lnTo>
                  <a:close/>
                </a:path>
                <a:path w="4244975" h="48894" extrusionOk="0">
                  <a:moveTo>
                    <a:pt x="3793923" y="25606"/>
                  </a:moveTo>
                  <a:lnTo>
                    <a:pt x="3768849" y="25658"/>
                  </a:lnTo>
                  <a:lnTo>
                    <a:pt x="3792579" y="25658"/>
                  </a:lnTo>
                  <a:lnTo>
                    <a:pt x="3793923" y="25606"/>
                  </a:lnTo>
                  <a:close/>
                </a:path>
                <a:path w="4244975" h="48894" extrusionOk="0">
                  <a:moveTo>
                    <a:pt x="209865" y="20367"/>
                  </a:moveTo>
                  <a:lnTo>
                    <a:pt x="161895" y="21075"/>
                  </a:lnTo>
                  <a:lnTo>
                    <a:pt x="117490" y="22664"/>
                  </a:lnTo>
                  <a:lnTo>
                    <a:pt x="111055" y="23038"/>
                  </a:lnTo>
                  <a:lnTo>
                    <a:pt x="128221" y="23970"/>
                  </a:lnTo>
                  <a:lnTo>
                    <a:pt x="172626" y="25290"/>
                  </a:lnTo>
                  <a:lnTo>
                    <a:pt x="219447" y="25634"/>
                  </a:lnTo>
                  <a:lnTo>
                    <a:pt x="269598" y="25034"/>
                  </a:lnTo>
                  <a:lnTo>
                    <a:pt x="323995" y="23522"/>
                  </a:lnTo>
                  <a:lnTo>
                    <a:pt x="343315" y="22746"/>
                  </a:lnTo>
                  <a:lnTo>
                    <a:pt x="318628" y="21831"/>
                  </a:lnTo>
                  <a:lnTo>
                    <a:pt x="261932" y="20599"/>
                  </a:lnTo>
                  <a:lnTo>
                    <a:pt x="209865" y="20367"/>
                  </a:lnTo>
                  <a:close/>
                </a:path>
                <a:path w="4244975" h="48894" extrusionOk="0">
                  <a:moveTo>
                    <a:pt x="2560240" y="0"/>
                  </a:moveTo>
                  <a:lnTo>
                    <a:pt x="2509763" y="577"/>
                  </a:lnTo>
                  <a:lnTo>
                    <a:pt x="2457664" y="1845"/>
                  </a:lnTo>
                  <a:lnTo>
                    <a:pt x="2015034" y="17420"/>
                  </a:lnTo>
                  <a:lnTo>
                    <a:pt x="1926600" y="20770"/>
                  </a:lnTo>
                  <a:lnTo>
                    <a:pt x="1799466" y="24848"/>
                  </a:lnTo>
                  <a:lnTo>
                    <a:pt x="1749861" y="25614"/>
                  </a:lnTo>
                  <a:lnTo>
                    <a:pt x="1947599" y="25606"/>
                  </a:lnTo>
                  <a:lnTo>
                    <a:pt x="1970584" y="23718"/>
                  </a:lnTo>
                  <a:lnTo>
                    <a:pt x="2001618" y="22254"/>
                  </a:lnTo>
                  <a:lnTo>
                    <a:pt x="2873059" y="21953"/>
                  </a:lnTo>
                  <a:lnTo>
                    <a:pt x="2847114" y="21331"/>
                  </a:lnTo>
                  <a:lnTo>
                    <a:pt x="2811472" y="18648"/>
                  </a:lnTo>
                  <a:lnTo>
                    <a:pt x="2802750" y="17417"/>
                  </a:lnTo>
                  <a:lnTo>
                    <a:pt x="2739685" y="8233"/>
                  </a:lnTo>
                  <a:lnTo>
                    <a:pt x="2698820" y="4231"/>
                  </a:lnTo>
                  <a:lnTo>
                    <a:pt x="2655082" y="1645"/>
                  </a:lnTo>
                  <a:lnTo>
                    <a:pt x="2608785" y="295"/>
                  </a:lnTo>
                  <a:lnTo>
                    <a:pt x="2560240" y="0"/>
                  </a:lnTo>
                  <a:close/>
                </a:path>
                <a:path w="4244975" h="48894" extrusionOk="0">
                  <a:moveTo>
                    <a:pt x="3997401" y="20262"/>
                  </a:moveTo>
                  <a:lnTo>
                    <a:pt x="3949414" y="20770"/>
                  </a:lnTo>
                  <a:lnTo>
                    <a:pt x="3901483" y="21866"/>
                  </a:lnTo>
                  <a:lnTo>
                    <a:pt x="3793923" y="25606"/>
                  </a:lnTo>
                  <a:lnTo>
                    <a:pt x="3821761" y="25548"/>
                  </a:lnTo>
                  <a:lnTo>
                    <a:pt x="3922360" y="23792"/>
                  </a:lnTo>
                  <a:lnTo>
                    <a:pt x="4017638" y="20768"/>
                  </a:lnTo>
                  <a:lnTo>
                    <a:pt x="4027316" y="20414"/>
                  </a:lnTo>
                  <a:lnTo>
                    <a:pt x="3997401" y="20262"/>
                  </a:lnTo>
                  <a:close/>
                </a:path>
                <a:path w="4244975" h="48894" extrusionOk="0">
                  <a:moveTo>
                    <a:pt x="3270502" y="6913"/>
                  </a:moveTo>
                  <a:lnTo>
                    <a:pt x="3211890" y="7766"/>
                  </a:lnTo>
                  <a:lnTo>
                    <a:pt x="3156646" y="9618"/>
                  </a:lnTo>
                  <a:lnTo>
                    <a:pt x="3104567" y="12121"/>
                  </a:lnTo>
                  <a:lnTo>
                    <a:pt x="3013627" y="17420"/>
                  </a:lnTo>
                  <a:lnTo>
                    <a:pt x="2998872" y="18243"/>
                  </a:lnTo>
                  <a:lnTo>
                    <a:pt x="2965273" y="20060"/>
                  </a:lnTo>
                  <a:lnTo>
                    <a:pt x="2923810" y="21688"/>
                  </a:lnTo>
                  <a:lnTo>
                    <a:pt x="2884492" y="22228"/>
                  </a:lnTo>
                  <a:lnTo>
                    <a:pt x="3615974" y="22228"/>
                  </a:lnTo>
                  <a:lnTo>
                    <a:pt x="3596788" y="21507"/>
                  </a:lnTo>
                  <a:lnTo>
                    <a:pt x="3534196" y="18239"/>
                  </a:lnTo>
                  <a:lnTo>
                    <a:pt x="3521956" y="17417"/>
                  </a:lnTo>
                  <a:lnTo>
                    <a:pt x="3398646" y="9598"/>
                  </a:lnTo>
                  <a:lnTo>
                    <a:pt x="3332686" y="7408"/>
                  </a:lnTo>
                  <a:lnTo>
                    <a:pt x="3270502" y="6913"/>
                  </a:lnTo>
                  <a:close/>
                </a:path>
                <a:path w="4244975" h="48894" extrusionOk="0">
                  <a:moveTo>
                    <a:pt x="1420909" y="6472"/>
                  </a:moveTo>
                  <a:lnTo>
                    <a:pt x="1370145" y="6747"/>
                  </a:lnTo>
                  <a:lnTo>
                    <a:pt x="1319146" y="8677"/>
                  </a:lnTo>
                  <a:lnTo>
                    <a:pt x="1215914" y="14562"/>
                  </a:lnTo>
                  <a:lnTo>
                    <a:pt x="1163416" y="17046"/>
                  </a:lnTo>
                  <a:lnTo>
                    <a:pt x="1110155" y="18243"/>
                  </a:lnTo>
                  <a:lnTo>
                    <a:pt x="1559730" y="18243"/>
                  </a:lnTo>
                  <a:lnTo>
                    <a:pt x="1522260" y="13833"/>
                  </a:lnTo>
                  <a:lnTo>
                    <a:pt x="1471570" y="8589"/>
                  </a:lnTo>
                  <a:lnTo>
                    <a:pt x="1420909" y="6472"/>
                  </a:lnTo>
                  <a:close/>
                </a:path>
              </a:pathLst>
            </a:custGeom>
            <a:solidFill>
              <a:srgbClr val="C12C2E"/>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522" name="Google Shape;1522;g2ecba0c605a_0_1354"/>
            <p:cNvSpPr/>
            <p:nvPr/>
          </p:nvSpPr>
          <p:spPr>
            <a:xfrm>
              <a:off x="5297957" y="2354808"/>
              <a:ext cx="4245609" cy="46355"/>
            </a:xfrm>
            <a:custGeom>
              <a:avLst/>
              <a:gdLst/>
              <a:ahLst/>
              <a:cxnLst/>
              <a:rect l="l" t="t" r="r" b="b"/>
              <a:pathLst>
                <a:path w="4245609" h="46355" extrusionOk="0">
                  <a:moveTo>
                    <a:pt x="228" y="20345"/>
                  </a:moveTo>
                  <a:lnTo>
                    <a:pt x="67222" y="14216"/>
                  </a:lnTo>
                  <a:lnTo>
                    <a:pt x="126992" y="9787"/>
                  </a:lnTo>
                  <a:lnTo>
                    <a:pt x="181158" y="6984"/>
                  </a:lnTo>
                  <a:lnTo>
                    <a:pt x="231342" y="5738"/>
                  </a:lnTo>
                  <a:lnTo>
                    <a:pt x="279164" y="5977"/>
                  </a:lnTo>
                  <a:lnTo>
                    <a:pt x="326244" y="7628"/>
                  </a:lnTo>
                  <a:lnTo>
                    <a:pt x="374202" y="10621"/>
                  </a:lnTo>
                  <a:lnTo>
                    <a:pt x="424658" y="14884"/>
                  </a:lnTo>
                  <a:lnTo>
                    <a:pt x="479234" y="20345"/>
                  </a:lnTo>
                  <a:lnTo>
                    <a:pt x="530904" y="24172"/>
                  </a:lnTo>
                  <a:lnTo>
                    <a:pt x="582747" y="25261"/>
                  </a:lnTo>
                  <a:lnTo>
                    <a:pt x="634383" y="24318"/>
                  </a:lnTo>
                  <a:lnTo>
                    <a:pt x="685433" y="22053"/>
                  </a:lnTo>
                  <a:lnTo>
                    <a:pt x="735520" y="19173"/>
                  </a:lnTo>
                  <a:lnTo>
                    <a:pt x="784264" y="16387"/>
                  </a:lnTo>
                  <a:lnTo>
                    <a:pt x="831287" y="14403"/>
                  </a:lnTo>
                  <a:lnTo>
                    <a:pt x="876210" y="13929"/>
                  </a:lnTo>
                  <a:lnTo>
                    <a:pt x="918653" y="15674"/>
                  </a:lnTo>
                  <a:lnTo>
                    <a:pt x="958240" y="20345"/>
                  </a:lnTo>
                  <a:lnTo>
                    <a:pt x="994989" y="25697"/>
                  </a:lnTo>
                  <a:lnTo>
                    <a:pt x="1035823" y="30137"/>
                  </a:lnTo>
                  <a:lnTo>
                    <a:pt x="1080350" y="33611"/>
                  </a:lnTo>
                  <a:lnTo>
                    <a:pt x="1128174" y="36067"/>
                  </a:lnTo>
                  <a:lnTo>
                    <a:pt x="1178901" y="37453"/>
                  </a:lnTo>
                  <a:lnTo>
                    <a:pt x="1232136" y="37716"/>
                  </a:lnTo>
                  <a:lnTo>
                    <a:pt x="1287485" y="36803"/>
                  </a:lnTo>
                  <a:lnTo>
                    <a:pt x="1344554" y="34662"/>
                  </a:lnTo>
                  <a:lnTo>
                    <a:pt x="1402948" y="31240"/>
                  </a:lnTo>
                  <a:lnTo>
                    <a:pt x="1462272" y="26486"/>
                  </a:lnTo>
                  <a:lnTo>
                    <a:pt x="1522133" y="20345"/>
                  </a:lnTo>
                  <a:lnTo>
                    <a:pt x="1569406" y="15289"/>
                  </a:lnTo>
                  <a:lnTo>
                    <a:pt x="1616959" y="10906"/>
                  </a:lnTo>
                  <a:lnTo>
                    <a:pt x="1664802" y="7222"/>
                  </a:lnTo>
                  <a:lnTo>
                    <a:pt x="1712947" y="4263"/>
                  </a:lnTo>
                  <a:lnTo>
                    <a:pt x="1761402" y="2055"/>
                  </a:lnTo>
                  <a:lnTo>
                    <a:pt x="1810181" y="625"/>
                  </a:lnTo>
                  <a:lnTo>
                    <a:pt x="1859294" y="0"/>
                  </a:lnTo>
                  <a:lnTo>
                    <a:pt x="1908751" y="204"/>
                  </a:lnTo>
                  <a:lnTo>
                    <a:pt x="1958564" y="1265"/>
                  </a:lnTo>
                  <a:lnTo>
                    <a:pt x="2008743" y="3210"/>
                  </a:lnTo>
                  <a:lnTo>
                    <a:pt x="2059300" y="6064"/>
                  </a:lnTo>
                  <a:lnTo>
                    <a:pt x="2110244" y="9853"/>
                  </a:lnTo>
                  <a:lnTo>
                    <a:pt x="2161589" y="14605"/>
                  </a:lnTo>
                  <a:lnTo>
                    <a:pt x="2213343" y="20345"/>
                  </a:lnTo>
                  <a:lnTo>
                    <a:pt x="2282140" y="27295"/>
                  </a:lnTo>
                  <a:lnTo>
                    <a:pt x="2343871" y="31071"/>
                  </a:lnTo>
                  <a:lnTo>
                    <a:pt x="2399797" y="32286"/>
                  </a:lnTo>
                  <a:lnTo>
                    <a:pt x="2451181" y="31548"/>
                  </a:lnTo>
                  <a:lnTo>
                    <a:pt x="2499285" y="29470"/>
                  </a:lnTo>
                  <a:lnTo>
                    <a:pt x="2545371" y="26662"/>
                  </a:lnTo>
                  <a:lnTo>
                    <a:pt x="2590703" y="23734"/>
                  </a:lnTo>
                  <a:lnTo>
                    <a:pt x="2636542" y="21298"/>
                  </a:lnTo>
                  <a:lnTo>
                    <a:pt x="2684151" y="19965"/>
                  </a:lnTo>
                  <a:lnTo>
                    <a:pt x="2734792" y="20345"/>
                  </a:lnTo>
                  <a:lnTo>
                    <a:pt x="2787711" y="21149"/>
                  </a:lnTo>
                  <a:lnTo>
                    <a:pt x="2841136" y="20901"/>
                  </a:lnTo>
                  <a:lnTo>
                    <a:pt x="2894813" y="19927"/>
                  </a:lnTo>
                  <a:lnTo>
                    <a:pt x="2948486" y="18556"/>
                  </a:lnTo>
                  <a:lnTo>
                    <a:pt x="3001903" y="17116"/>
                  </a:lnTo>
                  <a:lnTo>
                    <a:pt x="3054809" y="15934"/>
                  </a:lnTo>
                  <a:lnTo>
                    <a:pt x="3106950" y="15338"/>
                  </a:lnTo>
                  <a:lnTo>
                    <a:pt x="3158072" y="15656"/>
                  </a:lnTo>
                  <a:lnTo>
                    <a:pt x="3207920" y="17216"/>
                  </a:lnTo>
                  <a:lnTo>
                    <a:pt x="3256241" y="20345"/>
                  </a:lnTo>
                  <a:lnTo>
                    <a:pt x="3284517" y="22166"/>
                  </a:lnTo>
                  <a:lnTo>
                    <a:pt x="3318956" y="23434"/>
                  </a:lnTo>
                  <a:lnTo>
                    <a:pt x="3358934" y="24212"/>
                  </a:lnTo>
                  <a:lnTo>
                    <a:pt x="3403831" y="24562"/>
                  </a:lnTo>
                  <a:lnTo>
                    <a:pt x="3453024" y="24544"/>
                  </a:lnTo>
                  <a:lnTo>
                    <a:pt x="3505892" y="24221"/>
                  </a:lnTo>
                  <a:lnTo>
                    <a:pt x="3561812" y="23654"/>
                  </a:lnTo>
                  <a:lnTo>
                    <a:pt x="3620162" y="22906"/>
                  </a:lnTo>
                  <a:lnTo>
                    <a:pt x="3680322" y="22038"/>
                  </a:lnTo>
                  <a:lnTo>
                    <a:pt x="3741668" y="21112"/>
                  </a:lnTo>
                  <a:lnTo>
                    <a:pt x="3803579" y="20189"/>
                  </a:lnTo>
                  <a:lnTo>
                    <a:pt x="3865433" y="19331"/>
                  </a:lnTo>
                  <a:lnTo>
                    <a:pt x="3926608" y="18601"/>
                  </a:lnTo>
                  <a:lnTo>
                    <a:pt x="3986482" y="18059"/>
                  </a:lnTo>
                  <a:lnTo>
                    <a:pt x="4044432" y="17768"/>
                  </a:lnTo>
                  <a:lnTo>
                    <a:pt x="4099838" y="17790"/>
                  </a:lnTo>
                  <a:lnTo>
                    <a:pt x="4152078" y="18185"/>
                  </a:lnTo>
                  <a:lnTo>
                    <a:pt x="4200528" y="19016"/>
                  </a:lnTo>
                  <a:lnTo>
                    <a:pt x="4244568" y="20345"/>
                  </a:lnTo>
                  <a:lnTo>
                    <a:pt x="4245457" y="29324"/>
                  </a:lnTo>
                  <a:lnTo>
                    <a:pt x="4244022" y="29705"/>
                  </a:lnTo>
                  <a:lnTo>
                    <a:pt x="4244568" y="38633"/>
                  </a:lnTo>
                  <a:lnTo>
                    <a:pt x="4202464" y="40932"/>
                  </a:lnTo>
                  <a:lnTo>
                    <a:pt x="4161097" y="42005"/>
                  </a:lnTo>
                  <a:lnTo>
                    <a:pt x="4119911" y="42081"/>
                  </a:lnTo>
                  <a:lnTo>
                    <a:pt x="4078351" y="41390"/>
                  </a:lnTo>
                  <a:lnTo>
                    <a:pt x="4035860" y="40162"/>
                  </a:lnTo>
                  <a:lnTo>
                    <a:pt x="3991884" y="38629"/>
                  </a:lnTo>
                  <a:lnTo>
                    <a:pt x="3945867" y="37018"/>
                  </a:lnTo>
                  <a:lnTo>
                    <a:pt x="3897253" y="35561"/>
                  </a:lnTo>
                  <a:lnTo>
                    <a:pt x="3845487" y="34488"/>
                  </a:lnTo>
                  <a:lnTo>
                    <a:pt x="3790013" y="34029"/>
                  </a:lnTo>
                  <a:lnTo>
                    <a:pt x="3730276" y="34413"/>
                  </a:lnTo>
                  <a:lnTo>
                    <a:pt x="3665719" y="35871"/>
                  </a:lnTo>
                  <a:lnTo>
                    <a:pt x="3595789" y="38633"/>
                  </a:lnTo>
                  <a:lnTo>
                    <a:pt x="3523962" y="41385"/>
                  </a:lnTo>
                  <a:lnTo>
                    <a:pt x="3464734" y="42339"/>
                  </a:lnTo>
                  <a:lnTo>
                    <a:pt x="3415873" y="41883"/>
                  </a:lnTo>
                  <a:lnTo>
                    <a:pt x="3375147" y="40408"/>
                  </a:lnTo>
                  <a:lnTo>
                    <a:pt x="3340323" y="38303"/>
                  </a:lnTo>
                  <a:lnTo>
                    <a:pt x="3309170" y="35956"/>
                  </a:lnTo>
                  <a:lnTo>
                    <a:pt x="3279456" y="33759"/>
                  </a:lnTo>
                  <a:lnTo>
                    <a:pt x="3248948" y="32099"/>
                  </a:lnTo>
                  <a:lnTo>
                    <a:pt x="3215414" y="31368"/>
                  </a:lnTo>
                  <a:lnTo>
                    <a:pt x="3176623" y="31953"/>
                  </a:lnTo>
                  <a:lnTo>
                    <a:pt x="3130342" y="34245"/>
                  </a:lnTo>
                  <a:lnTo>
                    <a:pt x="3074339" y="38633"/>
                  </a:lnTo>
                  <a:lnTo>
                    <a:pt x="3011504" y="43281"/>
                  </a:lnTo>
                  <a:lnTo>
                    <a:pt x="2956380" y="45430"/>
                  </a:lnTo>
                  <a:lnTo>
                    <a:pt x="2907425" y="45603"/>
                  </a:lnTo>
                  <a:lnTo>
                    <a:pt x="2863098" y="44323"/>
                  </a:lnTo>
                  <a:lnTo>
                    <a:pt x="2821858" y="42113"/>
                  </a:lnTo>
                  <a:lnTo>
                    <a:pt x="2782162" y="39498"/>
                  </a:lnTo>
                  <a:lnTo>
                    <a:pt x="2742469" y="36999"/>
                  </a:lnTo>
                  <a:lnTo>
                    <a:pt x="2701237" y="35139"/>
                  </a:lnTo>
                  <a:lnTo>
                    <a:pt x="2656924" y="34443"/>
                  </a:lnTo>
                  <a:lnTo>
                    <a:pt x="2607989" y="35433"/>
                  </a:lnTo>
                  <a:lnTo>
                    <a:pt x="2552890" y="38633"/>
                  </a:lnTo>
                  <a:lnTo>
                    <a:pt x="2504210" y="41882"/>
                  </a:lnTo>
                  <a:lnTo>
                    <a:pt x="2457159" y="44134"/>
                  </a:lnTo>
                  <a:lnTo>
                    <a:pt x="2411239" y="45513"/>
                  </a:lnTo>
                  <a:lnTo>
                    <a:pt x="2365947" y="46143"/>
                  </a:lnTo>
                  <a:lnTo>
                    <a:pt x="2320785" y="46148"/>
                  </a:lnTo>
                  <a:lnTo>
                    <a:pt x="2275252" y="45654"/>
                  </a:lnTo>
                  <a:lnTo>
                    <a:pt x="2228848" y="44783"/>
                  </a:lnTo>
                  <a:lnTo>
                    <a:pt x="2181073" y="43661"/>
                  </a:lnTo>
                  <a:lnTo>
                    <a:pt x="2131427" y="42412"/>
                  </a:lnTo>
                  <a:lnTo>
                    <a:pt x="2079409" y="41161"/>
                  </a:lnTo>
                  <a:lnTo>
                    <a:pt x="2024519" y="40031"/>
                  </a:lnTo>
                  <a:lnTo>
                    <a:pt x="1966257" y="39147"/>
                  </a:lnTo>
                  <a:lnTo>
                    <a:pt x="1904123" y="38633"/>
                  </a:lnTo>
                  <a:lnTo>
                    <a:pt x="1847521" y="38487"/>
                  </a:lnTo>
                  <a:lnTo>
                    <a:pt x="1796303" y="38550"/>
                  </a:lnTo>
                  <a:lnTo>
                    <a:pt x="1749402" y="38775"/>
                  </a:lnTo>
                  <a:lnTo>
                    <a:pt x="1705749" y="39117"/>
                  </a:lnTo>
                  <a:lnTo>
                    <a:pt x="1664277" y="39528"/>
                  </a:lnTo>
                  <a:lnTo>
                    <a:pt x="1623917" y="39962"/>
                  </a:lnTo>
                  <a:lnTo>
                    <a:pt x="1583601" y="40371"/>
                  </a:lnTo>
                  <a:lnTo>
                    <a:pt x="1542261" y="40710"/>
                  </a:lnTo>
                  <a:lnTo>
                    <a:pt x="1498828" y="40930"/>
                  </a:lnTo>
                  <a:lnTo>
                    <a:pt x="1452236" y="40987"/>
                  </a:lnTo>
                  <a:lnTo>
                    <a:pt x="1401415" y="40832"/>
                  </a:lnTo>
                  <a:lnTo>
                    <a:pt x="1345298" y="40419"/>
                  </a:lnTo>
                  <a:lnTo>
                    <a:pt x="1282815" y="39702"/>
                  </a:lnTo>
                  <a:lnTo>
                    <a:pt x="1212900" y="38633"/>
                  </a:lnTo>
                  <a:lnTo>
                    <a:pt x="1119387" y="37132"/>
                  </a:lnTo>
                  <a:lnTo>
                    <a:pt x="1044017" y="36119"/>
                  </a:lnTo>
                  <a:lnTo>
                    <a:pt x="983787" y="35536"/>
                  </a:lnTo>
                  <a:lnTo>
                    <a:pt x="935696" y="35325"/>
                  </a:lnTo>
                  <a:lnTo>
                    <a:pt x="896740" y="35428"/>
                  </a:lnTo>
                  <a:lnTo>
                    <a:pt x="863917" y="35787"/>
                  </a:lnTo>
                  <a:lnTo>
                    <a:pt x="834223" y="36345"/>
                  </a:lnTo>
                  <a:lnTo>
                    <a:pt x="804657" y="37044"/>
                  </a:lnTo>
                  <a:lnTo>
                    <a:pt x="772215" y="37826"/>
                  </a:lnTo>
                  <a:lnTo>
                    <a:pt x="733894" y="38633"/>
                  </a:lnTo>
                  <a:lnTo>
                    <a:pt x="699780" y="39075"/>
                  </a:lnTo>
                  <a:lnTo>
                    <a:pt x="658529" y="39287"/>
                  </a:lnTo>
                  <a:lnTo>
                    <a:pt x="611223" y="39309"/>
                  </a:lnTo>
                  <a:lnTo>
                    <a:pt x="558942" y="39182"/>
                  </a:lnTo>
                  <a:lnTo>
                    <a:pt x="502766" y="38945"/>
                  </a:lnTo>
                  <a:lnTo>
                    <a:pt x="443777" y="38641"/>
                  </a:lnTo>
                  <a:lnTo>
                    <a:pt x="383054" y="38309"/>
                  </a:lnTo>
                  <a:lnTo>
                    <a:pt x="321678" y="37990"/>
                  </a:lnTo>
                  <a:lnTo>
                    <a:pt x="260730" y="37726"/>
                  </a:lnTo>
                  <a:lnTo>
                    <a:pt x="201291" y="37555"/>
                  </a:lnTo>
                  <a:lnTo>
                    <a:pt x="144440" y="37520"/>
                  </a:lnTo>
                  <a:lnTo>
                    <a:pt x="91259" y="37661"/>
                  </a:lnTo>
                  <a:lnTo>
                    <a:pt x="42828" y="38018"/>
                  </a:lnTo>
                  <a:lnTo>
                    <a:pt x="228" y="38633"/>
                  </a:lnTo>
                  <a:lnTo>
                    <a:pt x="0" y="34569"/>
                  </a:lnTo>
                  <a:lnTo>
                    <a:pt x="736" y="26161"/>
                  </a:lnTo>
                  <a:lnTo>
                    <a:pt x="228" y="20345"/>
                  </a:lnTo>
                  <a:close/>
                </a:path>
              </a:pathLst>
            </a:custGeom>
            <a:noFill/>
            <a:ln w="44450" cap="flat" cmpd="sng">
              <a:solidFill>
                <a:srgbClr val="C12C2E"/>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a:p>
          </p:txBody>
        </p:sp>
      </p:grpSp>
      <p:sp>
        <p:nvSpPr>
          <p:cNvPr id="1523" name="Google Shape;1523;g2ecba0c605a_0_1354"/>
          <p:cNvSpPr txBox="1"/>
          <p:nvPr/>
        </p:nvSpPr>
        <p:spPr>
          <a:xfrm>
            <a:off x="5376410" y="2603393"/>
            <a:ext cx="5927100" cy="2584800"/>
          </a:xfrm>
          <a:prstGeom prst="rect">
            <a:avLst/>
          </a:prstGeom>
          <a:noFill/>
          <a:ln>
            <a:noFill/>
          </a:ln>
        </p:spPr>
        <p:txBody>
          <a:bodyPr spcFirstLastPara="1" wrap="square" lIns="0" tIns="107300" rIns="0" bIns="0" anchor="t" anchorCtr="0">
            <a:spAutoFit/>
          </a:bodyPr>
          <a:lstStyle/>
          <a:p>
            <a:pPr marL="241300" lvl="0" indent="-228600" algn="l" rtl="0">
              <a:lnSpc>
                <a:spcPct val="100000"/>
              </a:lnSpc>
              <a:spcBef>
                <a:spcPts val="0"/>
              </a:spcBef>
              <a:spcAft>
                <a:spcPts val="0"/>
              </a:spcAft>
              <a:buSzPts val="2200"/>
              <a:buFont typeface="Arial"/>
              <a:buChar char="•"/>
            </a:pPr>
            <a:r>
              <a:rPr lang="en-US" sz="2200">
                <a:latin typeface="Arial"/>
                <a:ea typeface="Arial"/>
                <a:cs typeface="Arial"/>
                <a:sym typeface="Arial"/>
              </a:rPr>
              <a:t>Athletic Equity</a:t>
            </a:r>
            <a:endParaRPr sz="2200">
              <a:latin typeface="Arial"/>
              <a:ea typeface="Arial"/>
              <a:cs typeface="Arial"/>
              <a:sym typeface="Arial"/>
            </a:endParaRPr>
          </a:p>
          <a:p>
            <a:pPr marL="241300" lvl="0" indent="-228600" algn="l" rtl="0">
              <a:lnSpc>
                <a:spcPct val="100000"/>
              </a:lnSpc>
              <a:spcBef>
                <a:spcPts val="740"/>
              </a:spcBef>
              <a:spcAft>
                <a:spcPts val="0"/>
              </a:spcAft>
              <a:buSzPts val="2200"/>
              <a:buFont typeface="Arial"/>
              <a:buChar char="•"/>
            </a:pPr>
            <a:r>
              <a:rPr lang="en-US" sz="2200">
                <a:latin typeface="Arial"/>
                <a:ea typeface="Arial"/>
                <a:cs typeface="Arial"/>
                <a:sym typeface="Arial"/>
              </a:rPr>
              <a:t>Pay Equity</a:t>
            </a:r>
            <a:endParaRPr sz="2200">
              <a:latin typeface="Arial"/>
              <a:ea typeface="Arial"/>
              <a:cs typeface="Arial"/>
              <a:sym typeface="Arial"/>
            </a:endParaRPr>
          </a:p>
          <a:p>
            <a:pPr marL="241300" lvl="0" indent="-228600" algn="l" rtl="0">
              <a:lnSpc>
                <a:spcPct val="100000"/>
              </a:lnSpc>
              <a:spcBef>
                <a:spcPts val="735"/>
              </a:spcBef>
              <a:spcAft>
                <a:spcPts val="0"/>
              </a:spcAft>
              <a:buSzPts val="2200"/>
              <a:buFont typeface="Arial"/>
              <a:buChar char="•"/>
            </a:pPr>
            <a:r>
              <a:rPr lang="en-US" sz="2200">
                <a:latin typeface="Arial"/>
                <a:ea typeface="Arial"/>
                <a:cs typeface="Arial"/>
                <a:sym typeface="Arial"/>
              </a:rPr>
              <a:t>The Regs</a:t>
            </a:r>
            <a:endParaRPr sz="2200">
              <a:latin typeface="Arial"/>
              <a:ea typeface="Arial"/>
              <a:cs typeface="Arial"/>
              <a:sym typeface="Arial"/>
            </a:endParaRPr>
          </a:p>
          <a:p>
            <a:pPr marL="241300" lvl="0" indent="-228600" algn="l" rtl="0">
              <a:lnSpc>
                <a:spcPct val="100000"/>
              </a:lnSpc>
              <a:spcBef>
                <a:spcPts val="735"/>
              </a:spcBef>
              <a:spcAft>
                <a:spcPts val="0"/>
              </a:spcAft>
              <a:buSzPts val="2200"/>
              <a:buFont typeface="Arial"/>
              <a:buChar char="•"/>
            </a:pPr>
            <a:r>
              <a:rPr lang="en-US" sz="2200">
                <a:latin typeface="Arial"/>
                <a:ea typeface="Arial"/>
                <a:cs typeface="Arial"/>
                <a:sym typeface="Arial"/>
              </a:rPr>
              <a:t>Trans Athlete Participation</a:t>
            </a:r>
            <a:endParaRPr sz="2200">
              <a:latin typeface="Arial"/>
              <a:ea typeface="Arial"/>
              <a:cs typeface="Arial"/>
              <a:sym typeface="Arial"/>
            </a:endParaRPr>
          </a:p>
          <a:p>
            <a:pPr marL="241300" marR="5080" lvl="0" indent="-229234" algn="l" rtl="0">
              <a:lnSpc>
                <a:spcPct val="108181"/>
              </a:lnSpc>
              <a:spcBef>
                <a:spcPts val="1040"/>
              </a:spcBef>
              <a:spcAft>
                <a:spcPts val="0"/>
              </a:spcAft>
              <a:buSzPts val="2200"/>
              <a:buFont typeface="Arial"/>
              <a:buChar char="•"/>
            </a:pPr>
            <a:r>
              <a:rPr lang="en-US" sz="2200">
                <a:latin typeface="Arial"/>
                <a:ea typeface="Arial"/>
                <a:cs typeface="Arial"/>
                <a:sym typeface="Arial"/>
              </a:rPr>
              <a:t>NCAA Board of Governor’s Policy on Campus Sexual Violence</a:t>
            </a:r>
            <a:endParaRPr sz="2200">
              <a:latin typeface="Arial"/>
              <a:ea typeface="Arial"/>
              <a:cs typeface="Arial"/>
              <a:sym typeface="Arial"/>
            </a:endParaRP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showMasterSp="0">
  <p:cSld>
    <p:spTree>
      <p:nvGrpSpPr>
        <p:cNvPr id="1" name="Shape 1527"/>
        <p:cNvGrpSpPr/>
        <p:nvPr/>
      </p:nvGrpSpPr>
      <p:grpSpPr>
        <a:xfrm>
          <a:off x="0" y="0"/>
          <a:ext cx="0" cy="0"/>
          <a:chOff x="0" y="0"/>
          <a:chExt cx="0" cy="0"/>
        </a:xfrm>
      </p:grpSpPr>
      <p:grpSp>
        <p:nvGrpSpPr>
          <p:cNvPr id="1528" name="Google Shape;1528;g2ecba0c605a_0_1363"/>
          <p:cNvGrpSpPr/>
          <p:nvPr/>
        </p:nvGrpSpPr>
        <p:grpSpPr>
          <a:xfrm>
            <a:off x="0" y="1523"/>
            <a:ext cx="12192000" cy="6856475"/>
            <a:chOff x="0" y="1523"/>
            <a:chExt cx="12192000" cy="6856475"/>
          </a:xfrm>
        </p:grpSpPr>
        <p:pic>
          <p:nvPicPr>
            <p:cNvPr id="1529" name="Google Shape;1529;g2ecba0c605a_0_1363"/>
            <p:cNvPicPr preferRelativeResize="0"/>
            <p:nvPr/>
          </p:nvPicPr>
          <p:blipFill rotWithShape="1">
            <a:blip r:embed="rId3">
              <a:alphaModFix/>
            </a:blip>
            <a:srcRect/>
            <a:stretch/>
          </p:blipFill>
          <p:spPr>
            <a:xfrm>
              <a:off x="0" y="5841491"/>
              <a:ext cx="12191996" cy="1016507"/>
            </a:xfrm>
            <a:prstGeom prst="rect">
              <a:avLst/>
            </a:prstGeom>
            <a:noFill/>
            <a:ln>
              <a:noFill/>
            </a:ln>
          </p:spPr>
        </p:pic>
        <p:pic>
          <p:nvPicPr>
            <p:cNvPr id="1530" name="Google Shape;1530;g2ecba0c605a_0_1363"/>
            <p:cNvPicPr preferRelativeResize="0"/>
            <p:nvPr/>
          </p:nvPicPr>
          <p:blipFill rotWithShape="1">
            <a:blip r:embed="rId4">
              <a:alphaModFix/>
            </a:blip>
            <a:srcRect/>
            <a:stretch/>
          </p:blipFill>
          <p:spPr>
            <a:xfrm>
              <a:off x="0" y="1523"/>
              <a:ext cx="12192000" cy="6856474"/>
            </a:xfrm>
            <a:prstGeom prst="rect">
              <a:avLst/>
            </a:prstGeom>
            <a:noFill/>
            <a:ln>
              <a:noFill/>
            </a:ln>
          </p:spPr>
        </p:pic>
      </p:gr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showMasterSp="0">
  <p:cSld>
    <p:spTree>
      <p:nvGrpSpPr>
        <p:cNvPr id="1" name="Shape 1534"/>
        <p:cNvGrpSpPr/>
        <p:nvPr/>
      </p:nvGrpSpPr>
      <p:grpSpPr>
        <a:xfrm>
          <a:off x="0" y="0"/>
          <a:ext cx="0" cy="0"/>
          <a:chOff x="0" y="0"/>
          <a:chExt cx="0" cy="0"/>
        </a:xfrm>
      </p:grpSpPr>
      <p:sp>
        <p:nvSpPr>
          <p:cNvPr id="1535" name="Google Shape;1535;g2ecba0c605a_0_1369"/>
          <p:cNvSpPr txBox="1"/>
          <p:nvPr/>
        </p:nvSpPr>
        <p:spPr>
          <a:xfrm>
            <a:off x="919988" y="2014220"/>
            <a:ext cx="2237100" cy="2733000"/>
          </a:xfrm>
          <a:prstGeom prst="rect">
            <a:avLst/>
          </a:prstGeom>
          <a:noFill/>
          <a:ln>
            <a:noFill/>
          </a:ln>
        </p:spPr>
        <p:txBody>
          <a:bodyPr spcFirstLastPara="1" wrap="square" lIns="0" tIns="106025" rIns="0" bIns="0" anchor="t" anchorCtr="0">
            <a:spAutoFit/>
          </a:bodyPr>
          <a:lstStyle/>
          <a:p>
            <a:pPr marL="12700" marR="5080" lvl="0" indent="0" algn="l" rtl="0">
              <a:lnSpc>
                <a:spcPct val="107963"/>
              </a:lnSpc>
              <a:spcBef>
                <a:spcPts val="0"/>
              </a:spcBef>
              <a:spcAft>
                <a:spcPts val="0"/>
              </a:spcAft>
              <a:buNone/>
            </a:pPr>
            <a:r>
              <a:rPr lang="en-US" sz="5400">
                <a:solidFill>
                  <a:srgbClr val="AC151B"/>
                </a:solidFill>
                <a:latin typeface="Arial Black"/>
                <a:ea typeface="Arial Black"/>
                <a:cs typeface="Arial Black"/>
                <a:sym typeface="Arial Black"/>
              </a:rPr>
              <a:t>Role of the NCAA</a:t>
            </a:r>
            <a:endParaRPr sz="5400">
              <a:latin typeface="Arial Black"/>
              <a:ea typeface="Arial Black"/>
              <a:cs typeface="Arial Black"/>
              <a:sym typeface="Arial Black"/>
            </a:endParaRPr>
          </a:p>
        </p:txBody>
      </p:sp>
      <p:grpSp>
        <p:nvGrpSpPr>
          <p:cNvPr id="1536" name="Google Shape;1536;g2ecba0c605a_0_1369"/>
          <p:cNvGrpSpPr/>
          <p:nvPr/>
        </p:nvGrpSpPr>
        <p:grpSpPr>
          <a:xfrm>
            <a:off x="4760778" y="1027277"/>
            <a:ext cx="51204" cy="4482491"/>
            <a:chOff x="4760778" y="1027277"/>
            <a:chExt cx="51204" cy="4482491"/>
          </a:xfrm>
        </p:grpSpPr>
        <p:sp>
          <p:nvSpPr>
            <p:cNvPr id="1537" name="Google Shape;1537;g2ecba0c605a_0_1369"/>
            <p:cNvSpPr/>
            <p:nvPr/>
          </p:nvSpPr>
          <p:spPr>
            <a:xfrm>
              <a:off x="4760778" y="1027938"/>
              <a:ext cx="46989" cy="4481830"/>
            </a:xfrm>
            <a:custGeom>
              <a:avLst/>
              <a:gdLst/>
              <a:ahLst/>
              <a:cxnLst/>
              <a:rect l="l" t="t" r="r" b="b"/>
              <a:pathLst>
                <a:path w="46989" h="4481830" extrusionOk="0">
                  <a:moveTo>
                    <a:pt x="21611" y="2201392"/>
                  </a:moveTo>
                  <a:lnTo>
                    <a:pt x="22769" y="2239004"/>
                  </a:lnTo>
                  <a:lnTo>
                    <a:pt x="23746" y="2286113"/>
                  </a:lnTo>
                  <a:lnTo>
                    <a:pt x="24229" y="2334034"/>
                  </a:lnTo>
                  <a:lnTo>
                    <a:pt x="24181" y="2382970"/>
                  </a:lnTo>
                  <a:lnTo>
                    <a:pt x="23565" y="2433122"/>
                  </a:lnTo>
                  <a:lnTo>
                    <a:pt x="22344" y="2484692"/>
                  </a:lnTo>
                  <a:lnTo>
                    <a:pt x="20454" y="2538453"/>
                  </a:lnTo>
                  <a:lnTo>
                    <a:pt x="17936" y="2592895"/>
                  </a:lnTo>
                  <a:lnTo>
                    <a:pt x="14675" y="2649931"/>
                  </a:lnTo>
                  <a:lnTo>
                    <a:pt x="11884" y="2703699"/>
                  </a:lnTo>
                  <a:lnTo>
                    <a:pt x="10115" y="2757560"/>
                  </a:lnTo>
                  <a:lnTo>
                    <a:pt x="9215" y="2811282"/>
                  </a:lnTo>
                  <a:lnTo>
                    <a:pt x="9034" y="2864634"/>
                  </a:lnTo>
                  <a:lnTo>
                    <a:pt x="9419" y="2917385"/>
                  </a:lnTo>
                  <a:lnTo>
                    <a:pt x="10219" y="2969304"/>
                  </a:lnTo>
                  <a:lnTo>
                    <a:pt x="11306" y="3021177"/>
                  </a:lnTo>
                  <a:lnTo>
                    <a:pt x="13664" y="3121477"/>
                  </a:lnTo>
                  <a:lnTo>
                    <a:pt x="14529" y="3164032"/>
                  </a:lnTo>
                  <a:lnTo>
                    <a:pt x="15124" y="3208321"/>
                  </a:lnTo>
                  <a:lnTo>
                    <a:pt x="15224" y="3250391"/>
                  </a:lnTo>
                  <a:lnTo>
                    <a:pt x="14675" y="3290011"/>
                  </a:lnTo>
                  <a:lnTo>
                    <a:pt x="14270" y="3329004"/>
                  </a:lnTo>
                  <a:lnTo>
                    <a:pt x="14752" y="3369404"/>
                  </a:lnTo>
                  <a:lnTo>
                    <a:pt x="15897" y="3411293"/>
                  </a:lnTo>
                  <a:lnTo>
                    <a:pt x="17483" y="3454753"/>
                  </a:lnTo>
                  <a:lnTo>
                    <a:pt x="19285" y="3499866"/>
                  </a:lnTo>
                  <a:lnTo>
                    <a:pt x="21080" y="3546713"/>
                  </a:lnTo>
                  <a:lnTo>
                    <a:pt x="22644" y="3595376"/>
                  </a:lnTo>
                  <a:lnTo>
                    <a:pt x="23755" y="3645939"/>
                  </a:lnTo>
                  <a:lnTo>
                    <a:pt x="24188" y="3698481"/>
                  </a:lnTo>
                  <a:lnTo>
                    <a:pt x="23720" y="3753085"/>
                  </a:lnTo>
                  <a:lnTo>
                    <a:pt x="22127" y="3809834"/>
                  </a:lnTo>
                  <a:lnTo>
                    <a:pt x="19187" y="3868808"/>
                  </a:lnTo>
                  <a:lnTo>
                    <a:pt x="14675" y="3930091"/>
                  </a:lnTo>
                  <a:lnTo>
                    <a:pt x="9995" y="3999392"/>
                  </a:lnTo>
                  <a:lnTo>
                    <a:pt x="8214" y="4060597"/>
                  </a:lnTo>
                  <a:lnTo>
                    <a:pt x="8680" y="4115121"/>
                  </a:lnTo>
                  <a:lnTo>
                    <a:pt x="10736" y="4164379"/>
                  </a:lnTo>
                  <a:lnTo>
                    <a:pt x="13728" y="4209785"/>
                  </a:lnTo>
                  <a:lnTo>
                    <a:pt x="17002" y="4252754"/>
                  </a:lnTo>
                  <a:lnTo>
                    <a:pt x="19902" y="4294701"/>
                  </a:lnTo>
                  <a:lnTo>
                    <a:pt x="21774" y="4337040"/>
                  </a:lnTo>
                  <a:lnTo>
                    <a:pt x="21963" y="4381186"/>
                  </a:lnTo>
                  <a:lnTo>
                    <a:pt x="19815" y="4428555"/>
                  </a:lnTo>
                  <a:lnTo>
                    <a:pt x="14675" y="4480560"/>
                  </a:lnTo>
                  <a:lnTo>
                    <a:pt x="18917" y="4481385"/>
                  </a:lnTo>
                  <a:lnTo>
                    <a:pt x="27540" y="4479671"/>
                  </a:lnTo>
                  <a:lnTo>
                    <a:pt x="32892" y="4479671"/>
                  </a:lnTo>
                  <a:lnTo>
                    <a:pt x="29792" y="4441241"/>
                  </a:lnTo>
                  <a:lnTo>
                    <a:pt x="27513" y="4399566"/>
                  </a:lnTo>
                  <a:lnTo>
                    <a:pt x="26027" y="4355632"/>
                  </a:lnTo>
                  <a:lnTo>
                    <a:pt x="25232" y="4309535"/>
                  </a:lnTo>
                  <a:lnTo>
                    <a:pt x="25075" y="4252754"/>
                  </a:lnTo>
                  <a:lnTo>
                    <a:pt x="25327" y="4209785"/>
                  </a:lnTo>
                  <a:lnTo>
                    <a:pt x="25977" y="4159234"/>
                  </a:lnTo>
                  <a:lnTo>
                    <a:pt x="26930" y="4105452"/>
                  </a:lnTo>
                  <a:lnTo>
                    <a:pt x="28068" y="4049990"/>
                  </a:lnTo>
                  <a:lnTo>
                    <a:pt x="29288" y="3992945"/>
                  </a:lnTo>
                  <a:lnTo>
                    <a:pt x="30566" y="3930091"/>
                  </a:lnTo>
                  <a:lnTo>
                    <a:pt x="31569" y="3874493"/>
                  </a:lnTo>
                  <a:lnTo>
                    <a:pt x="32428" y="3813279"/>
                  </a:lnTo>
                  <a:lnTo>
                    <a:pt x="32963" y="3750868"/>
                  </a:lnTo>
                  <a:lnTo>
                    <a:pt x="33582" y="3689329"/>
                  </a:lnTo>
                  <a:lnTo>
                    <a:pt x="34666" y="3630461"/>
                  </a:lnTo>
                  <a:lnTo>
                    <a:pt x="36074" y="3573959"/>
                  </a:lnTo>
                  <a:lnTo>
                    <a:pt x="37667" y="3519517"/>
                  </a:lnTo>
                  <a:lnTo>
                    <a:pt x="39305" y="3466830"/>
                  </a:lnTo>
                  <a:lnTo>
                    <a:pt x="40848" y="3415591"/>
                  </a:lnTo>
                  <a:lnTo>
                    <a:pt x="42155" y="3365496"/>
                  </a:lnTo>
                  <a:lnTo>
                    <a:pt x="43087" y="3316239"/>
                  </a:lnTo>
                  <a:lnTo>
                    <a:pt x="43504" y="3267514"/>
                  </a:lnTo>
                  <a:lnTo>
                    <a:pt x="43266" y="3219016"/>
                  </a:lnTo>
                  <a:lnTo>
                    <a:pt x="42233" y="3170438"/>
                  </a:lnTo>
                  <a:lnTo>
                    <a:pt x="40264" y="3121477"/>
                  </a:lnTo>
                  <a:lnTo>
                    <a:pt x="37221" y="3071825"/>
                  </a:lnTo>
                  <a:lnTo>
                    <a:pt x="32879" y="3020159"/>
                  </a:lnTo>
                  <a:lnTo>
                    <a:pt x="28236" y="2963904"/>
                  </a:lnTo>
                  <a:lnTo>
                    <a:pt x="25326" y="2911056"/>
                  </a:lnTo>
                  <a:lnTo>
                    <a:pt x="23946" y="2861723"/>
                  </a:lnTo>
                  <a:lnTo>
                    <a:pt x="23875" y="2811282"/>
                  </a:lnTo>
                  <a:lnTo>
                    <a:pt x="24625" y="2769967"/>
                  </a:lnTo>
                  <a:lnTo>
                    <a:pt x="26110" y="2725726"/>
                  </a:lnTo>
                  <a:lnTo>
                    <a:pt x="27976" y="2681363"/>
                  </a:lnTo>
                  <a:lnTo>
                    <a:pt x="29935" y="2635969"/>
                  </a:lnTo>
                  <a:lnTo>
                    <a:pt x="31701" y="2588636"/>
                  </a:lnTo>
                  <a:lnTo>
                    <a:pt x="32991" y="2537882"/>
                  </a:lnTo>
                  <a:lnTo>
                    <a:pt x="33502" y="2484512"/>
                  </a:lnTo>
                  <a:lnTo>
                    <a:pt x="32963" y="2425903"/>
                  </a:lnTo>
                  <a:lnTo>
                    <a:pt x="31291" y="2367621"/>
                  </a:lnTo>
                  <a:lnTo>
                    <a:pt x="28821" y="2314542"/>
                  </a:lnTo>
                  <a:lnTo>
                    <a:pt x="25882" y="2265577"/>
                  </a:lnTo>
                  <a:lnTo>
                    <a:pt x="22806" y="2219641"/>
                  </a:lnTo>
                  <a:lnTo>
                    <a:pt x="21611" y="2201392"/>
                  </a:lnTo>
                  <a:close/>
                </a:path>
                <a:path w="46989" h="4481830" extrusionOk="0">
                  <a:moveTo>
                    <a:pt x="32892" y="4479671"/>
                  </a:moveTo>
                  <a:lnTo>
                    <a:pt x="27540" y="4479671"/>
                  </a:lnTo>
                  <a:lnTo>
                    <a:pt x="32963" y="4480560"/>
                  </a:lnTo>
                  <a:lnTo>
                    <a:pt x="32892" y="4479671"/>
                  </a:lnTo>
                  <a:close/>
                </a:path>
                <a:path w="46989" h="4481830" extrusionOk="0">
                  <a:moveTo>
                    <a:pt x="15985" y="2077971"/>
                  </a:moveTo>
                  <a:lnTo>
                    <a:pt x="16064" y="2089120"/>
                  </a:lnTo>
                  <a:lnTo>
                    <a:pt x="17566" y="2132499"/>
                  </a:lnTo>
                  <a:lnTo>
                    <a:pt x="19924" y="2175644"/>
                  </a:lnTo>
                  <a:lnTo>
                    <a:pt x="21611" y="2201392"/>
                  </a:lnTo>
                  <a:lnTo>
                    <a:pt x="21337" y="2192506"/>
                  </a:lnTo>
                  <a:lnTo>
                    <a:pt x="19485" y="2146416"/>
                  </a:lnTo>
                  <a:lnTo>
                    <a:pt x="17252" y="2100534"/>
                  </a:lnTo>
                  <a:lnTo>
                    <a:pt x="15985" y="2077971"/>
                  </a:lnTo>
                  <a:close/>
                </a:path>
                <a:path w="46989" h="4481830" extrusionOk="0">
                  <a:moveTo>
                    <a:pt x="14675" y="0"/>
                  </a:moveTo>
                  <a:lnTo>
                    <a:pt x="16170" y="43675"/>
                  </a:lnTo>
                  <a:lnTo>
                    <a:pt x="16869" y="89647"/>
                  </a:lnTo>
                  <a:lnTo>
                    <a:pt x="16927" y="137551"/>
                  </a:lnTo>
                  <a:lnTo>
                    <a:pt x="16504" y="187020"/>
                  </a:lnTo>
                  <a:lnTo>
                    <a:pt x="15756" y="237689"/>
                  </a:lnTo>
                  <a:lnTo>
                    <a:pt x="13904" y="342147"/>
                  </a:lnTo>
                  <a:lnTo>
                    <a:pt x="13143" y="393242"/>
                  </a:lnTo>
                  <a:lnTo>
                    <a:pt x="12673" y="445057"/>
                  </a:lnTo>
                  <a:lnTo>
                    <a:pt x="12667" y="496244"/>
                  </a:lnTo>
                  <a:lnTo>
                    <a:pt x="13282" y="546438"/>
                  </a:lnTo>
                  <a:lnTo>
                    <a:pt x="14675" y="595274"/>
                  </a:lnTo>
                  <a:lnTo>
                    <a:pt x="16412" y="637981"/>
                  </a:lnTo>
                  <a:lnTo>
                    <a:pt x="20483" y="731558"/>
                  </a:lnTo>
                  <a:lnTo>
                    <a:pt x="22564" y="781734"/>
                  </a:lnTo>
                  <a:lnTo>
                    <a:pt x="24505" y="833705"/>
                  </a:lnTo>
                  <a:lnTo>
                    <a:pt x="26179" y="887125"/>
                  </a:lnTo>
                  <a:lnTo>
                    <a:pt x="27458" y="941646"/>
                  </a:lnTo>
                  <a:lnTo>
                    <a:pt x="28215" y="996921"/>
                  </a:lnTo>
                  <a:lnTo>
                    <a:pt x="28324" y="1052603"/>
                  </a:lnTo>
                  <a:lnTo>
                    <a:pt x="27656" y="1108344"/>
                  </a:lnTo>
                  <a:lnTo>
                    <a:pt x="26084" y="1163798"/>
                  </a:lnTo>
                  <a:lnTo>
                    <a:pt x="23482" y="1218618"/>
                  </a:lnTo>
                  <a:lnTo>
                    <a:pt x="19721" y="1272456"/>
                  </a:lnTo>
                  <a:lnTo>
                    <a:pt x="14675" y="1324965"/>
                  </a:lnTo>
                  <a:lnTo>
                    <a:pt x="9578" y="1377593"/>
                  </a:lnTo>
                  <a:lnTo>
                    <a:pt x="5679" y="1431751"/>
                  </a:lnTo>
                  <a:lnTo>
                    <a:pt x="2876" y="1487038"/>
                  </a:lnTo>
                  <a:lnTo>
                    <a:pt x="1064" y="1543050"/>
                  </a:lnTo>
                  <a:lnTo>
                    <a:pt x="139" y="1599386"/>
                  </a:lnTo>
                  <a:lnTo>
                    <a:pt x="0" y="1655645"/>
                  </a:lnTo>
                  <a:lnTo>
                    <a:pt x="540" y="1711423"/>
                  </a:lnTo>
                  <a:lnTo>
                    <a:pt x="1658" y="1766319"/>
                  </a:lnTo>
                  <a:lnTo>
                    <a:pt x="3249" y="1819931"/>
                  </a:lnTo>
                  <a:lnTo>
                    <a:pt x="5209" y="1871857"/>
                  </a:lnTo>
                  <a:lnTo>
                    <a:pt x="7436" y="1921694"/>
                  </a:lnTo>
                  <a:lnTo>
                    <a:pt x="9825" y="1969041"/>
                  </a:lnTo>
                  <a:lnTo>
                    <a:pt x="12272" y="2013496"/>
                  </a:lnTo>
                  <a:lnTo>
                    <a:pt x="14675" y="2054656"/>
                  </a:lnTo>
                  <a:lnTo>
                    <a:pt x="15985" y="2077971"/>
                  </a:lnTo>
                  <a:lnTo>
                    <a:pt x="16949" y="1997304"/>
                  </a:lnTo>
                  <a:lnTo>
                    <a:pt x="19998" y="1946694"/>
                  </a:lnTo>
                  <a:lnTo>
                    <a:pt x="25226" y="1891498"/>
                  </a:lnTo>
                  <a:lnTo>
                    <a:pt x="32963" y="1830628"/>
                  </a:lnTo>
                  <a:lnTo>
                    <a:pt x="39531" y="1774230"/>
                  </a:lnTo>
                  <a:lnTo>
                    <a:pt x="43838" y="1715383"/>
                  </a:lnTo>
                  <a:lnTo>
                    <a:pt x="46197" y="1654865"/>
                  </a:lnTo>
                  <a:lnTo>
                    <a:pt x="46920" y="1593452"/>
                  </a:lnTo>
                  <a:lnTo>
                    <a:pt x="46321" y="1531921"/>
                  </a:lnTo>
                  <a:lnTo>
                    <a:pt x="44710" y="1471048"/>
                  </a:lnTo>
                  <a:lnTo>
                    <a:pt x="42402" y="1411609"/>
                  </a:lnTo>
                  <a:lnTo>
                    <a:pt x="39709" y="1354382"/>
                  </a:lnTo>
                  <a:lnTo>
                    <a:pt x="36943" y="1300142"/>
                  </a:lnTo>
                  <a:lnTo>
                    <a:pt x="34417" y="1249667"/>
                  </a:lnTo>
                  <a:lnTo>
                    <a:pt x="32444" y="1203732"/>
                  </a:lnTo>
                  <a:lnTo>
                    <a:pt x="31354" y="1163798"/>
                  </a:lnTo>
                  <a:lnTo>
                    <a:pt x="31404" y="1128591"/>
                  </a:lnTo>
                  <a:lnTo>
                    <a:pt x="32963" y="1100937"/>
                  </a:lnTo>
                  <a:lnTo>
                    <a:pt x="36132" y="1066968"/>
                  </a:lnTo>
                  <a:lnTo>
                    <a:pt x="38836" y="1031580"/>
                  </a:lnTo>
                  <a:lnTo>
                    <a:pt x="40985" y="993923"/>
                  </a:lnTo>
                  <a:lnTo>
                    <a:pt x="42489" y="953144"/>
                  </a:lnTo>
                  <a:lnTo>
                    <a:pt x="43260" y="908394"/>
                  </a:lnTo>
                  <a:lnTo>
                    <a:pt x="43206" y="858820"/>
                  </a:lnTo>
                  <a:lnTo>
                    <a:pt x="42240" y="803573"/>
                  </a:lnTo>
                  <a:lnTo>
                    <a:pt x="40270" y="741800"/>
                  </a:lnTo>
                  <a:lnTo>
                    <a:pt x="37208" y="672651"/>
                  </a:lnTo>
                  <a:lnTo>
                    <a:pt x="32963" y="595274"/>
                  </a:lnTo>
                  <a:lnTo>
                    <a:pt x="29552" y="531752"/>
                  </a:lnTo>
                  <a:lnTo>
                    <a:pt x="27316" y="476358"/>
                  </a:lnTo>
                  <a:lnTo>
                    <a:pt x="26089" y="427412"/>
                  </a:lnTo>
                  <a:lnTo>
                    <a:pt x="25704" y="383235"/>
                  </a:lnTo>
                  <a:lnTo>
                    <a:pt x="26015" y="341166"/>
                  </a:lnTo>
                  <a:lnTo>
                    <a:pt x="26796" y="302471"/>
                  </a:lnTo>
                  <a:lnTo>
                    <a:pt x="27939" y="262525"/>
                  </a:lnTo>
                  <a:lnTo>
                    <a:pt x="29258" y="220632"/>
                  </a:lnTo>
                  <a:lnTo>
                    <a:pt x="30586" y="175112"/>
                  </a:lnTo>
                  <a:lnTo>
                    <a:pt x="31758" y="124286"/>
                  </a:lnTo>
                  <a:lnTo>
                    <a:pt x="32605" y="66475"/>
                  </a:lnTo>
                  <a:lnTo>
                    <a:pt x="32960" y="673"/>
                  </a:lnTo>
                  <a:lnTo>
                    <a:pt x="19298" y="673"/>
                  </a:lnTo>
                  <a:lnTo>
                    <a:pt x="14675" y="0"/>
                  </a:lnTo>
                  <a:close/>
                </a:path>
                <a:path w="46989" h="4481830" extrusionOk="0">
                  <a:moveTo>
                    <a:pt x="32963" y="0"/>
                  </a:moveTo>
                  <a:lnTo>
                    <a:pt x="27286" y="584"/>
                  </a:lnTo>
                  <a:lnTo>
                    <a:pt x="19298" y="673"/>
                  </a:lnTo>
                  <a:lnTo>
                    <a:pt x="32960" y="673"/>
                  </a:lnTo>
                  <a:lnTo>
                    <a:pt x="32963" y="0"/>
                  </a:lnTo>
                  <a:close/>
                </a:path>
              </a:pathLst>
            </a:custGeom>
            <a:solidFill>
              <a:srgbClr val="C12C2E"/>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538" name="Google Shape;1538;g2ecba0c605a_0_1369"/>
            <p:cNvSpPr/>
            <p:nvPr/>
          </p:nvSpPr>
          <p:spPr>
            <a:xfrm>
              <a:off x="4762453" y="1027277"/>
              <a:ext cx="49529" cy="4481830"/>
            </a:xfrm>
            <a:custGeom>
              <a:avLst/>
              <a:gdLst/>
              <a:ahLst/>
              <a:cxnLst/>
              <a:rect l="l" t="t" r="r" b="b"/>
              <a:pathLst>
                <a:path w="49529" h="4481830" extrusionOk="0">
                  <a:moveTo>
                    <a:pt x="31288" y="660"/>
                  </a:moveTo>
                  <a:lnTo>
                    <a:pt x="29405" y="63645"/>
                  </a:lnTo>
                  <a:lnTo>
                    <a:pt x="28076" y="119609"/>
                  </a:lnTo>
                  <a:lnTo>
                    <a:pt x="27238" y="169929"/>
                  </a:lnTo>
                  <a:lnTo>
                    <a:pt x="26827" y="215981"/>
                  </a:lnTo>
                  <a:lnTo>
                    <a:pt x="26779" y="259142"/>
                  </a:lnTo>
                  <a:lnTo>
                    <a:pt x="27031" y="300788"/>
                  </a:lnTo>
                  <a:lnTo>
                    <a:pt x="27519" y="342295"/>
                  </a:lnTo>
                  <a:lnTo>
                    <a:pt x="28181" y="385041"/>
                  </a:lnTo>
                  <a:lnTo>
                    <a:pt x="28952" y="430401"/>
                  </a:lnTo>
                  <a:lnTo>
                    <a:pt x="29770" y="479752"/>
                  </a:lnTo>
                  <a:lnTo>
                    <a:pt x="30570" y="534471"/>
                  </a:lnTo>
                  <a:lnTo>
                    <a:pt x="31288" y="595934"/>
                  </a:lnTo>
                  <a:lnTo>
                    <a:pt x="32288" y="667153"/>
                  </a:lnTo>
                  <a:lnTo>
                    <a:pt x="33579" y="726045"/>
                  </a:lnTo>
                  <a:lnTo>
                    <a:pt x="34970" y="775512"/>
                  </a:lnTo>
                  <a:lnTo>
                    <a:pt x="36268" y="818455"/>
                  </a:lnTo>
                  <a:lnTo>
                    <a:pt x="37280" y="857777"/>
                  </a:lnTo>
                  <a:lnTo>
                    <a:pt x="37812" y="896377"/>
                  </a:lnTo>
                  <a:lnTo>
                    <a:pt x="37672" y="937158"/>
                  </a:lnTo>
                  <a:lnTo>
                    <a:pt x="36666" y="983021"/>
                  </a:lnTo>
                  <a:lnTo>
                    <a:pt x="34603" y="1036867"/>
                  </a:lnTo>
                  <a:lnTo>
                    <a:pt x="31288" y="1101598"/>
                  </a:lnTo>
                  <a:lnTo>
                    <a:pt x="28863" y="1162914"/>
                  </a:lnTo>
                  <a:lnTo>
                    <a:pt x="28513" y="1218328"/>
                  </a:lnTo>
                  <a:lnTo>
                    <a:pt x="29708" y="1269056"/>
                  </a:lnTo>
                  <a:lnTo>
                    <a:pt x="31919" y="1316314"/>
                  </a:lnTo>
                  <a:lnTo>
                    <a:pt x="34615" y="1361316"/>
                  </a:lnTo>
                  <a:lnTo>
                    <a:pt x="37266" y="1405280"/>
                  </a:lnTo>
                  <a:lnTo>
                    <a:pt x="39342" y="1449420"/>
                  </a:lnTo>
                  <a:lnTo>
                    <a:pt x="40312" y="1494953"/>
                  </a:lnTo>
                  <a:lnTo>
                    <a:pt x="39647" y="1543095"/>
                  </a:lnTo>
                  <a:lnTo>
                    <a:pt x="36816" y="1595060"/>
                  </a:lnTo>
                  <a:lnTo>
                    <a:pt x="31288" y="1652066"/>
                  </a:lnTo>
                  <a:lnTo>
                    <a:pt x="26172" y="1700334"/>
                  </a:lnTo>
                  <a:lnTo>
                    <a:pt x="21897" y="1750636"/>
                  </a:lnTo>
                  <a:lnTo>
                    <a:pt x="18448" y="1802489"/>
                  </a:lnTo>
                  <a:lnTo>
                    <a:pt x="15813" y="1855409"/>
                  </a:lnTo>
                  <a:lnTo>
                    <a:pt x="13978" y="1908913"/>
                  </a:lnTo>
                  <a:lnTo>
                    <a:pt x="12931" y="1962518"/>
                  </a:lnTo>
                  <a:lnTo>
                    <a:pt x="12658" y="2015740"/>
                  </a:lnTo>
                  <a:lnTo>
                    <a:pt x="13144" y="2068096"/>
                  </a:lnTo>
                  <a:lnTo>
                    <a:pt x="14378" y="2119101"/>
                  </a:lnTo>
                  <a:lnTo>
                    <a:pt x="16346" y="2168272"/>
                  </a:lnTo>
                  <a:lnTo>
                    <a:pt x="19034" y="2215127"/>
                  </a:lnTo>
                  <a:lnTo>
                    <a:pt x="22430" y="2259181"/>
                  </a:lnTo>
                  <a:lnTo>
                    <a:pt x="26519" y="2299950"/>
                  </a:lnTo>
                  <a:lnTo>
                    <a:pt x="31288" y="2336952"/>
                  </a:lnTo>
                  <a:lnTo>
                    <a:pt x="35756" y="2378904"/>
                  </a:lnTo>
                  <a:lnTo>
                    <a:pt x="37607" y="2423038"/>
                  </a:lnTo>
                  <a:lnTo>
                    <a:pt x="37382" y="2469117"/>
                  </a:lnTo>
                  <a:lnTo>
                    <a:pt x="35623" y="2516902"/>
                  </a:lnTo>
                  <a:lnTo>
                    <a:pt x="32872" y="2566159"/>
                  </a:lnTo>
                  <a:lnTo>
                    <a:pt x="29669" y="2616649"/>
                  </a:lnTo>
                  <a:lnTo>
                    <a:pt x="26556" y="2668135"/>
                  </a:lnTo>
                  <a:lnTo>
                    <a:pt x="24075" y="2720382"/>
                  </a:lnTo>
                  <a:lnTo>
                    <a:pt x="22766" y="2773151"/>
                  </a:lnTo>
                  <a:lnTo>
                    <a:pt x="23171" y="2826206"/>
                  </a:lnTo>
                  <a:lnTo>
                    <a:pt x="25831" y="2879310"/>
                  </a:lnTo>
                  <a:lnTo>
                    <a:pt x="31288" y="2932226"/>
                  </a:lnTo>
                  <a:lnTo>
                    <a:pt x="37023" y="2989029"/>
                  </a:lnTo>
                  <a:lnTo>
                    <a:pt x="39372" y="3044382"/>
                  </a:lnTo>
                  <a:lnTo>
                    <a:pt x="39082" y="3098318"/>
                  </a:lnTo>
                  <a:lnTo>
                    <a:pt x="36899" y="3150870"/>
                  </a:lnTo>
                  <a:lnTo>
                    <a:pt x="33569" y="3202070"/>
                  </a:lnTo>
                  <a:lnTo>
                    <a:pt x="29839" y="3251950"/>
                  </a:lnTo>
                  <a:lnTo>
                    <a:pt x="26454" y="3300543"/>
                  </a:lnTo>
                  <a:lnTo>
                    <a:pt x="24160" y="3347882"/>
                  </a:lnTo>
                  <a:lnTo>
                    <a:pt x="23704" y="3393998"/>
                  </a:lnTo>
                  <a:lnTo>
                    <a:pt x="25831" y="3438925"/>
                  </a:lnTo>
                  <a:lnTo>
                    <a:pt x="31288" y="3482695"/>
                  </a:lnTo>
                  <a:lnTo>
                    <a:pt x="35090" y="3508041"/>
                  </a:lnTo>
                  <a:lnTo>
                    <a:pt x="38399" y="3536499"/>
                  </a:lnTo>
                  <a:lnTo>
                    <a:pt x="43597" y="3602399"/>
                  </a:lnTo>
                  <a:lnTo>
                    <a:pt x="47009" y="3679697"/>
                  </a:lnTo>
                  <a:lnTo>
                    <a:pt x="48083" y="3722401"/>
                  </a:lnTo>
                  <a:lnTo>
                    <a:pt x="48757" y="3767693"/>
                  </a:lnTo>
                  <a:lnTo>
                    <a:pt x="49047" y="3815486"/>
                  </a:lnTo>
                  <a:lnTo>
                    <a:pt x="48967" y="3865691"/>
                  </a:lnTo>
                  <a:lnTo>
                    <a:pt x="48534" y="3918221"/>
                  </a:lnTo>
                  <a:lnTo>
                    <a:pt x="47762" y="3972989"/>
                  </a:lnTo>
                  <a:lnTo>
                    <a:pt x="46668" y="4029908"/>
                  </a:lnTo>
                  <a:lnTo>
                    <a:pt x="45268" y="4088890"/>
                  </a:lnTo>
                  <a:lnTo>
                    <a:pt x="43576" y="4149848"/>
                  </a:lnTo>
                  <a:lnTo>
                    <a:pt x="41608" y="4212695"/>
                  </a:lnTo>
                  <a:lnTo>
                    <a:pt x="39380" y="4277343"/>
                  </a:lnTo>
                  <a:lnTo>
                    <a:pt x="36907" y="4343704"/>
                  </a:lnTo>
                  <a:lnTo>
                    <a:pt x="34204" y="4411693"/>
                  </a:lnTo>
                  <a:lnTo>
                    <a:pt x="31288" y="4481220"/>
                  </a:lnTo>
                  <a:lnTo>
                    <a:pt x="23859" y="4481614"/>
                  </a:lnTo>
                  <a:lnTo>
                    <a:pt x="20468" y="4481195"/>
                  </a:lnTo>
                  <a:lnTo>
                    <a:pt x="13000" y="4481220"/>
                  </a:lnTo>
                  <a:lnTo>
                    <a:pt x="13362" y="4440793"/>
                  </a:lnTo>
                  <a:lnTo>
                    <a:pt x="13011" y="4396724"/>
                  </a:lnTo>
                  <a:lnTo>
                    <a:pt x="12125" y="4349605"/>
                  </a:lnTo>
                  <a:lnTo>
                    <a:pt x="10883" y="4300029"/>
                  </a:lnTo>
                  <a:lnTo>
                    <a:pt x="9463" y="4248590"/>
                  </a:lnTo>
                  <a:lnTo>
                    <a:pt x="8041" y="4195880"/>
                  </a:lnTo>
                  <a:lnTo>
                    <a:pt x="6796" y="4142492"/>
                  </a:lnTo>
                  <a:lnTo>
                    <a:pt x="5906" y="4089019"/>
                  </a:lnTo>
                  <a:lnTo>
                    <a:pt x="5549" y="4036055"/>
                  </a:lnTo>
                  <a:lnTo>
                    <a:pt x="5902" y="3984192"/>
                  </a:lnTo>
                  <a:lnTo>
                    <a:pt x="7143" y="3934023"/>
                  </a:lnTo>
                  <a:lnTo>
                    <a:pt x="9450" y="3886141"/>
                  </a:lnTo>
                  <a:lnTo>
                    <a:pt x="13000" y="3841140"/>
                  </a:lnTo>
                  <a:lnTo>
                    <a:pt x="17482" y="3791772"/>
                  </a:lnTo>
                  <a:lnTo>
                    <a:pt x="20950" y="3745455"/>
                  </a:lnTo>
                  <a:lnTo>
                    <a:pt x="23443" y="3701127"/>
                  </a:lnTo>
                  <a:lnTo>
                    <a:pt x="25001" y="3657727"/>
                  </a:lnTo>
                  <a:lnTo>
                    <a:pt x="25662" y="3614192"/>
                  </a:lnTo>
                  <a:lnTo>
                    <a:pt x="25466" y="3569460"/>
                  </a:lnTo>
                  <a:lnTo>
                    <a:pt x="24452" y="3522469"/>
                  </a:lnTo>
                  <a:lnTo>
                    <a:pt x="22660" y="3472156"/>
                  </a:lnTo>
                  <a:lnTo>
                    <a:pt x="20127" y="3417461"/>
                  </a:lnTo>
                  <a:lnTo>
                    <a:pt x="16895" y="3357320"/>
                  </a:lnTo>
                  <a:lnTo>
                    <a:pt x="13000" y="3290671"/>
                  </a:lnTo>
                  <a:lnTo>
                    <a:pt x="10283" y="3236274"/>
                  </a:lnTo>
                  <a:lnTo>
                    <a:pt x="8640" y="3183305"/>
                  </a:lnTo>
                  <a:lnTo>
                    <a:pt x="7907" y="3131495"/>
                  </a:lnTo>
                  <a:lnTo>
                    <a:pt x="7920" y="3080575"/>
                  </a:lnTo>
                  <a:lnTo>
                    <a:pt x="8515" y="3030275"/>
                  </a:lnTo>
                  <a:lnTo>
                    <a:pt x="9528" y="2980324"/>
                  </a:lnTo>
                  <a:lnTo>
                    <a:pt x="10795" y="2930455"/>
                  </a:lnTo>
                  <a:lnTo>
                    <a:pt x="12153" y="2880396"/>
                  </a:lnTo>
                  <a:lnTo>
                    <a:pt x="13436" y="2829879"/>
                  </a:lnTo>
                  <a:lnTo>
                    <a:pt x="14481" y="2778634"/>
                  </a:lnTo>
                  <a:lnTo>
                    <a:pt x="15124" y="2726391"/>
                  </a:lnTo>
                  <a:lnTo>
                    <a:pt x="15201" y="2672881"/>
                  </a:lnTo>
                  <a:lnTo>
                    <a:pt x="14548" y="2617833"/>
                  </a:lnTo>
                  <a:lnTo>
                    <a:pt x="13000" y="2560980"/>
                  </a:lnTo>
                  <a:lnTo>
                    <a:pt x="11212" y="2496042"/>
                  </a:lnTo>
                  <a:lnTo>
                    <a:pt x="10482" y="2435817"/>
                  </a:lnTo>
                  <a:lnTo>
                    <a:pt x="10591" y="2379729"/>
                  </a:lnTo>
                  <a:lnTo>
                    <a:pt x="11318" y="2327198"/>
                  </a:lnTo>
                  <a:lnTo>
                    <a:pt x="12444" y="2277648"/>
                  </a:lnTo>
                  <a:lnTo>
                    <a:pt x="13748" y="2230501"/>
                  </a:lnTo>
                  <a:lnTo>
                    <a:pt x="15011" y="2185177"/>
                  </a:lnTo>
                  <a:lnTo>
                    <a:pt x="16012" y="2141101"/>
                  </a:lnTo>
                  <a:lnTo>
                    <a:pt x="16531" y="2097693"/>
                  </a:lnTo>
                  <a:lnTo>
                    <a:pt x="16349" y="2054377"/>
                  </a:lnTo>
                  <a:lnTo>
                    <a:pt x="15246" y="2010574"/>
                  </a:lnTo>
                  <a:lnTo>
                    <a:pt x="13000" y="1965706"/>
                  </a:lnTo>
                  <a:lnTo>
                    <a:pt x="9588" y="1913451"/>
                  </a:lnTo>
                  <a:lnTo>
                    <a:pt x="6413" y="1865204"/>
                  </a:lnTo>
                  <a:lnTo>
                    <a:pt x="3672" y="1819602"/>
                  </a:lnTo>
                  <a:lnTo>
                    <a:pt x="1559" y="1775284"/>
                  </a:lnTo>
                  <a:lnTo>
                    <a:pt x="270" y="1730886"/>
                  </a:lnTo>
                  <a:lnTo>
                    <a:pt x="0" y="1685047"/>
                  </a:lnTo>
                  <a:lnTo>
                    <a:pt x="942" y="1636405"/>
                  </a:lnTo>
                  <a:lnTo>
                    <a:pt x="3293" y="1583598"/>
                  </a:lnTo>
                  <a:lnTo>
                    <a:pt x="7248" y="1525265"/>
                  </a:lnTo>
                  <a:lnTo>
                    <a:pt x="13000" y="1460042"/>
                  </a:lnTo>
                  <a:lnTo>
                    <a:pt x="16879" y="1409492"/>
                  </a:lnTo>
                  <a:lnTo>
                    <a:pt x="19095" y="1356956"/>
                  </a:lnTo>
                  <a:lnTo>
                    <a:pt x="19915" y="1302995"/>
                  </a:lnTo>
                  <a:lnTo>
                    <a:pt x="19606" y="1248168"/>
                  </a:lnTo>
                  <a:lnTo>
                    <a:pt x="18434" y="1193032"/>
                  </a:lnTo>
                  <a:lnTo>
                    <a:pt x="16666" y="1138147"/>
                  </a:lnTo>
                  <a:lnTo>
                    <a:pt x="14567" y="1084072"/>
                  </a:lnTo>
                  <a:lnTo>
                    <a:pt x="12405" y="1031365"/>
                  </a:lnTo>
                  <a:lnTo>
                    <a:pt x="10444" y="980585"/>
                  </a:lnTo>
                  <a:lnTo>
                    <a:pt x="8953" y="932292"/>
                  </a:lnTo>
                  <a:lnTo>
                    <a:pt x="8196" y="887043"/>
                  </a:lnTo>
                  <a:lnTo>
                    <a:pt x="8441" y="845399"/>
                  </a:lnTo>
                  <a:lnTo>
                    <a:pt x="9954" y="807917"/>
                  </a:lnTo>
                  <a:lnTo>
                    <a:pt x="13000" y="775157"/>
                  </a:lnTo>
                  <a:lnTo>
                    <a:pt x="16539" y="745225"/>
                  </a:lnTo>
                  <a:lnTo>
                    <a:pt x="19831" y="711871"/>
                  </a:lnTo>
                  <a:lnTo>
                    <a:pt x="25435" y="635196"/>
                  </a:lnTo>
                  <a:lnTo>
                    <a:pt x="27628" y="592023"/>
                  </a:lnTo>
                  <a:lnTo>
                    <a:pt x="29335" y="545725"/>
                  </a:lnTo>
                  <a:lnTo>
                    <a:pt x="30497" y="496376"/>
                  </a:lnTo>
                  <a:lnTo>
                    <a:pt x="31054" y="444050"/>
                  </a:lnTo>
                  <a:lnTo>
                    <a:pt x="30946" y="388823"/>
                  </a:lnTo>
                  <a:lnTo>
                    <a:pt x="30114" y="330767"/>
                  </a:lnTo>
                  <a:lnTo>
                    <a:pt x="28498" y="269957"/>
                  </a:lnTo>
                  <a:lnTo>
                    <a:pt x="26039" y="206467"/>
                  </a:lnTo>
                  <a:lnTo>
                    <a:pt x="22675" y="140371"/>
                  </a:lnTo>
                  <a:lnTo>
                    <a:pt x="18349" y="71744"/>
                  </a:lnTo>
                  <a:lnTo>
                    <a:pt x="13000" y="660"/>
                  </a:lnTo>
                  <a:lnTo>
                    <a:pt x="18080" y="63"/>
                  </a:lnTo>
                  <a:lnTo>
                    <a:pt x="24964" y="0"/>
                  </a:lnTo>
                  <a:lnTo>
                    <a:pt x="31288" y="660"/>
                  </a:lnTo>
                  <a:close/>
                </a:path>
              </a:pathLst>
            </a:custGeom>
            <a:noFill/>
            <a:ln w="41250" cap="flat" cmpd="sng">
              <a:solidFill>
                <a:srgbClr val="C12C2E"/>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a:p>
          </p:txBody>
        </p:sp>
      </p:grpSp>
      <p:sp>
        <p:nvSpPr>
          <p:cNvPr id="1539" name="Google Shape;1539;g2ecba0c605a_0_1369"/>
          <p:cNvSpPr txBox="1"/>
          <p:nvPr/>
        </p:nvSpPr>
        <p:spPr>
          <a:xfrm>
            <a:off x="5205058" y="596286"/>
            <a:ext cx="6064800" cy="5651400"/>
          </a:xfrm>
          <a:prstGeom prst="rect">
            <a:avLst/>
          </a:prstGeom>
          <a:noFill/>
          <a:ln>
            <a:noFill/>
          </a:ln>
        </p:spPr>
        <p:txBody>
          <a:bodyPr spcFirstLastPara="1" wrap="square" lIns="0" tIns="47625" rIns="0" bIns="0" anchor="t" anchorCtr="0">
            <a:spAutoFit/>
          </a:bodyPr>
          <a:lstStyle/>
          <a:p>
            <a:pPr marL="241300" marR="356235" lvl="0" indent="-228600" algn="l" rtl="0">
              <a:lnSpc>
                <a:spcPct val="108000"/>
              </a:lnSpc>
              <a:spcBef>
                <a:spcPts val="0"/>
              </a:spcBef>
              <a:spcAft>
                <a:spcPts val="0"/>
              </a:spcAft>
              <a:buSzPts val="2000"/>
              <a:buFont typeface="Arial"/>
              <a:buChar char="•"/>
            </a:pPr>
            <a:r>
              <a:rPr lang="en-US" sz="2000">
                <a:latin typeface="Calibri"/>
                <a:ea typeface="Calibri"/>
                <a:cs typeface="Calibri"/>
                <a:sym typeface="Calibri"/>
              </a:rPr>
              <a:t>Support the membership as established by the </a:t>
            </a:r>
            <a:r>
              <a:rPr lang="en-US" sz="2000" u="sng">
                <a:solidFill>
                  <a:srgbClr val="AC151B"/>
                </a:solidFill>
                <a:latin typeface="Calibri"/>
                <a:ea typeface="Calibri"/>
                <a:cs typeface="Calibri"/>
                <a:sym typeface="Calibri"/>
              </a:rPr>
              <a:t>NCAA</a:t>
            </a:r>
            <a:r>
              <a:rPr lang="en-US" sz="2000">
                <a:solidFill>
                  <a:srgbClr val="AC151B"/>
                </a:solidFill>
                <a:latin typeface="Calibri"/>
                <a:ea typeface="Calibri"/>
                <a:cs typeface="Calibri"/>
                <a:sym typeface="Calibri"/>
              </a:rPr>
              <a:t> </a:t>
            </a:r>
            <a:r>
              <a:rPr lang="en-US" sz="2000" u="sng">
                <a:solidFill>
                  <a:srgbClr val="AC151B"/>
                </a:solidFill>
                <a:latin typeface="Calibri"/>
                <a:ea typeface="Calibri"/>
                <a:cs typeface="Calibri"/>
                <a:sym typeface="Calibri"/>
              </a:rPr>
              <a:t>Constitution</a:t>
            </a:r>
            <a:r>
              <a:rPr lang="en-US" sz="2000">
                <a:solidFill>
                  <a:srgbClr val="AC151B"/>
                </a:solidFill>
                <a:latin typeface="Calibri"/>
                <a:ea typeface="Calibri"/>
                <a:cs typeface="Calibri"/>
                <a:sym typeface="Calibri"/>
              </a:rPr>
              <a:t> </a:t>
            </a:r>
            <a:r>
              <a:rPr lang="en-US" sz="2000">
                <a:latin typeface="Calibri"/>
                <a:ea typeface="Calibri"/>
                <a:cs typeface="Calibri"/>
                <a:sym typeface="Calibri"/>
              </a:rPr>
              <a:t>(2022)</a:t>
            </a:r>
            <a:endParaRPr sz="2000">
              <a:latin typeface="Calibri"/>
              <a:ea typeface="Calibri"/>
              <a:cs typeface="Calibri"/>
              <a:sym typeface="Calibri"/>
            </a:endParaRPr>
          </a:p>
          <a:p>
            <a:pPr marL="241300" lvl="0" indent="-228600" algn="l" rtl="0">
              <a:lnSpc>
                <a:spcPct val="100000"/>
              </a:lnSpc>
              <a:spcBef>
                <a:spcPts val="725"/>
              </a:spcBef>
              <a:spcAft>
                <a:spcPts val="0"/>
              </a:spcAft>
              <a:buClr>
                <a:srgbClr val="000000"/>
              </a:buClr>
              <a:buSzPts val="2000"/>
              <a:buFont typeface="Arial"/>
              <a:buChar char="•"/>
            </a:pPr>
            <a:r>
              <a:rPr lang="en-US" sz="2000" u="sng">
                <a:solidFill>
                  <a:srgbClr val="AC151B"/>
                </a:solidFill>
                <a:latin typeface="Calibri"/>
                <a:ea typeface="Calibri"/>
                <a:cs typeface="Calibri"/>
                <a:sym typeface="Calibri"/>
              </a:rPr>
              <a:t>Four membership DEI committees</a:t>
            </a:r>
            <a:endParaRPr sz="2000">
              <a:latin typeface="Calibri"/>
              <a:ea typeface="Calibri"/>
              <a:cs typeface="Calibri"/>
              <a:sym typeface="Calibri"/>
            </a:endParaRPr>
          </a:p>
          <a:p>
            <a:pPr marL="698500" lvl="1" indent="-228600" algn="l" rtl="0">
              <a:lnSpc>
                <a:spcPct val="100000"/>
              </a:lnSpc>
              <a:spcBef>
                <a:spcPts val="260"/>
              </a:spcBef>
              <a:spcAft>
                <a:spcPts val="0"/>
              </a:spcAft>
              <a:buSzPts val="2000"/>
              <a:buFont typeface="Arial"/>
              <a:buChar char="•"/>
            </a:pPr>
            <a:r>
              <a:rPr lang="en-US" sz="2000">
                <a:latin typeface="Calibri"/>
                <a:ea typeface="Calibri"/>
                <a:cs typeface="Calibri"/>
                <a:sym typeface="Calibri"/>
              </a:rPr>
              <a:t>Committee to Promote Cultural Diversity and Equity</a:t>
            </a:r>
            <a:endParaRPr sz="2000">
              <a:latin typeface="Calibri"/>
              <a:ea typeface="Calibri"/>
              <a:cs typeface="Calibri"/>
              <a:sym typeface="Calibri"/>
            </a:endParaRPr>
          </a:p>
          <a:p>
            <a:pPr marL="698500" lvl="1" indent="-228600" algn="l" rtl="0">
              <a:lnSpc>
                <a:spcPct val="100000"/>
              </a:lnSpc>
              <a:spcBef>
                <a:spcPts val="265"/>
              </a:spcBef>
              <a:spcAft>
                <a:spcPts val="0"/>
              </a:spcAft>
              <a:buSzPts val="2000"/>
              <a:buFont typeface="Arial"/>
              <a:buChar char="•"/>
            </a:pPr>
            <a:r>
              <a:rPr lang="en-US" sz="2000">
                <a:latin typeface="Calibri"/>
                <a:ea typeface="Calibri"/>
                <a:cs typeface="Calibri"/>
                <a:sym typeface="Calibri"/>
              </a:rPr>
              <a:t>Committee on Women’s Athletics</a:t>
            </a:r>
            <a:endParaRPr sz="2000">
              <a:latin typeface="Calibri"/>
              <a:ea typeface="Calibri"/>
              <a:cs typeface="Calibri"/>
              <a:sym typeface="Calibri"/>
            </a:endParaRPr>
          </a:p>
          <a:p>
            <a:pPr marL="698500" lvl="1" indent="-228600" algn="l" rtl="0">
              <a:lnSpc>
                <a:spcPct val="100000"/>
              </a:lnSpc>
              <a:spcBef>
                <a:spcPts val="254"/>
              </a:spcBef>
              <a:spcAft>
                <a:spcPts val="0"/>
              </a:spcAft>
              <a:buSzPts val="2000"/>
              <a:buFont typeface="Arial"/>
              <a:buChar char="•"/>
            </a:pPr>
            <a:r>
              <a:rPr lang="en-US" sz="2000">
                <a:latin typeface="Calibri"/>
                <a:ea typeface="Calibri"/>
                <a:cs typeface="Calibri"/>
                <a:sym typeface="Calibri"/>
              </a:rPr>
              <a:t>Gender Equity Task Force</a:t>
            </a:r>
            <a:endParaRPr sz="2000">
              <a:latin typeface="Calibri"/>
              <a:ea typeface="Calibri"/>
              <a:cs typeface="Calibri"/>
              <a:sym typeface="Calibri"/>
            </a:endParaRPr>
          </a:p>
          <a:p>
            <a:pPr marL="698500" lvl="1" indent="-228600" algn="l" rtl="0">
              <a:lnSpc>
                <a:spcPct val="100000"/>
              </a:lnSpc>
              <a:spcBef>
                <a:spcPts val="265"/>
              </a:spcBef>
              <a:spcAft>
                <a:spcPts val="0"/>
              </a:spcAft>
              <a:buSzPts val="2000"/>
              <a:buFont typeface="Arial"/>
              <a:buChar char="•"/>
            </a:pPr>
            <a:r>
              <a:rPr lang="en-US" sz="2000">
                <a:latin typeface="Calibri"/>
                <a:ea typeface="Calibri"/>
                <a:cs typeface="Calibri"/>
                <a:sym typeface="Calibri"/>
              </a:rPr>
              <a:t>Minority Opportunities and Interests Committee</a:t>
            </a:r>
            <a:endParaRPr sz="2000">
              <a:latin typeface="Calibri"/>
              <a:ea typeface="Calibri"/>
              <a:cs typeface="Calibri"/>
              <a:sym typeface="Calibri"/>
            </a:endParaRPr>
          </a:p>
          <a:p>
            <a:pPr marL="240665" lvl="0" indent="-227965" algn="l" rtl="0">
              <a:lnSpc>
                <a:spcPct val="100000"/>
              </a:lnSpc>
              <a:spcBef>
                <a:spcPts val="755"/>
              </a:spcBef>
              <a:spcAft>
                <a:spcPts val="0"/>
              </a:spcAft>
              <a:buClr>
                <a:srgbClr val="000000"/>
              </a:buClr>
              <a:buSzPts val="2000"/>
              <a:buFont typeface="Arial"/>
              <a:buChar char="•"/>
            </a:pPr>
            <a:r>
              <a:rPr lang="en-US" sz="2000" u="sng">
                <a:solidFill>
                  <a:srgbClr val="AC151B"/>
                </a:solidFill>
                <a:latin typeface="Calibri"/>
                <a:ea typeface="Calibri"/>
                <a:cs typeface="Calibri"/>
                <a:sym typeface="Calibri"/>
              </a:rPr>
              <a:t>NCAA Inclusion Statement</a:t>
            </a:r>
            <a:endParaRPr sz="2000">
              <a:latin typeface="Calibri"/>
              <a:ea typeface="Calibri"/>
              <a:cs typeface="Calibri"/>
              <a:sym typeface="Calibri"/>
            </a:endParaRPr>
          </a:p>
          <a:p>
            <a:pPr marL="698500" marR="512444" lvl="1" indent="-229234" algn="l" rtl="0">
              <a:lnSpc>
                <a:spcPct val="90000"/>
              </a:lnSpc>
              <a:spcBef>
                <a:spcPts val="505"/>
              </a:spcBef>
              <a:spcAft>
                <a:spcPts val="0"/>
              </a:spcAft>
              <a:buSzPts val="2000"/>
              <a:buFont typeface="Arial"/>
              <a:buChar char="•"/>
            </a:pPr>
            <a:r>
              <a:rPr lang="en-US" sz="2000">
                <a:latin typeface="Calibri"/>
                <a:ea typeface="Calibri"/>
                <a:cs typeface="Calibri"/>
                <a:sym typeface="Calibri"/>
              </a:rPr>
              <a:t>“</a:t>
            </a:r>
            <a:r>
              <a:rPr lang="en-US" sz="1600">
                <a:latin typeface="Calibri"/>
                <a:ea typeface="Calibri"/>
                <a:cs typeface="Calibri"/>
                <a:sym typeface="Calibri"/>
              </a:rPr>
              <a:t>As a core value, the NCAA believes in and is committed to diversity, inclusion and gender equity among its student- athletes, coaches and administrators. </a:t>
            </a:r>
            <a:r>
              <a:rPr lang="en-US" sz="2000">
                <a:latin typeface="Calibri"/>
                <a:ea typeface="Calibri"/>
                <a:cs typeface="Calibri"/>
                <a:sym typeface="Calibri"/>
              </a:rPr>
              <a:t>. . .”</a:t>
            </a:r>
            <a:endParaRPr sz="2000">
              <a:latin typeface="Calibri"/>
              <a:ea typeface="Calibri"/>
              <a:cs typeface="Calibri"/>
              <a:sym typeface="Calibri"/>
            </a:endParaRPr>
          </a:p>
          <a:p>
            <a:pPr marL="698500" marR="653415" lvl="1" indent="-228600" algn="l" rtl="0">
              <a:lnSpc>
                <a:spcPct val="108000"/>
              </a:lnSpc>
              <a:spcBef>
                <a:spcPts val="535"/>
              </a:spcBef>
              <a:spcAft>
                <a:spcPts val="0"/>
              </a:spcAft>
              <a:buClr>
                <a:srgbClr val="000000"/>
              </a:buClr>
              <a:buSzPts val="2000"/>
              <a:buFont typeface="Arial"/>
              <a:buChar char="•"/>
            </a:pPr>
            <a:r>
              <a:rPr lang="en-US" sz="2000" u="sng">
                <a:solidFill>
                  <a:srgbClr val="AC151B"/>
                </a:solidFill>
                <a:latin typeface="Calibri"/>
                <a:ea typeface="Calibri"/>
                <a:cs typeface="Calibri"/>
                <a:sym typeface="Calibri"/>
              </a:rPr>
              <a:t>Annual Inclusion Forum</a:t>
            </a:r>
            <a:r>
              <a:rPr lang="en-US" sz="2000">
                <a:latin typeface="Calibri"/>
                <a:ea typeface="Calibri"/>
                <a:cs typeface="Calibri"/>
                <a:sym typeface="Calibri"/>
              </a:rPr>
              <a:t>: April 24-26, 2023, in Indianapolis.</a:t>
            </a:r>
            <a:endParaRPr sz="2000">
              <a:latin typeface="Calibri"/>
              <a:ea typeface="Calibri"/>
              <a:cs typeface="Calibri"/>
              <a:sym typeface="Calibri"/>
            </a:endParaRPr>
          </a:p>
          <a:p>
            <a:pPr marL="241300" marR="222250" lvl="0" indent="-228600" algn="l" rtl="0">
              <a:lnSpc>
                <a:spcPct val="108000"/>
              </a:lnSpc>
              <a:spcBef>
                <a:spcPts val="994"/>
              </a:spcBef>
              <a:spcAft>
                <a:spcPts val="0"/>
              </a:spcAft>
              <a:buSzPts val="2000"/>
              <a:buFont typeface="Arial"/>
              <a:buChar char="•"/>
            </a:pPr>
            <a:r>
              <a:rPr lang="en-US" sz="2000">
                <a:latin typeface="Calibri"/>
                <a:ea typeface="Calibri"/>
                <a:cs typeface="Calibri"/>
                <a:sym typeface="Calibri"/>
              </a:rPr>
              <a:t>Division I Legislated </a:t>
            </a:r>
            <a:r>
              <a:rPr lang="en-US" sz="2000" u="sng">
                <a:solidFill>
                  <a:srgbClr val="AC151B"/>
                </a:solidFill>
                <a:latin typeface="Calibri"/>
                <a:ea typeface="Calibri"/>
                <a:cs typeface="Calibri"/>
                <a:sym typeface="Calibri"/>
              </a:rPr>
              <a:t>DEI Review</a:t>
            </a:r>
            <a:r>
              <a:rPr lang="en-US" sz="2000">
                <a:latin typeface="Calibri"/>
                <a:ea typeface="Calibri"/>
                <a:cs typeface="Calibri"/>
                <a:sym typeface="Calibri"/>
              </a:rPr>
              <a:t>—due Nov. 3, 2023, for schools and Nov. 1, 2024 for conference offices.</a:t>
            </a:r>
            <a:endParaRPr sz="2000">
              <a:latin typeface="Calibri"/>
              <a:ea typeface="Calibri"/>
              <a:cs typeface="Calibri"/>
              <a:sym typeface="Calibri"/>
            </a:endParaRPr>
          </a:p>
          <a:p>
            <a:pPr marL="240665" lvl="0" indent="-227965" algn="l" rtl="0">
              <a:lnSpc>
                <a:spcPct val="100000"/>
              </a:lnSpc>
              <a:spcBef>
                <a:spcPts val="725"/>
              </a:spcBef>
              <a:spcAft>
                <a:spcPts val="0"/>
              </a:spcAft>
              <a:buClr>
                <a:srgbClr val="000000"/>
              </a:buClr>
              <a:buSzPts val="2000"/>
              <a:buFont typeface="Arial"/>
              <a:buChar char="•"/>
            </a:pPr>
            <a:r>
              <a:rPr lang="en-US" sz="2000" u="sng">
                <a:solidFill>
                  <a:srgbClr val="AC151B"/>
                </a:solidFill>
                <a:latin typeface="Calibri"/>
                <a:ea typeface="Calibri"/>
                <a:cs typeface="Calibri"/>
                <a:sym typeface="Calibri"/>
              </a:rPr>
              <a:t>Athletics Diversity and Inclusion Designee (ADID)</a:t>
            </a:r>
            <a:endParaRPr sz="2000">
              <a:latin typeface="Calibri"/>
              <a:ea typeface="Calibri"/>
              <a:cs typeface="Calibri"/>
              <a:sym typeface="Calibri"/>
            </a:endParaRP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showMasterSp="0">
  <p:cSld>
    <p:spTree>
      <p:nvGrpSpPr>
        <p:cNvPr id="1" name="Shape 1543"/>
        <p:cNvGrpSpPr/>
        <p:nvPr/>
      </p:nvGrpSpPr>
      <p:grpSpPr>
        <a:xfrm>
          <a:off x="0" y="0"/>
          <a:ext cx="0" cy="0"/>
          <a:chOff x="0" y="0"/>
          <a:chExt cx="0" cy="0"/>
        </a:xfrm>
      </p:grpSpPr>
      <p:sp>
        <p:nvSpPr>
          <p:cNvPr id="1544" name="Google Shape;1544;g2ecba0c605a_0_1377"/>
          <p:cNvSpPr txBox="1">
            <a:spLocks noGrp="1"/>
          </p:cNvSpPr>
          <p:nvPr>
            <p:ph type="title"/>
          </p:nvPr>
        </p:nvSpPr>
        <p:spPr>
          <a:xfrm>
            <a:off x="718819" y="734842"/>
            <a:ext cx="4058400" cy="2532600"/>
          </a:xfrm>
          <a:prstGeom prst="rect">
            <a:avLst/>
          </a:prstGeom>
          <a:noFill/>
          <a:ln>
            <a:noFill/>
          </a:ln>
        </p:spPr>
        <p:txBody>
          <a:bodyPr spcFirstLastPara="1" wrap="square" lIns="0" tIns="99675" rIns="0" bIns="0" anchor="t" anchorCtr="0">
            <a:spAutoFit/>
          </a:bodyPr>
          <a:lstStyle/>
          <a:p>
            <a:pPr marL="12700" marR="5080" lvl="0" indent="0" algn="l" rtl="0">
              <a:lnSpc>
                <a:spcPct val="108000"/>
              </a:lnSpc>
              <a:spcBef>
                <a:spcPts val="0"/>
              </a:spcBef>
              <a:spcAft>
                <a:spcPts val="0"/>
              </a:spcAft>
              <a:buNone/>
            </a:pPr>
            <a:r>
              <a:rPr lang="en-US" sz="5000">
                <a:solidFill>
                  <a:srgbClr val="000000"/>
                </a:solidFill>
              </a:rPr>
              <a:t>Overarching Principles:</a:t>
            </a:r>
            <a:endParaRPr sz="5000"/>
          </a:p>
        </p:txBody>
      </p:sp>
      <p:grpSp>
        <p:nvGrpSpPr>
          <p:cNvPr id="1545" name="Google Shape;1545;g2ecba0c605a_0_1377"/>
          <p:cNvGrpSpPr/>
          <p:nvPr/>
        </p:nvGrpSpPr>
        <p:grpSpPr>
          <a:xfrm>
            <a:off x="640143" y="2576686"/>
            <a:ext cx="3475990" cy="46355"/>
            <a:chOff x="640143" y="2576686"/>
            <a:chExt cx="3475990" cy="46355"/>
          </a:xfrm>
        </p:grpSpPr>
        <p:sp>
          <p:nvSpPr>
            <p:cNvPr id="1546" name="Google Shape;1546;g2ecba0c605a_0_1377"/>
            <p:cNvSpPr/>
            <p:nvPr/>
          </p:nvSpPr>
          <p:spPr>
            <a:xfrm>
              <a:off x="640143" y="2578684"/>
              <a:ext cx="3475990" cy="42544"/>
            </a:xfrm>
            <a:custGeom>
              <a:avLst/>
              <a:gdLst/>
              <a:ahLst/>
              <a:cxnLst/>
              <a:rect l="l" t="t" r="r" b="b"/>
              <a:pathLst>
                <a:path w="3475990" h="42544" extrusionOk="0">
                  <a:moveTo>
                    <a:pt x="279523" y="0"/>
                  </a:moveTo>
                  <a:lnTo>
                    <a:pt x="233089" y="77"/>
                  </a:lnTo>
                  <a:lnTo>
                    <a:pt x="187724" y="733"/>
                  </a:lnTo>
                  <a:lnTo>
                    <a:pt x="142616" y="2003"/>
                  </a:lnTo>
                  <a:lnTo>
                    <a:pt x="96951" y="3920"/>
                  </a:lnTo>
                  <a:lnTo>
                    <a:pt x="49916" y="6518"/>
                  </a:lnTo>
                  <a:lnTo>
                    <a:pt x="698" y="9829"/>
                  </a:lnTo>
                  <a:lnTo>
                    <a:pt x="0" y="13576"/>
                  </a:lnTo>
                  <a:lnTo>
                    <a:pt x="888" y="24117"/>
                  </a:lnTo>
                  <a:lnTo>
                    <a:pt x="698" y="28117"/>
                  </a:lnTo>
                  <a:lnTo>
                    <a:pt x="112775" y="30208"/>
                  </a:lnTo>
                  <a:lnTo>
                    <a:pt x="222562" y="31370"/>
                  </a:lnTo>
                  <a:lnTo>
                    <a:pt x="329866" y="31742"/>
                  </a:lnTo>
                  <a:lnTo>
                    <a:pt x="434494" y="31463"/>
                  </a:lnTo>
                  <a:lnTo>
                    <a:pt x="585996" y="30130"/>
                  </a:lnTo>
                  <a:lnTo>
                    <a:pt x="774180" y="27328"/>
                  </a:lnTo>
                  <a:lnTo>
                    <a:pt x="1000027" y="22143"/>
                  </a:lnTo>
                  <a:lnTo>
                    <a:pt x="1097099" y="20706"/>
                  </a:lnTo>
                  <a:lnTo>
                    <a:pt x="1147831" y="20385"/>
                  </a:lnTo>
                  <a:lnTo>
                    <a:pt x="1200278" y="20415"/>
                  </a:lnTo>
                  <a:lnTo>
                    <a:pt x="1254628" y="20862"/>
                  </a:lnTo>
                  <a:lnTo>
                    <a:pt x="1311070" y="21791"/>
                  </a:lnTo>
                  <a:lnTo>
                    <a:pt x="1369791" y="23266"/>
                  </a:lnTo>
                  <a:lnTo>
                    <a:pt x="1430981" y="25353"/>
                  </a:lnTo>
                  <a:lnTo>
                    <a:pt x="1494828" y="28117"/>
                  </a:lnTo>
                  <a:lnTo>
                    <a:pt x="1567789" y="30716"/>
                  </a:lnTo>
                  <a:lnTo>
                    <a:pt x="1636270" y="31547"/>
                  </a:lnTo>
                  <a:lnTo>
                    <a:pt x="1700483" y="30973"/>
                  </a:lnTo>
                  <a:lnTo>
                    <a:pt x="1760643" y="29360"/>
                  </a:lnTo>
                  <a:lnTo>
                    <a:pt x="1816964" y="27070"/>
                  </a:lnTo>
                  <a:lnTo>
                    <a:pt x="1918945" y="21919"/>
                  </a:lnTo>
                  <a:lnTo>
                    <a:pt x="1965034" y="19786"/>
                  </a:lnTo>
                  <a:lnTo>
                    <a:pt x="2008141" y="18434"/>
                  </a:lnTo>
                  <a:lnTo>
                    <a:pt x="2048479" y="18227"/>
                  </a:lnTo>
                  <a:lnTo>
                    <a:pt x="2086263" y="19529"/>
                  </a:lnTo>
                  <a:lnTo>
                    <a:pt x="2121706" y="22705"/>
                  </a:lnTo>
                  <a:lnTo>
                    <a:pt x="2155024" y="28117"/>
                  </a:lnTo>
                  <a:lnTo>
                    <a:pt x="2188407" y="33879"/>
                  </a:lnTo>
                  <a:lnTo>
                    <a:pt x="2224023" y="37986"/>
                  </a:lnTo>
                  <a:lnTo>
                    <a:pt x="2262054" y="40628"/>
                  </a:lnTo>
                  <a:lnTo>
                    <a:pt x="2302682" y="41993"/>
                  </a:lnTo>
                  <a:lnTo>
                    <a:pt x="2346090" y="42272"/>
                  </a:lnTo>
                  <a:lnTo>
                    <a:pt x="2392458" y="41653"/>
                  </a:lnTo>
                  <a:lnTo>
                    <a:pt x="2441969" y="40327"/>
                  </a:lnTo>
                  <a:lnTo>
                    <a:pt x="2675080" y="31734"/>
                  </a:lnTo>
                  <a:lnTo>
                    <a:pt x="2743034" y="29711"/>
                  </a:lnTo>
                  <a:lnTo>
                    <a:pt x="2815221" y="28117"/>
                  </a:lnTo>
                  <a:lnTo>
                    <a:pt x="2887249" y="27055"/>
                  </a:lnTo>
                  <a:lnTo>
                    <a:pt x="2954776" y="26449"/>
                  </a:lnTo>
                  <a:lnTo>
                    <a:pt x="3018063" y="26223"/>
                  </a:lnTo>
                  <a:lnTo>
                    <a:pt x="3132970" y="26607"/>
                  </a:lnTo>
                  <a:lnTo>
                    <a:pt x="3323439" y="28586"/>
                  </a:lnTo>
                  <a:lnTo>
                    <a:pt x="3403192" y="28962"/>
                  </a:lnTo>
                  <a:lnTo>
                    <a:pt x="3440115" y="28731"/>
                  </a:lnTo>
                  <a:lnTo>
                    <a:pt x="3475418" y="28117"/>
                  </a:lnTo>
                  <a:lnTo>
                    <a:pt x="3475418" y="9829"/>
                  </a:lnTo>
                  <a:lnTo>
                    <a:pt x="3404508" y="8102"/>
                  </a:lnTo>
                  <a:lnTo>
                    <a:pt x="3336134" y="6895"/>
                  </a:lnTo>
                  <a:lnTo>
                    <a:pt x="3270279" y="6149"/>
                  </a:lnTo>
                  <a:lnTo>
                    <a:pt x="3206923" y="5804"/>
                  </a:lnTo>
                  <a:lnTo>
                    <a:pt x="3146049" y="5800"/>
                  </a:lnTo>
                  <a:lnTo>
                    <a:pt x="3087636" y="6079"/>
                  </a:lnTo>
                  <a:lnTo>
                    <a:pt x="2978124" y="7245"/>
                  </a:lnTo>
                  <a:lnTo>
                    <a:pt x="2746136" y="10947"/>
                  </a:lnTo>
                  <a:lnTo>
                    <a:pt x="2669666" y="11494"/>
                  </a:lnTo>
                  <a:lnTo>
                    <a:pt x="2634856" y="11329"/>
                  </a:lnTo>
                  <a:lnTo>
                    <a:pt x="2602304" y="10795"/>
                  </a:lnTo>
                  <a:lnTo>
                    <a:pt x="2526326" y="8585"/>
                  </a:lnTo>
                  <a:lnTo>
                    <a:pt x="2477445" y="8304"/>
                  </a:lnTo>
                  <a:lnTo>
                    <a:pt x="2426117" y="8765"/>
                  </a:lnTo>
                  <a:lnTo>
                    <a:pt x="2373114" y="9747"/>
                  </a:lnTo>
                  <a:lnTo>
                    <a:pt x="2211764" y="13611"/>
                  </a:lnTo>
                  <a:lnTo>
                    <a:pt x="2159769" y="14466"/>
                  </a:lnTo>
                  <a:lnTo>
                    <a:pt x="2109953" y="14737"/>
                  </a:lnTo>
                  <a:lnTo>
                    <a:pt x="2063087" y="14202"/>
                  </a:lnTo>
                  <a:lnTo>
                    <a:pt x="2019942" y="12640"/>
                  </a:lnTo>
                  <a:lnTo>
                    <a:pt x="1981288" y="9829"/>
                  </a:lnTo>
                  <a:lnTo>
                    <a:pt x="1944886" y="6784"/>
                  </a:lnTo>
                  <a:lnTo>
                    <a:pt x="1907681" y="4601"/>
                  </a:lnTo>
                  <a:lnTo>
                    <a:pt x="1869214" y="3189"/>
                  </a:lnTo>
                  <a:lnTo>
                    <a:pt x="1829027" y="2455"/>
                  </a:lnTo>
                  <a:lnTo>
                    <a:pt x="1786661" y="2305"/>
                  </a:lnTo>
                  <a:lnTo>
                    <a:pt x="1741658" y="2647"/>
                  </a:lnTo>
                  <a:lnTo>
                    <a:pt x="1693560" y="3389"/>
                  </a:lnTo>
                  <a:lnTo>
                    <a:pt x="1461040" y="8486"/>
                  </a:lnTo>
                  <a:lnTo>
                    <a:pt x="1127134" y="14658"/>
                  </a:lnTo>
                  <a:lnTo>
                    <a:pt x="1031769" y="15872"/>
                  </a:lnTo>
                  <a:lnTo>
                    <a:pt x="937243" y="16269"/>
                  </a:lnTo>
                  <a:lnTo>
                    <a:pt x="889277" y="16075"/>
                  </a:lnTo>
                  <a:lnTo>
                    <a:pt x="840301" y="15575"/>
                  </a:lnTo>
                  <a:lnTo>
                    <a:pt x="789907" y="14734"/>
                  </a:lnTo>
                  <a:lnTo>
                    <a:pt x="737688" y="13519"/>
                  </a:lnTo>
                  <a:lnTo>
                    <a:pt x="683237" y="11895"/>
                  </a:lnTo>
                  <a:lnTo>
                    <a:pt x="556213" y="7134"/>
                  </a:lnTo>
                  <a:lnTo>
                    <a:pt x="433381" y="2911"/>
                  </a:lnTo>
                  <a:lnTo>
                    <a:pt x="378856" y="1450"/>
                  </a:lnTo>
                  <a:lnTo>
                    <a:pt x="327841" y="469"/>
                  </a:lnTo>
                  <a:lnTo>
                    <a:pt x="279523" y="0"/>
                  </a:lnTo>
                  <a:close/>
                </a:path>
              </a:pathLst>
            </a:custGeom>
            <a:solidFill>
              <a:srgbClr val="C12C2E"/>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547" name="Google Shape;1547;g2ecba0c605a_0_1377"/>
            <p:cNvSpPr/>
            <p:nvPr/>
          </p:nvSpPr>
          <p:spPr>
            <a:xfrm>
              <a:off x="640841" y="2576686"/>
              <a:ext cx="3474720" cy="46355"/>
            </a:xfrm>
            <a:custGeom>
              <a:avLst/>
              <a:gdLst/>
              <a:ahLst/>
              <a:cxnLst/>
              <a:rect l="l" t="t" r="r" b="b"/>
              <a:pathLst>
                <a:path w="3474720" h="46355" extrusionOk="0">
                  <a:moveTo>
                    <a:pt x="0" y="11827"/>
                  </a:moveTo>
                  <a:lnTo>
                    <a:pt x="48767" y="9518"/>
                  </a:lnTo>
                  <a:lnTo>
                    <a:pt x="98699" y="8642"/>
                  </a:lnTo>
                  <a:lnTo>
                    <a:pt x="149538" y="8929"/>
                  </a:lnTo>
                  <a:lnTo>
                    <a:pt x="201028" y="10111"/>
                  </a:lnTo>
                  <a:lnTo>
                    <a:pt x="252909" y="11918"/>
                  </a:lnTo>
                  <a:lnTo>
                    <a:pt x="304924" y="14080"/>
                  </a:lnTo>
                  <a:lnTo>
                    <a:pt x="356816" y="16328"/>
                  </a:lnTo>
                  <a:lnTo>
                    <a:pt x="408326" y="18392"/>
                  </a:lnTo>
                  <a:lnTo>
                    <a:pt x="459197" y="20003"/>
                  </a:lnTo>
                  <a:lnTo>
                    <a:pt x="509171" y="20891"/>
                  </a:lnTo>
                  <a:lnTo>
                    <a:pt x="557991" y="20788"/>
                  </a:lnTo>
                  <a:lnTo>
                    <a:pt x="605398" y="19422"/>
                  </a:lnTo>
                  <a:lnTo>
                    <a:pt x="651135" y="16525"/>
                  </a:lnTo>
                  <a:lnTo>
                    <a:pt x="694944" y="11827"/>
                  </a:lnTo>
                  <a:lnTo>
                    <a:pt x="741610" y="7013"/>
                  </a:lnTo>
                  <a:lnTo>
                    <a:pt x="789429" y="4541"/>
                  </a:lnTo>
                  <a:lnTo>
                    <a:pt x="838273" y="3991"/>
                  </a:lnTo>
                  <a:lnTo>
                    <a:pt x="888015" y="4944"/>
                  </a:lnTo>
                  <a:lnTo>
                    <a:pt x="938528" y="6979"/>
                  </a:lnTo>
                  <a:lnTo>
                    <a:pt x="989684" y="9676"/>
                  </a:lnTo>
                  <a:lnTo>
                    <a:pt x="1041358" y="12616"/>
                  </a:lnTo>
                  <a:lnTo>
                    <a:pt x="1093422" y="15378"/>
                  </a:lnTo>
                  <a:lnTo>
                    <a:pt x="1145748" y="17542"/>
                  </a:lnTo>
                  <a:lnTo>
                    <a:pt x="1198210" y="18690"/>
                  </a:lnTo>
                  <a:lnTo>
                    <a:pt x="1250681" y="18400"/>
                  </a:lnTo>
                  <a:lnTo>
                    <a:pt x="1303033" y="16252"/>
                  </a:lnTo>
                  <a:lnTo>
                    <a:pt x="1355140" y="11827"/>
                  </a:lnTo>
                  <a:lnTo>
                    <a:pt x="1407318" y="7405"/>
                  </a:lnTo>
                  <a:lnTo>
                    <a:pt x="1459858" y="5265"/>
                  </a:lnTo>
                  <a:lnTo>
                    <a:pt x="1512600" y="4984"/>
                  </a:lnTo>
                  <a:lnTo>
                    <a:pt x="1565379" y="6143"/>
                  </a:lnTo>
                  <a:lnTo>
                    <a:pt x="1618035" y="8319"/>
                  </a:lnTo>
                  <a:lnTo>
                    <a:pt x="1670404" y="11092"/>
                  </a:lnTo>
                  <a:lnTo>
                    <a:pt x="1722325" y="14040"/>
                  </a:lnTo>
                  <a:lnTo>
                    <a:pt x="1773634" y="16743"/>
                  </a:lnTo>
                  <a:lnTo>
                    <a:pt x="1824171" y="18778"/>
                  </a:lnTo>
                  <a:lnTo>
                    <a:pt x="1873771" y="19726"/>
                  </a:lnTo>
                  <a:lnTo>
                    <a:pt x="1922274" y="19164"/>
                  </a:lnTo>
                  <a:lnTo>
                    <a:pt x="1969517" y="16672"/>
                  </a:lnTo>
                  <a:lnTo>
                    <a:pt x="2015337" y="11827"/>
                  </a:lnTo>
                  <a:lnTo>
                    <a:pt x="2054391" y="7179"/>
                  </a:lnTo>
                  <a:lnTo>
                    <a:pt x="2093681" y="3815"/>
                  </a:lnTo>
                  <a:lnTo>
                    <a:pt x="2133547" y="1592"/>
                  </a:lnTo>
                  <a:lnTo>
                    <a:pt x="2174326" y="368"/>
                  </a:lnTo>
                  <a:lnTo>
                    <a:pt x="2216356" y="0"/>
                  </a:lnTo>
                  <a:lnTo>
                    <a:pt x="2259974" y="343"/>
                  </a:lnTo>
                  <a:lnTo>
                    <a:pt x="2305519" y="1254"/>
                  </a:lnTo>
                  <a:lnTo>
                    <a:pt x="2353328" y="2591"/>
                  </a:lnTo>
                  <a:lnTo>
                    <a:pt x="2403739" y="4210"/>
                  </a:lnTo>
                  <a:lnTo>
                    <a:pt x="2457091" y="5968"/>
                  </a:lnTo>
                  <a:lnTo>
                    <a:pt x="2513721" y="7722"/>
                  </a:lnTo>
                  <a:lnTo>
                    <a:pt x="2573966" y="9328"/>
                  </a:lnTo>
                  <a:lnTo>
                    <a:pt x="2638165" y="10643"/>
                  </a:lnTo>
                  <a:lnTo>
                    <a:pt x="2706656" y="11524"/>
                  </a:lnTo>
                  <a:lnTo>
                    <a:pt x="2779776" y="11827"/>
                  </a:lnTo>
                  <a:lnTo>
                    <a:pt x="2857029" y="11576"/>
                  </a:lnTo>
                  <a:lnTo>
                    <a:pt x="2927350" y="10958"/>
                  </a:lnTo>
                  <a:lnTo>
                    <a:pt x="2991409" y="10077"/>
                  </a:lnTo>
                  <a:lnTo>
                    <a:pt x="3049878" y="9032"/>
                  </a:lnTo>
                  <a:lnTo>
                    <a:pt x="3103427" y="7924"/>
                  </a:lnTo>
                  <a:lnTo>
                    <a:pt x="3152728" y="6856"/>
                  </a:lnTo>
                  <a:lnTo>
                    <a:pt x="3198452" y="5927"/>
                  </a:lnTo>
                  <a:lnTo>
                    <a:pt x="3241269" y="5239"/>
                  </a:lnTo>
                  <a:lnTo>
                    <a:pt x="3281851" y="4893"/>
                  </a:lnTo>
                  <a:lnTo>
                    <a:pt x="3320869" y="4989"/>
                  </a:lnTo>
                  <a:lnTo>
                    <a:pt x="3358994" y="5630"/>
                  </a:lnTo>
                  <a:lnTo>
                    <a:pt x="3396896" y="6916"/>
                  </a:lnTo>
                  <a:lnTo>
                    <a:pt x="3435248" y="8948"/>
                  </a:lnTo>
                  <a:lnTo>
                    <a:pt x="3474720" y="11827"/>
                  </a:lnTo>
                  <a:lnTo>
                    <a:pt x="3474288" y="19384"/>
                  </a:lnTo>
                  <a:lnTo>
                    <a:pt x="3474250" y="21645"/>
                  </a:lnTo>
                  <a:lnTo>
                    <a:pt x="3474720" y="30115"/>
                  </a:lnTo>
                  <a:lnTo>
                    <a:pt x="3422444" y="31916"/>
                  </a:lnTo>
                  <a:lnTo>
                    <a:pt x="3369076" y="32519"/>
                  </a:lnTo>
                  <a:lnTo>
                    <a:pt x="3314988" y="32154"/>
                  </a:lnTo>
                  <a:lnTo>
                    <a:pt x="3260558" y="31051"/>
                  </a:lnTo>
                  <a:lnTo>
                    <a:pt x="3206157" y="29441"/>
                  </a:lnTo>
                  <a:lnTo>
                    <a:pt x="3152163" y="27554"/>
                  </a:lnTo>
                  <a:lnTo>
                    <a:pt x="3098949" y="25620"/>
                  </a:lnTo>
                  <a:lnTo>
                    <a:pt x="3046890" y="23869"/>
                  </a:lnTo>
                  <a:lnTo>
                    <a:pt x="2996360" y="22533"/>
                  </a:lnTo>
                  <a:lnTo>
                    <a:pt x="2947735" y="21840"/>
                  </a:lnTo>
                  <a:lnTo>
                    <a:pt x="2901390" y="22022"/>
                  </a:lnTo>
                  <a:lnTo>
                    <a:pt x="2857698" y="23308"/>
                  </a:lnTo>
                  <a:lnTo>
                    <a:pt x="2817035" y="25929"/>
                  </a:lnTo>
                  <a:lnTo>
                    <a:pt x="2779776" y="30115"/>
                  </a:lnTo>
                  <a:lnTo>
                    <a:pt x="2736295" y="35146"/>
                  </a:lnTo>
                  <a:lnTo>
                    <a:pt x="2689070" y="38598"/>
                  </a:lnTo>
                  <a:lnTo>
                    <a:pt x="2638911" y="40670"/>
                  </a:lnTo>
                  <a:lnTo>
                    <a:pt x="2586628" y="41562"/>
                  </a:lnTo>
                  <a:lnTo>
                    <a:pt x="2533031" y="41473"/>
                  </a:lnTo>
                  <a:lnTo>
                    <a:pt x="2478928" y="40602"/>
                  </a:lnTo>
                  <a:lnTo>
                    <a:pt x="2425131" y="39149"/>
                  </a:lnTo>
                  <a:lnTo>
                    <a:pt x="2372450" y="37312"/>
                  </a:lnTo>
                  <a:lnTo>
                    <a:pt x="2321693" y="35291"/>
                  </a:lnTo>
                  <a:lnTo>
                    <a:pt x="2273672" y="33285"/>
                  </a:lnTo>
                  <a:lnTo>
                    <a:pt x="2229195" y="31494"/>
                  </a:lnTo>
                  <a:lnTo>
                    <a:pt x="2189073" y="30115"/>
                  </a:lnTo>
                  <a:lnTo>
                    <a:pt x="2153051" y="28866"/>
                  </a:lnTo>
                  <a:lnTo>
                    <a:pt x="2114542" y="27259"/>
                  </a:lnTo>
                  <a:lnTo>
                    <a:pt x="2073554" y="25449"/>
                  </a:lnTo>
                  <a:lnTo>
                    <a:pt x="2030093" y="23590"/>
                  </a:lnTo>
                  <a:lnTo>
                    <a:pt x="1984167" y="21837"/>
                  </a:lnTo>
                  <a:lnTo>
                    <a:pt x="1935783" y="20344"/>
                  </a:lnTo>
                  <a:lnTo>
                    <a:pt x="1884948" y="19264"/>
                  </a:lnTo>
                  <a:lnTo>
                    <a:pt x="1831670" y="18753"/>
                  </a:lnTo>
                  <a:lnTo>
                    <a:pt x="1775956" y="18964"/>
                  </a:lnTo>
                  <a:lnTo>
                    <a:pt x="1717812" y="20052"/>
                  </a:lnTo>
                  <a:lnTo>
                    <a:pt x="1657246" y="22170"/>
                  </a:lnTo>
                  <a:lnTo>
                    <a:pt x="1594265" y="25473"/>
                  </a:lnTo>
                  <a:lnTo>
                    <a:pt x="1528876" y="30115"/>
                  </a:lnTo>
                  <a:lnTo>
                    <a:pt x="1463866" y="34995"/>
                  </a:lnTo>
                  <a:lnTo>
                    <a:pt x="1401893" y="38932"/>
                  </a:lnTo>
                  <a:lnTo>
                    <a:pt x="1342775" y="41960"/>
                  </a:lnTo>
                  <a:lnTo>
                    <a:pt x="1286332" y="44116"/>
                  </a:lnTo>
                  <a:lnTo>
                    <a:pt x="1232381" y="45435"/>
                  </a:lnTo>
                  <a:lnTo>
                    <a:pt x="1180740" y="45953"/>
                  </a:lnTo>
                  <a:lnTo>
                    <a:pt x="1131228" y="45704"/>
                  </a:lnTo>
                  <a:lnTo>
                    <a:pt x="1083663" y="44726"/>
                  </a:lnTo>
                  <a:lnTo>
                    <a:pt x="1037863" y="43052"/>
                  </a:lnTo>
                  <a:lnTo>
                    <a:pt x="993647" y="40718"/>
                  </a:lnTo>
                  <a:lnTo>
                    <a:pt x="950832" y="37761"/>
                  </a:lnTo>
                  <a:lnTo>
                    <a:pt x="909237" y="34215"/>
                  </a:lnTo>
                  <a:lnTo>
                    <a:pt x="868680" y="30115"/>
                  </a:lnTo>
                  <a:lnTo>
                    <a:pt x="835132" y="27419"/>
                  </a:lnTo>
                  <a:lnTo>
                    <a:pt x="796238" y="25894"/>
                  </a:lnTo>
                  <a:lnTo>
                    <a:pt x="752627" y="25374"/>
                  </a:lnTo>
                  <a:lnTo>
                    <a:pt x="704930" y="25690"/>
                  </a:lnTo>
                  <a:lnTo>
                    <a:pt x="653778" y="26678"/>
                  </a:lnTo>
                  <a:lnTo>
                    <a:pt x="599802" y="28169"/>
                  </a:lnTo>
                  <a:lnTo>
                    <a:pt x="543632" y="29997"/>
                  </a:lnTo>
                  <a:lnTo>
                    <a:pt x="485898" y="31995"/>
                  </a:lnTo>
                  <a:lnTo>
                    <a:pt x="427232" y="33997"/>
                  </a:lnTo>
                  <a:lnTo>
                    <a:pt x="368264" y="35835"/>
                  </a:lnTo>
                  <a:lnTo>
                    <a:pt x="309624" y="37343"/>
                  </a:lnTo>
                  <a:lnTo>
                    <a:pt x="251943" y="38354"/>
                  </a:lnTo>
                  <a:lnTo>
                    <a:pt x="195853" y="38702"/>
                  </a:lnTo>
                  <a:lnTo>
                    <a:pt x="141982" y="38218"/>
                  </a:lnTo>
                  <a:lnTo>
                    <a:pt x="90963" y="36737"/>
                  </a:lnTo>
                  <a:lnTo>
                    <a:pt x="43425" y="34092"/>
                  </a:lnTo>
                  <a:lnTo>
                    <a:pt x="0" y="30115"/>
                  </a:lnTo>
                  <a:lnTo>
                    <a:pt x="63" y="23524"/>
                  </a:lnTo>
                  <a:lnTo>
                    <a:pt x="63" y="15587"/>
                  </a:lnTo>
                  <a:lnTo>
                    <a:pt x="0" y="11827"/>
                  </a:lnTo>
                  <a:close/>
                </a:path>
              </a:pathLst>
            </a:custGeom>
            <a:noFill/>
            <a:ln w="44450" cap="flat" cmpd="sng">
              <a:solidFill>
                <a:srgbClr val="C12C2E"/>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a:p>
          </p:txBody>
        </p:sp>
      </p:grpSp>
      <p:sp>
        <p:nvSpPr>
          <p:cNvPr id="1548" name="Google Shape;1548;g2ecba0c605a_0_1377"/>
          <p:cNvSpPr txBox="1"/>
          <p:nvPr/>
        </p:nvSpPr>
        <p:spPr>
          <a:xfrm>
            <a:off x="718819" y="2890678"/>
            <a:ext cx="4071600" cy="3189300"/>
          </a:xfrm>
          <a:prstGeom prst="rect">
            <a:avLst/>
          </a:prstGeom>
          <a:noFill/>
          <a:ln>
            <a:noFill/>
          </a:ln>
        </p:spPr>
        <p:txBody>
          <a:bodyPr spcFirstLastPara="1" wrap="square" lIns="0" tIns="12700" rIns="0" bIns="0" anchor="t" anchorCtr="0">
            <a:spAutoFit/>
          </a:bodyPr>
          <a:lstStyle/>
          <a:p>
            <a:pPr marL="12700" marR="5080" lvl="0" indent="0" algn="l" rtl="0">
              <a:lnSpc>
                <a:spcPct val="100000"/>
              </a:lnSpc>
              <a:spcBef>
                <a:spcPts val="0"/>
              </a:spcBef>
              <a:spcAft>
                <a:spcPts val="0"/>
              </a:spcAft>
              <a:buNone/>
            </a:pPr>
            <a:r>
              <a:rPr lang="en-US" sz="1800">
                <a:latin typeface="Calibri"/>
                <a:ea typeface="Calibri"/>
                <a:cs typeface="Calibri"/>
                <a:sym typeface="Calibri"/>
              </a:rPr>
              <a:t>Intercollegiate athletics programs should utilize their platform to serve as leaders on campus through engagement in and collaboration on efforts to support campus- wide sexual and interpersonal violence prevention initiatives.</a:t>
            </a:r>
            <a:endParaRPr sz="1800">
              <a:latin typeface="Calibri"/>
              <a:ea typeface="Calibri"/>
              <a:cs typeface="Calibri"/>
              <a:sym typeface="Calibri"/>
            </a:endParaRPr>
          </a:p>
          <a:p>
            <a:pPr marL="12700" marR="172720" lvl="0" indent="0" algn="l" rtl="0">
              <a:lnSpc>
                <a:spcPct val="100000"/>
              </a:lnSpc>
              <a:spcBef>
                <a:spcPts val="1005"/>
              </a:spcBef>
              <a:spcAft>
                <a:spcPts val="0"/>
              </a:spcAft>
              <a:buNone/>
            </a:pPr>
            <a:r>
              <a:rPr lang="en-US" sz="1800">
                <a:latin typeface="Calibri"/>
                <a:ea typeface="Calibri"/>
                <a:cs typeface="Calibri"/>
                <a:sym typeface="Calibri"/>
              </a:rPr>
              <a:t>This includes involving student-athletes in prevention efforts in meaningful ways across the campus, including encouraging use of leadership roles on campus to support such efforts.</a:t>
            </a:r>
            <a:endParaRPr sz="1800">
              <a:latin typeface="Calibri"/>
              <a:ea typeface="Calibri"/>
              <a:cs typeface="Calibri"/>
              <a:sym typeface="Calibri"/>
            </a:endParaRPr>
          </a:p>
        </p:txBody>
      </p:sp>
      <p:pic>
        <p:nvPicPr>
          <p:cNvPr id="1549" name="Google Shape;1549;g2ecba0c605a_0_1377"/>
          <p:cNvPicPr preferRelativeResize="0"/>
          <p:nvPr/>
        </p:nvPicPr>
        <p:blipFill rotWithShape="1">
          <a:blip r:embed="rId3">
            <a:alphaModFix/>
          </a:blip>
          <a:srcRect/>
          <a:stretch/>
        </p:blipFill>
        <p:spPr>
          <a:xfrm>
            <a:off x="5311140" y="0"/>
            <a:ext cx="6879335" cy="6858000"/>
          </a:xfrm>
          <a:prstGeom prst="rect">
            <a:avLst/>
          </a:prstGeom>
          <a:noFill/>
          <a:ln>
            <a:noFill/>
          </a:ln>
        </p:spPr>
      </p:pic>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showMasterSp="0">
  <p:cSld>
    <p:spTree>
      <p:nvGrpSpPr>
        <p:cNvPr id="1" name="Shape 1553"/>
        <p:cNvGrpSpPr/>
        <p:nvPr/>
      </p:nvGrpSpPr>
      <p:grpSpPr>
        <a:xfrm>
          <a:off x="0" y="0"/>
          <a:ext cx="0" cy="0"/>
          <a:chOff x="0" y="0"/>
          <a:chExt cx="0" cy="0"/>
        </a:xfrm>
      </p:grpSpPr>
      <p:sp>
        <p:nvSpPr>
          <p:cNvPr id="1554" name="Google Shape;1554;g2ecba0c605a_0_1386"/>
          <p:cNvSpPr txBox="1">
            <a:spLocks noGrp="1"/>
          </p:cNvSpPr>
          <p:nvPr>
            <p:ph type="title"/>
          </p:nvPr>
        </p:nvSpPr>
        <p:spPr>
          <a:xfrm>
            <a:off x="916939" y="341598"/>
            <a:ext cx="10358100" cy="1360800"/>
          </a:xfrm>
          <a:prstGeom prst="rect">
            <a:avLst/>
          </a:prstGeom>
          <a:noFill/>
          <a:ln>
            <a:noFill/>
          </a:ln>
        </p:spPr>
        <p:txBody>
          <a:bodyPr spcFirstLastPara="1" wrap="square" lIns="0" tIns="143375" rIns="0" bIns="0" anchor="t" anchorCtr="0">
            <a:spAutoFit/>
          </a:bodyPr>
          <a:lstStyle/>
          <a:p>
            <a:pPr marL="2137410" marR="5080" lvl="0" indent="-1583690" algn="l" rtl="0">
              <a:lnSpc>
                <a:spcPct val="107894"/>
              </a:lnSpc>
              <a:spcBef>
                <a:spcPts val="0"/>
              </a:spcBef>
              <a:spcAft>
                <a:spcPts val="0"/>
              </a:spcAft>
              <a:buNone/>
            </a:pPr>
            <a:r>
              <a:rPr lang="en-US" sz="3800"/>
              <a:t>The NCAA’s Sexual Violence Policy and Annual Attestation</a:t>
            </a:r>
            <a:endParaRPr sz="3800"/>
          </a:p>
        </p:txBody>
      </p:sp>
      <p:pic>
        <p:nvPicPr>
          <p:cNvPr id="1555" name="Google Shape;1555;g2ecba0c605a_0_1386"/>
          <p:cNvPicPr preferRelativeResize="0"/>
          <p:nvPr/>
        </p:nvPicPr>
        <p:blipFill rotWithShape="1">
          <a:blip r:embed="rId3">
            <a:alphaModFix/>
          </a:blip>
          <a:srcRect/>
          <a:stretch/>
        </p:blipFill>
        <p:spPr>
          <a:xfrm>
            <a:off x="648944" y="1636625"/>
            <a:ext cx="10896068" cy="99601"/>
          </a:xfrm>
          <a:prstGeom prst="rect">
            <a:avLst/>
          </a:prstGeom>
          <a:noFill/>
          <a:ln>
            <a:noFill/>
          </a:ln>
        </p:spPr>
      </p:pic>
      <p:sp>
        <p:nvSpPr>
          <p:cNvPr id="1556" name="Google Shape;1556;g2ecba0c605a_0_1386"/>
          <p:cNvSpPr txBox="1"/>
          <p:nvPr/>
        </p:nvSpPr>
        <p:spPr>
          <a:xfrm>
            <a:off x="747776" y="2058960"/>
            <a:ext cx="10743000" cy="4050000"/>
          </a:xfrm>
          <a:prstGeom prst="rect">
            <a:avLst/>
          </a:prstGeom>
          <a:noFill/>
          <a:ln>
            <a:noFill/>
          </a:ln>
        </p:spPr>
        <p:txBody>
          <a:bodyPr spcFirstLastPara="1" wrap="square" lIns="0" tIns="13325" rIns="0" bIns="0" anchor="t" anchorCtr="0">
            <a:spAutoFit/>
          </a:bodyPr>
          <a:lstStyle/>
          <a:p>
            <a:pPr marL="12700" lvl="0" indent="0" algn="l" rtl="0">
              <a:lnSpc>
                <a:spcPct val="100000"/>
              </a:lnSpc>
              <a:spcBef>
                <a:spcPts val="0"/>
              </a:spcBef>
              <a:spcAft>
                <a:spcPts val="0"/>
              </a:spcAft>
              <a:buNone/>
            </a:pPr>
            <a:r>
              <a:rPr lang="en-US" sz="1700" b="1">
                <a:latin typeface="Calibri"/>
                <a:ea typeface="Calibri"/>
                <a:cs typeface="Calibri"/>
                <a:sym typeface="Calibri"/>
              </a:rPr>
              <a:t>The NCAA requires school's President/CEO, Director of Athletics, and TIX Coordinator to attest to the following annually:</a:t>
            </a:r>
            <a:endParaRPr sz="1700">
              <a:latin typeface="Calibri"/>
              <a:ea typeface="Calibri"/>
              <a:cs typeface="Calibri"/>
              <a:sym typeface="Calibri"/>
            </a:endParaRPr>
          </a:p>
          <a:p>
            <a:pPr marL="240665" lvl="0" indent="-227965" algn="l" rtl="0">
              <a:lnSpc>
                <a:spcPct val="100000"/>
              </a:lnSpc>
              <a:spcBef>
                <a:spcPts val="1385"/>
              </a:spcBef>
              <a:spcAft>
                <a:spcPts val="0"/>
              </a:spcAft>
              <a:buSzPts val="1500"/>
              <a:buFont typeface="Arial"/>
              <a:buChar char="•"/>
            </a:pPr>
            <a:r>
              <a:rPr lang="en-US" sz="1500">
                <a:latin typeface="Calibri"/>
                <a:ea typeface="Calibri"/>
                <a:cs typeface="Calibri"/>
                <a:sym typeface="Calibri"/>
              </a:rPr>
              <a:t>All Student-Athletes and Athletics Staff have been trained around Title IX sexual misconduct.</a:t>
            </a:r>
            <a:endParaRPr sz="1500">
              <a:latin typeface="Calibri"/>
              <a:ea typeface="Calibri"/>
              <a:cs typeface="Calibri"/>
              <a:sym typeface="Calibri"/>
            </a:endParaRPr>
          </a:p>
          <a:p>
            <a:pPr marL="240665" marR="329565" lvl="0" indent="-228600" algn="l" rtl="0">
              <a:lnSpc>
                <a:spcPct val="120000"/>
              </a:lnSpc>
              <a:spcBef>
                <a:spcPts val="1010"/>
              </a:spcBef>
              <a:spcAft>
                <a:spcPts val="0"/>
              </a:spcAft>
              <a:buSzPts val="1500"/>
              <a:buFont typeface="Arial"/>
              <a:buChar char="•"/>
            </a:pPr>
            <a:r>
              <a:rPr lang="en-US" sz="1500">
                <a:latin typeface="Calibri"/>
                <a:ea typeface="Calibri"/>
                <a:cs typeface="Calibri"/>
                <a:sym typeface="Calibri"/>
              </a:rPr>
              <a:t>All incoming, continuing and transfer student-athletes have completed an annual disclosure related to their conduct that resulted in discipline through a Title IX proceeding or in a criminal conviction for sexual, interpersonal or other acts of violence.*</a:t>
            </a:r>
            <a:endParaRPr sz="1500">
              <a:latin typeface="Calibri"/>
              <a:ea typeface="Calibri"/>
              <a:cs typeface="Calibri"/>
              <a:sym typeface="Calibri"/>
            </a:endParaRPr>
          </a:p>
          <a:p>
            <a:pPr marL="240665" lvl="0" indent="-227965" algn="l" rtl="0">
              <a:lnSpc>
                <a:spcPct val="100000"/>
              </a:lnSpc>
              <a:spcBef>
                <a:spcPts val="1355"/>
              </a:spcBef>
              <a:spcAft>
                <a:spcPts val="0"/>
              </a:spcAft>
              <a:buSzPts val="1500"/>
              <a:buFont typeface="Arial"/>
              <a:buChar char="•"/>
            </a:pPr>
            <a:r>
              <a:rPr lang="en-US" sz="1500">
                <a:latin typeface="Calibri"/>
                <a:ea typeface="Calibri"/>
                <a:cs typeface="Calibri"/>
                <a:sym typeface="Calibri"/>
              </a:rPr>
              <a:t>All incoming transfer student-athletes have disclosed whether a Title IX proceeding was incomplete at the time of transfer.</a:t>
            </a:r>
            <a:endParaRPr sz="1500">
              <a:latin typeface="Calibri"/>
              <a:ea typeface="Calibri"/>
              <a:cs typeface="Calibri"/>
              <a:sym typeface="Calibri"/>
            </a:endParaRPr>
          </a:p>
          <a:p>
            <a:pPr marL="240665" marR="448944" lvl="0" indent="-228600" algn="l" rtl="0">
              <a:lnSpc>
                <a:spcPct val="120000"/>
              </a:lnSpc>
              <a:spcBef>
                <a:spcPts val="994"/>
              </a:spcBef>
              <a:spcAft>
                <a:spcPts val="0"/>
              </a:spcAft>
              <a:buSzPts val="1500"/>
              <a:buFont typeface="Arial"/>
              <a:buChar char="•"/>
            </a:pPr>
            <a:r>
              <a:rPr lang="en-US" sz="1500">
                <a:latin typeface="Calibri"/>
                <a:ea typeface="Calibri"/>
                <a:cs typeface="Calibri"/>
                <a:sym typeface="Calibri"/>
              </a:rPr>
              <a:t>Institutions took reasonable steps to determine whether incoming, continuing and transfer student-athletes have been disciplined through a Title IX proceeding or criminally convicted of sexual, interpersonal or other acts of violence.</a:t>
            </a:r>
            <a:endParaRPr sz="1500">
              <a:latin typeface="Calibri"/>
              <a:ea typeface="Calibri"/>
              <a:cs typeface="Calibri"/>
              <a:sym typeface="Calibri"/>
            </a:endParaRPr>
          </a:p>
          <a:p>
            <a:pPr marL="240665" marR="715010" lvl="0" indent="-228600" algn="l" rtl="0">
              <a:lnSpc>
                <a:spcPct val="120000"/>
              </a:lnSpc>
              <a:spcBef>
                <a:spcPts val="1010"/>
              </a:spcBef>
              <a:spcAft>
                <a:spcPts val="0"/>
              </a:spcAft>
              <a:buSzPts val="1500"/>
              <a:buFont typeface="Arial"/>
              <a:buChar char="•"/>
            </a:pPr>
            <a:r>
              <a:rPr lang="en-US" sz="1500">
                <a:latin typeface="Calibri"/>
                <a:ea typeface="Calibri"/>
                <a:cs typeface="Calibri"/>
                <a:sym typeface="Calibri"/>
              </a:rPr>
              <a:t>In a manner consistent with federal and state law, the school has shared relevant discipline information and incomplete Title IX proceedings with other member institutions when a student-athlete attempts to transfer to a new college or university.</a:t>
            </a:r>
            <a:endParaRPr sz="1500">
              <a:latin typeface="Calibri"/>
              <a:ea typeface="Calibri"/>
              <a:cs typeface="Calibri"/>
              <a:sym typeface="Calibri"/>
            </a:endParaRPr>
          </a:p>
          <a:p>
            <a:pPr marL="240665" marR="48260" lvl="0" indent="-228600" algn="l" rtl="0">
              <a:lnSpc>
                <a:spcPct val="120000"/>
              </a:lnSpc>
              <a:spcBef>
                <a:spcPts val="994"/>
              </a:spcBef>
              <a:spcAft>
                <a:spcPts val="0"/>
              </a:spcAft>
              <a:buSzPts val="1500"/>
              <a:buFont typeface="Arial"/>
              <a:buChar char="•"/>
            </a:pPr>
            <a:r>
              <a:rPr lang="en-US" sz="1500">
                <a:latin typeface="Calibri"/>
                <a:ea typeface="Calibri"/>
                <a:cs typeface="Calibri"/>
                <a:sym typeface="Calibri"/>
              </a:rPr>
              <a:t>The school has a written procedure that directs its staff to gather information that reasonably yields information from the former institution(s) to put the recruiting institutional leadership on notice that the student left the institution with an incomplete Title IX proceeding, was disciplined through a Title IX proceeding or has a criminal conviction for sexual, interpersonal or other acts of violence.</a:t>
            </a:r>
            <a:endParaRPr sz="1500">
              <a:latin typeface="Calibri"/>
              <a:ea typeface="Calibri"/>
              <a:cs typeface="Calibri"/>
              <a:sym typeface="Calibri"/>
            </a:endParaRP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showMasterSp="0">
  <p:cSld>
    <p:spTree>
      <p:nvGrpSpPr>
        <p:cNvPr id="1" name="Shape 1560"/>
        <p:cNvGrpSpPr/>
        <p:nvPr/>
      </p:nvGrpSpPr>
      <p:grpSpPr>
        <a:xfrm>
          <a:off x="0" y="0"/>
          <a:ext cx="0" cy="0"/>
          <a:chOff x="0" y="0"/>
          <a:chExt cx="0" cy="0"/>
        </a:xfrm>
      </p:grpSpPr>
      <p:pic>
        <p:nvPicPr>
          <p:cNvPr id="1561" name="Google Shape;1561;g2ecba0c605a_0_1392"/>
          <p:cNvPicPr preferRelativeResize="0"/>
          <p:nvPr/>
        </p:nvPicPr>
        <p:blipFill rotWithShape="1">
          <a:blip r:embed="rId3">
            <a:alphaModFix/>
          </a:blip>
          <a:srcRect/>
          <a:stretch/>
        </p:blipFill>
        <p:spPr>
          <a:xfrm>
            <a:off x="0" y="5841491"/>
            <a:ext cx="12191996" cy="1016507"/>
          </a:xfrm>
          <a:prstGeom prst="rect">
            <a:avLst/>
          </a:prstGeom>
          <a:noFill/>
          <a:ln>
            <a:noFill/>
          </a:ln>
        </p:spPr>
      </p:pic>
      <p:sp>
        <p:nvSpPr>
          <p:cNvPr id="1562" name="Google Shape;1562;g2ecba0c605a_0_1392"/>
          <p:cNvSpPr txBox="1"/>
          <p:nvPr/>
        </p:nvSpPr>
        <p:spPr>
          <a:xfrm>
            <a:off x="568266" y="1340004"/>
            <a:ext cx="11118300" cy="4184100"/>
          </a:xfrm>
          <a:prstGeom prst="rect">
            <a:avLst/>
          </a:prstGeom>
          <a:noFill/>
          <a:ln>
            <a:noFill/>
          </a:ln>
        </p:spPr>
        <p:txBody>
          <a:bodyPr spcFirstLastPara="1" wrap="square" lIns="0" tIns="76825" rIns="0" bIns="0" anchor="t" anchorCtr="0">
            <a:spAutoFit/>
          </a:bodyPr>
          <a:lstStyle/>
          <a:p>
            <a:pPr marL="240665" lvl="0" indent="-227965" algn="l" rtl="0">
              <a:lnSpc>
                <a:spcPct val="100000"/>
              </a:lnSpc>
              <a:spcBef>
                <a:spcPts val="0"/>
              </a:spcBef>
              <a:spcAft>
                <a:spcPts val="0"/>
              </a:spcAft>
              <a:buSzPts val="1800"/>
              <a:buFont typeface="Arial"/>
              <a:buChar char="•"/>
            </a:pPr>
            <a:r>
              <a:rPr lang="en-US" sz="1800" b="1">
                <a:latin typeface="Arial"/>
                <a:ea typeface="Arial"/>
                <a:cs typeface="Arial"/>
                <a:sym typeface="Arial"/>
              </a:rPr>
              <a:t>Covered Conduct:</a:t>
            </a:r>
            <a:endParaRPr sz="1800">
              <a:latin typeface="Arial"/>
              <a:ea typeface="Arial"/>
              <a:cs typeface="Arial"/>
              <a:sym typeface="Arial"/>
            </a:endParaRPr>
          </a:p>
          <a:p>
            <a:pPr marL="698500" marR="83185" lvl="1" indent="-228600" algn="l" rtl="0">
              <a:lnSpc>
                <a:spcPct val="100000"/>
              </a:lnSpc>
              <a:spcBef>
                <a:spcPts val="500"/>
              </a:spcBef>
              <a:spcAft>
                <a:spcPts val="0"/>
              </a:spcAft>
              <a:buSzPts val="1800"/>
              <a:buFont typeface="Arial"/>
              <a:buChar char="•"/>
            </a:pPr>
            <a:r>
              <a:rPr lang="en-US" sz="1800">
                <a:latin typeface="Arial"/>
                <a:ea typeface="Arial"/>
                <a:cs typeface="Arial"/>
                <a:sym typeface="Arial"/>
              </a:rPr>
              <a:t>Discipline through a Title IX proceeding or a criminal conviction, regardless of the degree, and whether the result of a plea or court determination, of either of the following:</a:t>
            </a:r>
            <a:endParaRPr sz="1800">
              <a:latin typeface="Arial"/>
              <a:ea typeface="Arial"/>
              <a:cs typeface="Arial"/>
              <a:sym typeface="Arial"/>
            </a:endParaRPr>
          </a:p>
          <a:p>
            <a:pPr marL="1155700" marR="294005" lvl="2" indent="-228600" algn="l" rtl="0">
              <a:lnSpc>
                <a:spcPct val="100000"/>
              </a:lnSpc>
              <a:spcBef>
                <a:spcPts val="495"/>
              </a:spcBef>
              <a:spcAft>
                <a:spcPts val="0"/>
              </a:spcAft>
              <a:buSzPts val="1800"/>
              <a:buFont typeface="Arial"/>
              <a:buChar char="•"/>
            </a:pPr>
            <a:r>
              <a:rPr lang="en-US" sz="1800" b="1">
                <a:latin typeface="Arial"/>
                <a:ea typeface="Arial"/>
                <a:cs typeface="Arial"/>
                <a:sym typeface="Arial"/>
              </a:rPr>
              <a:t>Interpersonal Violence: </a:t>
            </a:r>
            <a:r>
              <a:rPr lang="en-US" sz="1800">
                <a:latin typeface="Arial"/>
                <a:ea typeface="Arial"/>
                <a:cs typeface="Arial"/>
                <a:sym typeface="Arial"/>
              </a:rPr>
              <a:t>Violence that is predominantly caused due to the relationship between the victim and the perpetrator, including dating and domestic violence.</a:t>
            </a:r>
            <a:endParaRPr sz="1800">
              <a:latin typeface="Arial"/>
              <a:ea typeface="Arial"/>
              <a:cs typeface="Arial"/>
              <a:sym typeface="Arial"/>
            </a:endParaRPr>
          </a:p>
          <a:p>
            <a:pPr marL="1155065" lvl="2" indent="-227964" algn="l" rtl="0">
              <a:lnSpc>
                <a:spcPct val="100000"/>
              </a:lnSpc>
              <a:spcBef>
                <a:spcPts val="505"/>
              </a:spcBef>
              <a:spcAft>
                <a:spcPts val="0"/>
              </a:spcAft>
              <a:buSzPts val="1800"/>
              <a:buFont typeface="Arial"/>
              <a:buChar char="•"/>
            </a:pPr>
            <a:r>
              <a:rPr lang="en-US" sz="1800" b="1">
                <a:latin typeface="Arial"/>
                <a:ea typeface="Arial"/>
                <a:cs typeface="Arial"/>
                <a:sym typeface="Arial"/>
              </a:rPr>
              <a:t>Sexual Violence: </a:t>
            </a:r>
            <a:r>
              <a:rPr lang="en-US" sz="1800">
                <a:latin typeface="Arial"/>
                <a:ea typeface="Arial"/>
                <a:cs typeface="Arial"/>
                <a:sym typeface="Arial"/>
              </a:rPr>
              <a:t>Both forcible and non forcible sex offenses, ranging from sexual battery to rape.</a:t>
            </a:r>
            <a:endParaRPr sz="1800">
              <a:latin typeface="Arial"/>
              <a:ea typeface="Arial"/>
              <a:cs typeface="Arial"/>
              <a:sym typeface="Arial"/>
            </a:endParaRPr>
          </a:p>
          <a:p>
            <a:pPr marL="697865" marR="342265" lvl="1" indent="-228600" algn="l" rtl="0">
              <a:lnSpc>
                <a:spcPct val="100000"/>
              </a:lnSpc>
              <a:spcBef>
                <a:spcPts val="500"/>
              </a:spcBef>
              <a:spcAft>
                <a:spcPts val="0"/>
              </a:spcAft>
              <a:buSzPts val="1800"/>
              <a:buFont typeface="Arial"/>
              <a:buChar char="•"/>
            </a:pPr>
            <a:r>
              <a:rPr lang="en-US" sz="1800" b="1">
                <a:latin typeface="Arial"/>
                <a:ea typeface="Arial"/>
                <a:cs typeface="Arial"/>
                <a:sym typeface="Arial"/>
              </a:rPr>
              <a:t>Other Acts of Violence: </a:t>
            </a:r>
            <a:r>
              <a:rPr lang="en-US" sz="1800">
                <a:latin typeface="Arial"/>
                <a:ea typeface="Arial"/>
                <a:cs typeface="Arial"/>
                <a:sym typeface="Arial"/>
              </a:rPr>
              <a:t>Murder, manslaughter, aggravated assault or any assault that employs the use of a deadly weapon or causes serious bodily injury.</a:t>
            </a:r>
            <a:endParaRPr sz="1800">
              <a:latin typeface="Arial"/>
              <a:ea typeface="Arial"/>
              <a:cs typeface="Arial"/>
              <a:sym typeface="Arial"/>
            </a:endParaRPr>
          </a:p>
          <a:p>
            <a:pPr marL="241300" marR="768350" lvl="0" indent="-228600" algn="l" rtl="0">
              <a:lnSpc>
                <a:spcPct val="100000"/>
              </a:lnSpc>
              <a:spcBef>
                <a:spcPts val="925"/>
              </a:spcBef>
              <a:spcAft>
                <a:spcPts val="0"/>
              </a:spcAft>
              <a:buSzPts val="1800"/>
              <a:buFont typeface="Arial"/>
              <a:buChar char="•"/>
            </a:pPr>
            <a:r>
              <a:rPr lang="en-US" sz="1800">
                <a:latin typeface="Calibri"/>
                <a:ea typeface="Calibri"/>
                <a:cs typeface="Calibri"/>
                <a:sym typeface="Calibri"/>
              </a:rPr>
              <a:t>Schools that do not submit the required attestations will be prohibited from hosting any NCAA championship competitions for the next applicable academic year.</a:t>
            </a:r>
            <a:endParaRPr sz="1800">
              <a:latin typeface="Calibri"/>
              <a:ea typeface="Calibri"/>
              <a:cs typeface="Calibri"/>
              <a:sym typeface="Calibri"/>
            </a:endParaRPr>
          </a:p>
          <a:p>
            <a:pPr marL="241300" marR="5080" lvl="0" indent="-228600" algn="l" rtl="0">
              <a:lnSpc>
                <a:spcPct val="100000"/>
              </a:lnSpc>
              <a:spcBef>
                <a:spcPts val="1010"/>
              </a:spcBef>
              <a:spcAft>
                <a:spcPts val="0"/>
              </a:spcAft>
              <a:buSzPts val="1800"/>
              <a:buFont typeface="Arial"/>
              <a:buChar char="•"/>
            </a:pPr>
            <a:r>
              <a:rPr lang="en-US" sz="1800">
                <a:latin typeface="Calibri"/>
                <a:ea typeface="Calibri"/>
                <a:cs typeface="Calibri"/>
                <a:sym typeface="Calibri"/>
              </a:rPr>
              <a:t>International member schools and schools that do not receive federal funding, or are otherwise exempt from Title IX, must submit an annual attestation from the President, AD and Title IX coordinator or institutional staff member with comparable responsibilities.</a:t>
            </a:r>
            <a:endParaRPr sz="1800">
              <a:latin typeface="Calibri"/>
              <a:ea typeface="Calibri"/>
              <a:cs typeface="Calibri"/>
              <a:sym typeface="Calibri"/>
            </a:endParaRPr>
          </a:p>
        </p:txBody>
      </p:sp>
      <p:sp>
        <p:nvSpPr>
          <p:cNvPr id="1563" name="Google Shape;1563;g2ecba0c605a_0_1392"/>
          <p:cNvSpPr txBox="1">
            <a:spLocks noGrp="1"/>
          </p:cNvSpPr>
          <p:nvPr>
            <p:ph type="title"/>
          </p:nvPr>
        </p:nvSpPr>
        <p:spPr>
          <a:xfrm>
            <a:off x="568265" y="619060"/>
            <a:ext cx="10512300" cy="690600"/>
          </a:xfrm>
          <a:prstGeom prst="rect">
            <a:avLst/>
          </a:prstGeom>
          <a:noFill/>
          <a:ln>
            <a:noFill/>
          </a:ln>
        </p:spPr>
        <p:txBody>
          <a:bodyPr spcFirstLastPara="1" wrap="square" lIns="0" tIns="13325" rIns="0" bIns="0" anchor="t" anchorCtr="0">
            <a:spAutoFit/>
          </a:bodyPr>
          <a:lstStyle/>
          <a:p>
            <a:pPr marL="12700" lvl="0" indent="0" algn="l" rtl="0">
              <a:lnSpc>
                <a:spcPct val="100000"/>
              </a:lnSpc>
              <a:spcBef>
                <a:spcPts val="0"/>
              </a:spcBef>
              <a:spcAft>
                <a:spcPts val="0"/>
              </a:spcAft>
              <a:buNone/>
            </a:pPr>
            <a:r>
              <a:rPr lang="en-US" sz="4400"/>
              <a:t>NCAA Policy: Add’l Considerations</a:t>
            </a:r>
            <a:endParaRPr sz="4400"/>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showMasterSp="0">
  <p:cSld>
    <p:spTree>
      <p:nvGrpSpPr>
        <p:cNvPr id="1" name="Shape 1567"/>
        <p:cNvGrpSpPr/>
        <p:nvPr/>
      </p:nvGrpSpPr>
      <p:grpSpPr>
        <a:xfrm>
          <a:off x="0" y="0"/>
          <a:ext cx="0" cy="0"/>
          <a:chOff x="0" y="0"/>
          <a:chExt cx="0" cy="0"/>
        </a:xfrm>
      </p:grpSpPr>
      <p:sp>
        <p:nvSpPr>
          <p:cNvPr id="1568" name="Google Shape;1568;g2ecba0c605a_0_1398"/>
          <p:cNvSpPr txBox="1">
            <a:spLocks noGrp="1"/>
          </p:cNvSpPr>
          <p:nvPr>
            <p:ph type="title"/>
          </p:nvPr>
        </p:nvSpPr>
        <p:spPr>
          <a:xfrm>
            <a:off x="916939" y="341598"/>
            <a:ext cx="10358100" cy="1253700"/>
          </a:xfrm>
          <a:prstGeom prst="rect">
            <a:avLst/>
          </a:prstGeom>
          <a:noFill/>
          <a:ln>
            <a:noFill/>
          </a:ln>
        </p:spPr>
        <p:txBody>
          <a:bodyPr spcFirstLastPara="1" wrap="square" lIns="0" tIns="418475" rIns="0" bIns="0" anchor="t" anchorCtr="0">
            <a:spAutoFit/>
          </a:bodyPr>
          <a:lstStyle/>
          <a:p>
            <a:pPr marL="381000" lvl="0" indent="0" algn="l" rtl="0">
              <a:lnSpc>
                <a:spcPct val="100000"/>
              </a:lnSpc>
              <a:spcBef>
                <a:spcPts val="0"/>
              </a:spcBef>
              <a:spcAft>
                <a:spcPts val="0"/>
              </a:spcAft>
              <a:buNone/>
            </a:pPr>
            <a:r>
              <a:rPr lang="en-US" sz="5400"/>
              <a:t>Attestation: Prez, AD, TIX</a:t>
            </a:r>
            <a:endParaRPr sz="5400"/>
          </a:p>
        </p:txBody>
      </p:sp>
      <p:pic>
        <p:nvPicPr>
          <p:cNvPr id="1569" name="Google Shape;1569;g2ecba0c605a_0_1398"/>
          <p:cNvPicPr preferRelativeResize="0"/>
          <p:nvPr/>
        </p:nvPicPr>
        <p:blipFill rotWithShape="1">
          <a:blip r:embed="rId3">
            <a:alphaModFix/>
          </a:blip>
          <a:srcRect/>
          <a:stretch/>
        </p:blipFill>
        <p:spPr>
          <a:xfrm>
            <a:off x="551294" y="1726147"/>
            <a:ext cx="11017519" cy="98503"/>
          </a:xfrm>
          <a:prstGeom prst="rect">
            <a:avLst/>
          </a:prstGeom>
          <a:noFill/>
          <a:ln>
            <a:noFill/>
          </a:ln>
        </p:spPr>
      </p:pic>
      <p:pic>
        <p:nvPicPr>
          <p:cNvPr id="1570" name="Google Shape;1570;g2ecba0c605a_0_1398"/>
          <p:cNvPicPr preferRelativeResize="0"/>
          <p:nvPr/>
        </p:nvPicPr>
        <p:blipFill rotWithShape="1">
          <a:blip r:embed="rId4">
            <a:alphaModFix/>
          </a:blip>
          <a:srcRect/>
          <a:stretch/>
        </p:blipFill>
        <p:spPr>
          <a:xfrm>
            <a:off x="573156" y="2009203"/>
            <a:ext cx="3942325" cy="4165598"/>
          </a:xfrm>
          <a:prstGeom prst="rect">
            <a:avLst/>
          </a:prstGeom>
          <a:noFill/>
          <a:ln>
            <a:noFill/>
          </a:ln>
        </p:spPr>
      </p:pic>
      <p:sp>
        <p:nvSpPr>
          <p:cNvPr id="1571" name="Google Shape;1571;g2ecba0c605a_0_1398"/>
          <p:cNvSpPr txBox="1"/>
          <p:nvPr/>
        </p:nvSpPr>
        <p:spPr>
          <a:xfrm>
            <a:off x="4984518" y="2090620"/>
            <a:ext cx="6471900" cy="3858000"/>
          </a:xfrm>
          <a:prstGeom prst="rect">
            <a:avLst/>
          </a:prstGeom>
          <a:noFill/>
          <a:ln>
            <a:noFill/>
          </a:ln>
        </p:spPr>
        <p:txBody>
          <a:bodyPr spcFirstLastPara="1" wrap="square" lIns="0" tIns="13325" rIns="0" bIns="0" anchor="t" anchorCtr="0">
            <a:spAutoFit/>
          </a:bodyPr>
          <a:lstStyle/>
          <a:p>
            <a:pPr marL="241300" marR="6350" lvl="0" indent="-228600" algn="l" rtl="0">
              <a:lnSpc>
                <a:spcPct val="100000"/>
              </a:lnSpc>
              <a:spcBef>
                <a:spcPts val="0"/>
              </a:spcBef>
              <a:spcAft>
                <a:spcPts val="0"/>
              </a:spcAft>
              <a:buSzPts val="1700"/>
              <a:buFont typeface="Arial"/>
              <a:buChar char="•"/>
            </a:pPr>
            <a:r>
              <a:rPr lang="en-US" sz="1700">
                <a:latin typeface="Calibri"/>
                <a:ea typeface="Calibri"/>
                <a:cs typeface="Calibri"/>
                <a:sym typeface="Calibri"/>
              </a:rPr>
              <a:t>Requires annual attestations signed by the Director of Athletics, Title IX Coordinator, and President (CEO).</a:t>
            </a:r>
            <a:endParaRPr sz="1700">
              <a:latin typeface="Calibri"/>
              <a:ea typeface="Calibri"/>
              <a:cs typeface="Calibri"/>
              <a:sym typeface="Calibri"/>
            </a:endParaRPr>
          </a:p>
          <a:p>
            <a:pPr marL="240665" marR="5080" lvl="0" indent="-228600" algn="l" rtl="0">
              <a:lnSpc>
                <a:spcPct val="100000"/>
              </a:lnSpc>
              <a:spcBef>
                <a:spcPts val="994"/>
              </a:spcBef>
              <a:spcAft>
                <a:spcPts val="0"/>
              </a:spcAft>
              <a:buSzPts val="1700"/>
              <a:buFont typeface="Arial"/>
              <a:buChar char="•"/>
            </a:pPr>
            <a:r>
              <a:rPr lang="en-US" sz="1700">
                <a:latin typeface="Calibri"/>
                <a:ea typeface="Calibri"/>
                <a:cs typeface="Calibri"/>
                <a:sym typeface="Calibri"/>
              </a:rPr>
              <a:t>BOG revisions to the Policy expanded its reach and attestation content, effective Fall 2023.</a:t>
            </a:r>
            <a:endParaRPr sz="1700">
              <a:latin typeface="Calibri"/>
              <a:ea typeface="Calibri"/>
              <a:cs typeface="Calibri"/>
              <a:sym typeface="Calibri"/>
            </a:endParaRPr>
          </a:p>
          <a:p>
            <a:pPr marL="240665" lvl="0" indent="-227965" algn="l" rtl="0">
              <a:lnSpc>
                <a:spcPct val="100000"/>
              </a:lnSpc>
              <a:spcBef>
                <a:spcPts val="994"/>
              </a:spcBef>
              <a:spcAft>
                <a:spcPts val="0"/>
              </a:spcAft>
              <a:buClr>
                <a:srgbClr val="000000"/>
              </a:buClr>
              <a:buSzPts val="1700"/>
              <a:buFont typeface="Arial"/>
              <a:buChar char="•"/>
            </a:pPr>
            <a:r>
              <a:rPr lang="en-US" sz="1700" u="sng">
                <a:solidFill>
                  <a:srgbClr val="AC151B"/>
                </a:solidFill>
                <a:latin typeface="Calibri"/>
                <a:ea typeface="Calibri"/>
                <a:cs typeface="Calibri"/>
                <a:sym typeface="Calibri"/>
              </a:rPr>
              <a:t>FAQ</a:t>
            </a:r>
            <a:r>
              <a:rPr lang="en-US" sz="1700">
                <a:solidFill>
                  <a:srgbClr val="AC151B"/>
                </a:solidFill>
                <a:latin typeface="Calibri"/>
                <a:ea typeface="Calibri"/>
                <a:cs typeface="Calibri"/>
                <a:sym typeface="Calibri"/>
              </a:rPr>
              <a:t> </a:t>
            </a:r>
            <a:r>
              <a:rPr lang="en-US" sz="1700">
                <a:latin typeface="Calibri"/>
                <a:ea typeface="Calibri"/>
                <a:cs typeface="Calibri"/>
                <a:sym typeface="Calibri"/>
              </a:rPr>
              <a:t>was updated May 23, 2023</a:t>
            </a:r>
            <a:endParaRPr sz="1700">
              <a:latin typeface="Calibri"/>
              <a:ea typeface="Calibri"/>
              <a:cs typeface="Calibri"/>
              <a:sym typeface="Calibri"/>
            </a:endParaRPr>
          </a:p>
          <a:p>
            <a:pPr marL="240665" lvl="0" indent="-227965" algn="l" rtl="0">
              <a:lnSpc>
                <a:spcPct val="100000"/>
              </a:lnSpc>
              <a:spcBef>
                <a:spcPts val="1010"/>
              </a:spcBef>
              <a:spcAft>
                <a:spcPts val="0"/>
              </a:spcAft>
              <a:buSzPts val="1700"/>
              <a:buFont typeface="Arial"/>
              <a:buChar char="•"/>
            </a:pPr>
            <a:r>
              <a:rPr lang="en-US" sz="1700">
                <a:latin typeface="Calibri"/>
                <a:ea typeface="Calibri"/>
                <a:cs typeface="Calibri"/>
                <a:sym typeface="Calibri"/>
              </a:rPr>
              <a:t>How are schools approaching this?</a:t>
            </a:r>
            <a:endParaRPr sz="1700">
              <a:latin typeface="Calibri"/>
              <a:ea typeface="Calibri"/>
              <a:cs typeface="Calibri"/>
              <a:sym typeface="Calibri"/>
            </a:endParaRPr>
          </a:p>
          <a:p>
            <a:pPr marL="697865" lvl="1" indent="-228600" algn="l" rtl="0">
              <a:lnSpc>
                <a:spcPct val="100000"/>
              </a:lnSpc>
              <a:spcBef>
                <a:spcPts val="490"/>
              </a:spcBef>
              <a:spcAft>
                <a:spcPts val="0"/>
              </a:spcAft>
              <a:buSzPts val="1700"/>
              <a:buFont typeface="Arial"/>
              <a:buChar char="•"/>
            </a:pPr>
            <a:r>
              <a:rPr lang="en-US" sz="1700">
                <a:latin typeface="Calibri"/>
                <a:ea typeface="Calibri"/>
                <a:cs typeface="Calibri"/>
                <a:sym typeface="Calibri"/>
              </a:rPr>
              <a:t>Discussions with Title IX, General Counsel, and others on campus.</a:t>
            </a:r>
            <a:endParaRPr sz="1700">
              <a:latin typeface="Calibri"/>
              <a:ea typeface="Calibri"/>
              <a:cs typeface="Calibri"/>
              <a:sym typeface="Calibri"/>
            </a:endParaRPr>
          </a:p>
          <a:p>
            <a:pPr marL="697865" lvl="1" indent="-228600" algn="l" rtl="0">
              <a:lnSpc>
                <a:spcPct val="100000"/>
              </a:lnSpc>
              <a:spcBef>
                <a:spcPts val="505"/>
              </a:spcBef>
              <a:spcAft>
                <a:spcPts val="0"/>
              </a:spcAft>
              <a:buSzPts val="1700"/>
              <a:buFont typeface="Arial"/>
              <a:buChar char="•"/>
            </a:pPr>
            <a:r>
              <a:rPr lang="en-US" sz="1700">
                <a:latin typeface="Calibri"/>
                <a:ea typeface="Calibri"/>
                <a:cs typeface="Calibri"/>
                <a:sym typeface="Calibri"/>
              </a:rPr>
              <a:t>Explore compliance position.</a:t>
            </a:r>
            <a:endParaRPr sz="1700">
              <a:latin typeface="Calibri"/>
              <a:ea typeface="Calibri"/>
              <a:cs typeface="Calibri"/>
              <a:sym typeface="Calibri"/>
            </a:endParaRPr>
          </a:p>
          <a:p>
            <a:pPr marL="697865" lvl="1" indent="-228600" algn="l" rtl="0">
              <a:lnSpc>
                <a:spcPct val="100000"/>
              </a:lnSpc>
              <a:spcBef>
                <a:spcPts val="505"/>
              </a:spcBef>
              <a:spcAft>
                <a:spcPts val="0"/>
              </a:spcAft>
              <a:buSzPts val="1700"/>
              <a:buFont typeface="Arial"/>
              <a:buChar char="•"/>
            </a:pPr>
            <a:r>
              <a:rPr lang="en-US" sz="1700">
                <a:latin typeface="Calibri"/>
                <a:ea typeface="Calibri"/>
                <a:cs typeface="Calibri"/>
                <a:sym typeface="Calibri"/>
              </a:rPr>
              <a:t>Check state law.</a:t>
            </a:r>
            <a:endParaRPr sz="1700">
              <a:latin typeface="Calibri"/>
              <a:ea typeface="Calibri"/>
              <a:cs typeface="Calibri"/>
              <a:sym typeface="Calibri"/>
            </a:endParaRPr>
          </a:p>
          <a:p>
            <a:pPr marL="697865" marR="516890" lvl="1" indent="-228600" algn="l" rtl="0">
              <a:lnSpc>
                <a:spcPct val="100000"/>
              </a:lnSpc>
              <a:spcBef>
                <a:spcPts val="490"/>
              </a:spcBef>
              <a:spcAft>
                <a:spcPts val="0"/>
              </a:spcAft>
              <a:buSzPts val="1700"/>
              <a:buFont typeface="Arial"/>
              <a:buChar char="•"/>
            </a:pPr>
            <a:r>
              <a:rPr lang="en-US" sz="1700">
                <a:latin typeface="Calibri"/>
                <a:ea typeface="Calibri"/>
                <a:cs typeface="Calibri"/>
                <a:sym typeface="Calibri"/>
              </a:rPr>
              <a:t>Consider intersection with the 2020 Regs around Permissive Dismissals and Confidentiality.</a:t>
            </a:r>
            <a:endParaRPr sz="1700">
              <a:latin typeface="Calibri"/>
              <a:ea typeface="Calibri"/>
              <a:cs typeface="Calibri"/>
              <a:sym typeface="Calibri"/>
            </a:endParaRPr>
          </a:p>
          <a:p>
            <a:pPr marL="697865" lvl="1" indent="-228600" algn="l" rtl="0">
              <a:lnSpc>
                <a:spcPct val="100000"/>
              </a:lnSpc>
              <a:spcBef>
                <a:spcPts val="505"/>
              </a:spcBef>
              <a:spcAft>
                <a:spcPts val="0"/>
              </a:spcAft>
              <a:buSzPts val="1700"/>
              <a:buFont typeface="Arial"/>
              <a:buChar char="•"/>
            </a:pPr>
            <a:r>
              <a:rPr lang="en-US" sz="1700">
                <a:latin typeface="Calibri"/>
                <a:ea typeface="Calibri"/>
                <a:cs typeface="Calibri"/>
                <a:sym typeface="Calibri"/>
              </a:rPr>
              <a:t>What about the NPRM?</a:t>
            </a:r>
            <a:endParaRPr sz="1700">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g2ecba0c605a_0_1779"/>
          <p:cNvPicPr preferRelativeResize="0"/>
          <p:nvPr/>
        </p:nvPicPr>
        <p:blipFill>
          <a:blip r:embed="rId3">
            <a:alphaModFix/>
          </a:blip>
          <a:stretch>
            <a:fillRect/>
          </a:stretch>
        </p:blipFill>
        <p:spPr>
          <a:xfrm>
            <a:off x="0" y="0"/>
            <a:ext cx="12269511" cy="6858000"/>
          </a:xfrm>
          <a:prstGeom prst="rect">
            <a:avLst/>
          </a:prstGeom>
          <a:noFill/>
          <a:ln>
            <a:noFill/>
          </a:ln>
        </p:spPr>
      </p:pic>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showMasterSp="0">
  <p:cSld>
    <p:spTree>
      <p:nvGrpSpPr>
        <p:cNvPr id="1" name="Shape 1575"/>
        <p:cNvGrpSpPr/>
        <p:nvPr/>
      </p:nvGrpSpPr>
      <p:grpSpPr>
        <a:xfrm>
          <a:off x="0" y="0"/>
          <a:ext cx="0" cy="0"/>
          <a:chOff x="0" y="0"/>
          <a:chExt cx="0" cy="0"/>
        </a:xfrm>
      </p:grpSpPr>
      <p:grpSp>
        <p:nvGrpSpPr>
          <p:cNvPr id="1576" name="Google Shape;1576;g2ecba0c605a_0_1405"/>
          <p:cNvGrpSpPr/>
          <p:nvPr/>
        </p:nvGrpSpPr>
        <p:grpSpPr>
          <a:xfrm>
            <a:off x="216408" y="263461"/>
            <a:ext cx="11797665" cy="6511226"/>
            <a:chOff x="216408" y="263461"/>
            <a:chExt cx="11797665" cy="6511226"/>
          </a:xfrm>
        </p:grpSpPr>
        <p:pic>
          <p:nvPicPr>
            <p:cNvPr id="1577" name="Google Shape;1577;g2ecba0c605a_0_1405"/>
            <p:cNvPicPr preferRelativeResize="0"/>
            <p:nvPr/>
          </p:nvPicPr>
          <p:blipFill rotWithShape="1">
            <a:blip r:embed="rId3">
              <a:alphaModFix/>
            </a:blip>
            <a:srcRect/>
            <a:stretch/>
          </p:blipFill>
          <p:spPr>
            <a:xfrm>
              <a:off x="280416" y="268224"/>
              <a:ext cx="11601295" cy="5745466"/>
            </a:xfrm>
            <a:prstGeom prst="rect">
              <a:avLst/>
            </a:prstGeom>
            <a:noFill/>
            <a:ln>
              <a:noFill/>
            </a:ln>
          </p:spPr>
        </p:pic>
        <p:sp>
          <p:nvSpPr>
            <p:cNvPr id="1578" name="Google Shape;1578;g2ecba0c605a_0_1405"/>
            <p:cNvSpPr/>
            <p:nvPr/>
          </p:nvSpPr>
          <p:spPr>
            <a:xfrm>
              <a:off x="275653" y="263461"/>
              <a:ext cx="11616690" cy="5755005"/>
            </a:xfrm>
            <a:custGeom>
              <a:avLst/>
              <a:gdLst/>
              <a:ahLst/>
              <a:cxnLst/>
              <a:rect l="l" t="t" r="r" b="b"/>
              <a:pathLst>
                <a:path w="11616690" h="5755005" extrusionOk="0">
                  <a:moveTo>
                    <a:pt x="0" y="0"/>
                  </a:moveTo>
                  <a:lnTo>
                    <a:pt x="11616309" y="0"/>
                  </a:lnTo>
                  <a:lnTo>
                    <a:pt x="11616309" y="5755005"/>
                  </a:lnTo>
                  <a:lnTo>
                    <a:pt x="0" y="5755005"/>
                  </a:lnTo>
                  <a:lnTo>
                    <a:pt x="0" y="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579" name="Google Shape;1579;g2ecba0c605a_0_1405"/>
            <p:cNvSpPr/>
            <p:nvPr/>
          </p:nvSpPr>
          <p:spPr>
            <a:xfrm>
              <a:off x="216408" y="6060947"/>
              <a:ext cx="11797665" cy="713740"/>
            </a:xfrm>
            <a:custGeom>
              <a:avLst/>
              <a:gdLst/>
              <a:ahLst/>
              <a:cxnLst/>
              <a:rect l="l" t="t" r="r" b="b"/>
              <a:pathLst>
                <a:path w="11797665" h="713740" extrusionOk="0">
                  <a:moveTo>
                    <a:pt x="11797284" y="0"/>
                  </a:moveTo>
                  <a:lnTo>
                    <a:pt x="0" y="0"/>
                  </a:lnTo>
                  <a:lnTo>
                    <a:pt x="0" y="713231"/>
                  </a:lnTo>
                  <a:lnTo>
                    <a:pt x="11797284" y="713231"/>
                  </a:lnTo>
                  <a:lnTo>
                    <a:pt x="11797284" y="0"/>
                  </a:lnTo>
                  <a:close/>
                </a:path>
              </a:pathLst>
            </a:custGeom>
            <a:solidFill>
              <a:srgbClr val="000000"/>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grpSp>
      <p:sp>
        <p:nvSpPr>
          <p:cNvPr id="1580" name="Google Shape;1580;g2ecba0c605a_0_1405"/>
          <p:cNvSpPr txBox="1"/>
          <p:nvPr/>
        </p:nvSpPr>
        <p:spPr>
          <a:xfrm>
            <a:off x="2613091" y="6084997"/>
            <a:ext cx="7004700" cy="422700"/>
          </a:xfrm>
          <a:prstGeom prst="rect">
            <a:avLst/>
          </a:prstGeom>
          <a:noFill/>
          <a:ln>
            <a:noFill/>
          </a:ln>
        </p:spPr>
        <p:txBody>
          <a:bodyPr spcFirstLastPara="1" wrap="square" lIns="0" tIns="14600" rIns="0" bIns="0" anchor="t" anchorCtr="0">
            <a:spAutoFit/>
          </a:bodyPr>
          <a:lstStyle/>
          <a:p>
            <a:pPr marL="12700" lvl="0" indent="0" algn="l" rtl="0">
              <a:lnSpc>
                <a:spcPct val="100000"/>
              </a:lnSpc>
              <a:spcBef>
                <a:spcPts val="0"/>
              </a:spcBef>
              <a:spcAft>
                <a:spcPts val="0"/>
              </a:spcAft>
              <a:buNone/>
            </a:pPr>
            <a:r>
              <a:rPr lang="en-US" sz="2650" b="1">
                <a:solidFill>
                  <a:srgbClr val="FFFFFF"/>
                </a:solidFill>
                <a:latin typeface="Arial"/>
                <a:ea typeface="Arial"/>
                <a:cs typeface="Arial"/>
                <a:sym typeface="Arial"/>
              </a:rPr>
              <a:t>PART 1: ATHLETIC EQUITY: EADA v Title IX</a:t>
            </a:r>
            <a:endParaRPr sz="2650">
              <a:latin typeface="Arial"/>
              <a:ea typeface="Arial"/>
              <a:cs typeface="Arial"/>
              <a:sym typeface="Arial"/>
            </a:endParaRP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showMasterSp="0">
  <p:cSld>
    <p:spTree>
      <p:nvGrpSpPr>
        <p:cNvPr id="1" name="Shape 1584"/>
        <p:cNvGrpSpPr/>
        <p:nvPr/>
      </p:nvGrpSpPr>
      <p:grpSpPr>
        <a:xfrm>
          <a:off x="0" y="0"/>
          <a:ext cx="0" cy="0"/>
          <a:chOff x="0" y="0"/>
          <a:chExt cx="0" cy="0"/>
        </a:xfrm>
      </p:grpSpPr>
      <p:sp>
        <p:nvSpPr>
          <p:cNvPr id="1585" name="Google Shape;1585;g2ecba0c605a_0_1413"/>
          <p:cNvSpPr/>
          <p:nvPr/>
        </p:nvSpPr>
        <p:spPr>
          <a:xfrm>
            <a:off x="1559052" y="1892806"/>
            <a:ext cx="2987040" cy="4074160"/>
          </a:xfrm>
          <a:custGeom>
            <a:avLst/>
            <a:gdLst/>
            <a:ahLst/>
            <a:cxnLst/>
            <a:rect l="l" t="t" r="r" b="b"/>
            <a:pathLst>
              <a:path w="2987040" h="4074160" extrusionOk="0">
                <a:moveTo>
                  <a:pt x="2688336" y="0"/>
                </a:moveTo>
                <a:lnTo>
                  <a:pt x="298704" y="0"/>
                </a:lnTo>
                <a:lnTo>
                  <a:pt x="250251" y="3909"/>
                </a:lnTo>
                <a:lnTo>
                  <a:pt x="204289" y="15227"/>
                </a:lnTo>
                <a:lnTo>
                  <a:pt x="161430" y="33340"/>
                </a:lnTo>
                <a:lnTo>
                  <a:pt x="122291" y="57631"/>
                </a:lnTo>
                <a:lnTo>
                  <a:pt x="87487" y="87487"/>
                </a:lnTo>
                <a:lnTo>
                  <a:pt x="57631" y="122291"/>
                </a:lnTo>
                <a:lnTo>
                  <a:pt x="33340" y="161430"/>
                </a:lnTo>
                <a:lnTo>
                  <a:pt x="15227" y="204289"/>
                </a:lnTo>
                <a:lnTo>
                  <a:pt x="3909" y="250251"/>
                </a:lnTo>
                <a:lnTo>
                  <a:pt x="0" y="298703"/>
                </a:lnTo>
                <a:lnTo>
                  <a:pt x="0" y="3774948"/>
                </a:lnTo>
                <a:lnTo>
                  <a:pt x="3909" y="3823400"/>
                </a:lnTo>
                <a:lnTo>
                  <a:pt x="15227" y="3869362"/>
                </a:lnTo>
                <a:lnTo>
                  <a:pt x="33340" y="3912221"/>
                </a:lnTo>
                <a:lnTo>
                  <a:pt x="57631" y="3951360"/>
                </a:lnTo>
                <a:lnTo>
                  <a:pt x="87487" y="3986164"/>
                </a:lnTo>
                <a:lnTo>
                  <a:pt x="122291" y="4016020"/>
                </a:lnTo>
                <a:lnTo>
                  <a:pt x="161430" y="4040311"/>
                </a:lnTo>
                <a:lnTo>
                  <a:pt x="204289" y="4058424"/>
                </a:lnTo>
                <a:lnTo>
                  <a:pt x="250251" y="4069742"/>
                </a:lnTo>
                <a:lnTo>
                  <a:pt x="298704" y="4073652"/>
                </a:lnTo>
                <a:lnTo>
                  <a:pt x="2688336" y="4073652"/>
                </a:lnTo>
                <a:lnTo>
                  <a:pt x="2736788" y="4069742"/>
                </a:lnTo>
                <a:lnTo>
                  <a:pt x="2782750" y="4058424"/>
                </a:lnTo>
                <a:lnTo>
                  <a:pt x="2825609" y="4040311"/>
                </a:lnTo>
                <a:lnTo>
                  <a:pt x="2864748" y="4016020"/>
                </a:lnTo>
                <a:lnTo>
                  <a:pt x="2899552" y="3986164"/>
                </a:lnTo>
                <a:lnTo>
                  <a:pt x="2929408" y="3951360"/>
                </a:lnTo>
                <a:lnTo>
                  <a:pt x="2953699" y="3912221"/>
                </a:lnTo>
                <a:lnTo>
                  <a:pt x="2971812" y="3869362"/>
                </a:lnTo>
                <a:lnTo>
                  <a:pt x="2983130" y="3823400"/>
                </a:lnTo>
                <a:lnTo>
                  <a:pt x="2987040" y="3774948"/>
                </a:lnTo>
                <a:lnTo>
                  <a:pt x="2987040" y="298703"/>
                </a:lnTo>
                <a:lnTo>
                  <a:pt x="2983130" y="250251"/>
                </a:lnTo>
                <a:lnTo>
                  <a:pt x="2971812" y="204289"/>
                </a:lnTo>
                <a:lnTo>
                  <a:pt x="2953699" y="161430"/>
                </a:lnTo>
                <a:lnTo>
                  <a:pt x="2929408" y="122291"/>
                </a:lnTo>
                <a:lnTo>
                  <a:pt x="2899552" y="87487"/>
                </a:lnTo>
                <a:lnTo>
                  <a:pt x="2864748" y="57631"/>
                </a:lnTo>
                <a:lnTo>
                  <a:pt x="2825609" y="33340"/>
                </a:lnTo>
                <a:lnTo>
                  <a:pt x="2782750" y="15227"/>
                </a:lnTo>
                <a:lnTo>
                  <a:pt x="2736788" y="3909"/>
                </a:lnTo>
                <a:lnTo>
                  <a:pt x="2688336" y="0"/>
                </a:lnTo>
                <a:close/>
              </a:path>
            </a:pathLst>
          </a:custGeom>
          <a:solidFill>
            <a:srgbClr val="AC151B"/>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586" name="Google Shape;1586;g2ecba0c605a_0_1413"/>
          <p:cNvSpPr txBox="1"/>
          <p:nvPr/>
        </p:nvSpPr>
        <p:spPr>
          <a:xfrm>
            <a:off x="1830388" y="3987020"/>
            <a:ext cx="2444100" cy="581700"/>
          </a:xfrm>
          <a:prstGeom prst="rect">
            <a:avLst/>
          </a:prstGeom>
          <a:noFill/>
          <a:ln>
            <a:noFill/>
          </a:ln>
        </p:spPr>
        <p:txBody>
          <a:bodyPr spcFirstLastPara="1" wrap="square" lIns="0" tIns="12050" rIns="0" bIns="0" anchor="t" anchorCtr="0">
            <a:spAutoFit/>
          </a:bodyPr>
          <a:lstStyle/>
          <a:p>
            <a:pPr marL="12700" lvl="0" indent="0" algn="l" rtl="0">
              <a:lnSpc>
                <a:spcPct val="100000"/>
              </a:lnSpc>
              <a:spcBef>
                <a:spcPts val="0"/>
              </a:spcBef>
              <a:spcAft>
                <a:spcPts val="0"/>
              </a:spcAft>
              <a:buNone/>
            </a:pPr>
            <a:r>
              <a:rPr lang="en-US" sz="3700">
                <a:solidFill>
                  <a:srgbClr val="FFFFFF"/>
                </a:solidFill>
                <a:latin typeface="Calibri"/>
                <a:ea typeface="Calibri"/>
                <a:cs typeface="Calibri"/>
                <a:sym typeface="Calibri"/>
              </a:rPr>
              <a:t>Participation</a:t>
            </a:r>
            <a:endParaRPr sz="3700">
              <a:latin typeface="Calibri"/>
              <a:ea typeface="Calibri"/>
              <a:cs typeface="Calibri"/>
              <a:sym typeface="Calibri"/>
            </a:endParaRPr>
          </a:p>
        </p:txBody>
      </p:sp>
      <p:grpSp>
        <p:nvGrpSpPr>
          <p:cNvPr id="1587" name="Google Shape;1587;g2ecba0c605a_0_1413"/>
          <p:cNvGrpSpPr/>
          <p:nvPr/>
        </p:nvGrpSpPr>
        <p:grpSpPr>
          <a:xfrm>
            <a:off x="2374392" y="1892806"/>
            <a:ext cx="5247132" cy="4074160"/>
            <a:chOff x="2374392" y="1892806"/>
            <a:chExt cx="5247132" cy="4074160"/>
          </a:xfrm>
        </p:grpSpPr>
        <p:pic>
          <p:nvPicPr>
            <p:cNvPr id="1588" name="Google Shape;1588;g2ecba0c605a_0_1413"/>
            <p:cNvPicPr preferRelativeResize="0"/>
            <p:nvPr/>
          </p:nvPicPr>
          <p:blipFill rotWithShape="1">
            <a:blip r:embed="rId3">
              <a:alphaModFix/>
            </a:blip>
            <a:srcRect/>
            <a:stretch/>
          </p:blipFill>
          <p:spPr>
            <a:xfrm>
              <a:off x="2374392" y="2136648"/>
              <a:ext cx="1356359" cy="1357883"/>
            </a:xfrm>
            <a:prstGeom prst="rect">
              <a:avLst/>
            </a:prstGeom>
            <a:noFill/>
            <a:ln>
              <a:noFill/>
            </a:ln>
          </p:spPr>
        </p:pic>
        <p:sp>
          <p:nvSpPr>
            <p:cNvPr id="1589" name="Google Shape;1589;g2ecba0c605a_0_1413"/>
            <p:cNvSpPr/>
            <p:nvPr/>
          </p:nvSpPr>
          <p:spPr>
            <a:xfrm>
              <a:off x="2374392" y="2136648"/>
              <a:ext cx="1356360" cy="1358264"/>
            </a:xfrm>
            <a:custGeom>
              <a:avLst/>
              <a:gdLst/>
              <a:ahLst/>
              <a:cxnLst/>
              <a:rect l="l" t="t" r="r" b="b"/>
              <a:pathLst>
                <a:path w="1356360" h="1358264" extrusionOk="0">
                  <a:moveTo>
                    <a:pt x="0" y="678941"/>
                  </a:moveTo>
                  <a:lnTo>
                    <a:pt x="1702" y="630454"/>
                  </a:lnTo>
                  <a:lnTo>
                    <a:pt x="6734" y="582888"/>
                  </a:lnTo>
                  <a:lnTo>
                    <a:pt x="14980" y="536356"/>
                  </a:lnTo>
                  <a:lnTo>
                    <a:pt x="26326" y="490974"/>
                  </a:lnTo>
                  <a:lnTo>
                    <a:pt x="40657" y="446856"/>
                  </a:lnTo>
                  <a:lnTo>
                    <a:pt x="57857" y="404119"/>
                  </a:lnTo>
                  <a:lnTo>
                    <a:pt x="77813" y="362876"/>
                  </a:lnTo>
                  <a:lnTo>
                    <a:pt x="100409" y="323242"/>
                  </a:lnTo>
                  <a:lnTo>
                    <a:pt x="125532" y="285333"/>
                  </a:lnTo>
                  <a:lnTo>
                    <a:pt x="153065" y="249263"/>
                  </a:lnTo>
                  <a:lnTo>
                    <a:pt x="182894" y="215147"/>
                  </a:lnTo>
                  <a:lnTo>
                    <a:pt x="214905" y="183100"/>
                  </a:lnTo>
                  <a:lnTo>
                    <a:pt x="248982" y="153237"/>
                  </a:lnTo>
                  <a:lnTo>
                    <a:pt x="285012" y="125673"/>
                  </a:lnTo>
                  <a:lnTo>
                    <a:pt x="322878" y="100523"/>
                  </a:lnTo>
                  <a:lnTo>
                    <a:pt x="362468" y="77901"/>
                  </a:lnTo>
                  <a:lnTo>
                    <a:pt x="403664" y="57922"/>
                  </a:lnTo>
                  <a:lnTo>
                    <a:pt x="446354" y="40702"/>
                  </a:lnTo>
                  <a:lnTo>
                    <a:pt x="490422" y="26356"/>
                  </a:lnTo>
                  <a:lnTo>
                    <a:pt x="535753" y="14997"/>
                  </a:lnTo>
                  <a:lnTo>
                    <a:pt x="582233" y="6742"/>
                  </a:lnTo>
                  <a:lnTo>
                    <a:pt x="629747" y="1704"/>
                  </a:lnTo>
                  <a:lnTo>
                    <a:pt x="678180" y="0"/>
                  </a:lnTo>
                  <a:lnTo>
                    <a:pt x="726612" y="1704"/>
                  </a:lnTo>
                  <a:lnTo>
                    <a:pt x="774126" y="6742"/>
                  </a:lnTo>
                  <a:lnTo>
                    <a:pt x="820606" y="14997"/>
                  </a:lnTo>
                  <a:lnTo>
                    <a:pt x="865937" y="26356"/>
                  </a:lnTo>
                  <a:lnTo>
                    <a:pt x="910005" y="40702"/>
                  </a:lnTo>
                  <a:lnTo>
                    <a:pt x="952695" y="57922"/>
                  </a:lnTo>
                  <a:lnTo>
                    <a:pt x="993891" y="77901"/>
                  </a:lnTo>
                  <a:lnTo>
                    <a:pt x="1033481" y="100523"/>
                  </a:lnTo>
                  <a:lnTo>
                    <a:pt x="1071347" y="125673"/>
                  </a:lnTo>
                  <a:lnTo>
                    <a:pt x="1107377" y="153237"/>
                  </a:lnTo>
                  <a:lnTo>
                    <a:pt x="1141454" y="183100"/>
                  </a:lnTo>
                  <a:lnTo>
                    <a:pt x="1173465" y="215147"/>
                  </a:lnTo>
                  <a:lnTo>
                    <a:pt x="1203294" y="249263"/>
                  </a:lnTo>
                  <a:lnTo>
                    <a:pt x="1230827" y="285333"/>
                  </a:lnTo>
                  <a:lnTo>
                    <a:pt x="1255950" y="323242"/>
                  </a:lnTo>
                  <a:lnTo>
                    <a:pt x="1278546" y="362876"/>
                  </a:lnTo>
                  <a:lnTo>
                    <a:pt x="1298502" y="404119"/>
                  </a:lnTo>
                  <a:lnTo>
                    <a:pt x="1315702" y="446856"/>
                  </a:lnTo>
                  <a:lnTo>
                    <a:pt x="1330033" y="490974"/>
                  </a:lnTo>
                  <a:lnTo>
                    <a:pt x="1341379" y="536356"/>
                  </a:lnTo>
                  <a:lnTo>
                    <a:pt x="1349625" y="582888"/>
                  </a:lnTo>
                  <a:lnTo>
                    <a:pt x="1354657" y="630454"/>
                  </a:lnTo>
                  <a:lnTo>
                    <a:pt x="1356360" y="678941"/>
                  </a:lnTo>
                  <a:lnTo>
                    <a:pt x="1354657" y="727429"/>
                  </a:lnTo>
                  <a:lnTo>
                    <a:pt x="1349625" y="774995"/>
                  </a:lnTo>
                  <a:lnTo>
                    <a:pt x="1341379" y="821527"/>
                  </a:lnTo>
                  <a:lnTo>
                    <a:pt x="1330033" y="866909"/>
                  </a:lnTo>
                  <a:lnTo>
                    <a:pt x="1315702" y="911027"/>
                  </a:lnTo>
                  <a:lnTo>
                    <a:pt x="1298502" y="953764"/>
                  </a:lnTo>
                  <a:lnTo>
                    <a:pt x="1278546" y="995007"/>
                  </a:lnTo>
                  <a:lnTo>
                    <a:pt x="1255950" y="1034641"/>
                  </a:lnTo>
                  <a:lnTo>
                    <a:pt x="1230827" y="1072550"/>
                  </a:lnTo>
                  <a:lnTo>
                    <a:pt x="1203294" y="1108620"/>
                  </a:lnTo>
                  <a:lnTo>
                    <a:pt x="1173465" y="1142736"/>
                  </a:lnTo>
                  <a:lnTo>
                    <a:pt x="1141454" y="1174783"/>
                  </a:lnTo>
                  <a:lnTo>
                    <a:pt x="1107377" y="1204646"/>
                  </a:lnTo>
                  <a:lnTo>
                    <a:pt x="1071347" y="1232210"/>
                  </a:lnTo>
                  <a:lnTo>
                    <a:pt x="1033481" y="1257360"/>
                  </a:lnTo>
                  <a:lnTo>
                    <a:pt x="993891" y="1279982"/>
                  </a:lnTo>
                  <a:lnTo>
                    <a:pt x="952695" y="1299961"/>
                  </a:lnTo>
                  <a:lnTo>
                    <a:pt x="910005" y="1317181"/>
                  </a:lnTo>
                  <a:lnTo>
                    <a:pt x="865937" y="1331527"/>
                  </a:lnTo>
                  <a:lnTo>
                    <a:pt x="820606" y="1342886"/>
                  </a:lnTo>
                  <a:lnTo>
                    <a:pt x="774126" y="1351141"/>
                  </a:lnTo>
                  <a:lnTo>
                    <a:pt x="726612" y="1356179"/>
                  </a:lnTo>
                  <a:lnTo>
                    <a:pt x="678180" y="1357883"/>
                  </a:lnTo>
                  <a:lnTo>
                    <a:pt x="629747" y="1356179"/>
                  </a:lnTo>
                  <a:lnTo>
                    <a:pt x="582233" y="1351141"/>
                  </a:lnTo>
                  <a:lnTo>
                    <a:pt x="535753" y="1342886"/>
                  </a:lnTo>
                  <a:lnTo>
                    <a:pt x="490422" y="1331527"/>
                  </a:lnTo>
                  <a:lnTo>
                    <a:pt x="446354" y="1317181"/>
                  </a:lnTo>
                  <a:lnTo>
                    <a:pt x="403664" y="1299961"/>
                  </a:lnTo>
                  <a:lnTo>
                    <a:pt x="362468" y="1279982"/>
                  </a:lnTo>
                  <a:lnTo>
                    <a:pt x="322878" y="1257360"/>
                  </a:lnTo>
                  <a:lnTo>
                    <a:pt x="285012" y="1232210"/>
                  </a:lnTo>
                  <a:lnTo>
                    <a:pt x="248982" y="1204646"/>
                  </a:lnTo>
                  <a:lnTo>
                    <a:pt x="214905" y="1174783"/>
                  </a:lnTo>
                  <a:lnTo>
                    <a:pt x="182894" y="1142736"/>
                  </a:lnTo>
                  <a:lnTo>
                    <a:pt x="153065" y="1108620"/>
                  </a:lnTo>
                  <a:lnTo>
                    <a:pt x="125532" y="1072550"/>
                  </a:lnTo>
                  <a:lnTo>
                    <a:pt x="100409" y="1034641"/>
                  </a:lnTo>
                  <a:lnTo>
                    <a:pt x="77813" y="995007"/>
                  </a:lnTo>
                  <a:lnTo>
                    <a:pt x="57857" y="953764"/>
                  </a:lnTo>
                  <a:lnTo>
                    <a:pt x="40657" y="911027"/>
                  </a:lnTo>
                  <a:lnTo>
                    <a:pt x="26326" y="866909"/>
                  </a:lnTo>
                  <a:lnTo>
                    <a:pt x="14980" y="821527"/>
                  </a:lnTo>
                  <a:lnTo>
                    <a:pt x="6734" y="774995"/>
                  </a:lnTo>
                  <a:lnTo>
                    <a:pt x="1702" y="727429"/>
                  </a:lnTo>
                  <a:lnTo>
                    <a:pt x="0" y="678941"/>
                  </a:lnTo>
                  <a:close/>
                </a:path>
              </a:pathLst>
            </a:custGeom>
            <a:noFill/>
            <a:ln w="127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590" name="Google Shape;1590;g2ecba0c605a_0_1413"/>
            <p:cNvSpPr/>
            <p:nvPr/>
          </p:nvSpPr>
          <p:spPr>
            <a:xfrm>
              <a:off x="4634484" y="1892806"/>
              <a:ext cx="2987040" cy="4074160"/>
            </a:xfrm>
            <a:custGeom>
              <a:avLst/>
              <a:gdLst/>
              <a:ahLst/>
              <a:cxnLst/>
              <a:rect l="l" t="t" r="r" b="b"/>
              <a:pathLst>
                <a:path w="2987040" h="4074160" extrusionOk="0">
                  <a:moveTo>
                    <a:pt x="2688336" y="0"/>
                  </a:moveTo>
                  <a:lnTo>
                    <a:pt x="298704" y="0"/>
                  </a:lnTo>
                  <a:lnTo>
                    <a:pt x="250251" y="3909"/>
                  </a:lnTo>
                  <a:lnTo>
                    <a:pt x="204289" y="15227"/>
                  </a:lnTo>
                  <a:lnTo>
                    <a:pt x="161430" y="33340"/>
                  </a:lnTo>
                  <a:lnTo>
                    <a:pt x="122291" y="57631"/>
                  </a:lnTo>
                  <a:lnTo>
                    <a:pt x="87487" y="87487"/>
                  </a:lnTo>
                  <a:lnTo>
                    <a:pt x="57631" y="122291"/>
                  </a:lnTo>
                  <a:lnTo>
                    <a:pt x="33340" y="161430"/>
                  </a:lnTo>
                  <a:lnTo>
                    <a:pt x="15227" y="204289"/>
                  </a:lnTo>
                  <a:lnTo>
                    <a:pt x="3909" y="250251"/>
                  </a:lnTo>
                  <a:lnTo>
                    <a:pt x="0" y="298703"/>
                  </a:lnTo>
                  <a:lnTo>
                    <a:pt x="0" y="3774948"/>
                  </a:lnTo>
                  <a:lnTo>
                    <a:pt x="3909" y="3823400"/>
                  </a:lnTo>
                  <a:lnTo>
                    <a:pt x="15227" y="3869362"/>
                  </a:lnTo>
                  <a:lnTo>
                    <a:pt x="33340" y="3912221"/>
                  </a:lnTo>
                  <a:lnTo>
                    <a:pt x="57631" y="3951360"/>
                  </a:lnTo>
                  <a:lnTo>
                    <a:pt x="87487" y="3986164"/>
                  </a:lnTo>
                  <a:lnTo>
                    <a:pt x="122291" y="4016020"/>
                  </a:lnTo>
                  <a:lnTo>
                    <a:pt x="161430" y="4040311"/>
                  </a:lnTo>
                  <a:lnTo>
                    <a:pt x="204289" y="4058424"/>
                  </a:lnTo>
                  <a:lnTo>
                    <a:pt x="250251" y="4069742"/>
                  </a:lnTo>
                  <a:lnTo>
                    <a:pt x="298704" y="4073652"/>
                  </a:lnTo>
                  <a:lnTo>
                    <a:pt x="2688336" y="4073652"/>
                  </a:lnTo>
                  <a:lnTo>
                    <a:pt x="2736788" y="4069742"/>
                  </a:lnTo>
                  <a:lnTo>
                    <a:pt x="2782750" y="4058424"/>
                  </a:lnTo>
                  <a:lnTo>
                    <a:pt x="2825609" y="4040311"/>
                  </a:lnTo>
                  <a:lnTo>
                    <a:pt x="2864748" y="4016020"/>
                  </a:lnTo>
                  <a:lnTo>
                    <a:pt x="2899552" y="3986164"/>
                  </a:lnTo>
                  <a:lnTo>
                    <a:pt x="2929408" y="3951360"/>
                  </a:lnTo>
                  <a:lnTo>
                    <a:pt x="2953699" y="3912221"/>
                  </a:lnTo>
                  <a:lnTo>
                    <a:pt x="2971812" y="3869362"/>
                  </a:lnTo>
                  <a:lnTo>
                    <a:pt x="2983130" y="3823400"/>
                  </a:lnTo>
                  <a:lnTo>
                    <a:pt x="2987040" y="3774948"/>
                  </a:lnTo>
                  <a:lnTo>
                    <a:pt x="2987040" y="298703"/>
                  </a:lnTo>
                  <a:lnTo>
                    <a:pt x="2983130" y="250251"/>
                  </a:lnTo>
                  <a:lnTo>
                    <a:pt x="2971812" y="204289"/>
                  </a:lnTo>
                  <a:lnTo>
                    <a:pt x="2953699" y="161430"/>
                  </a:lnTo>
                  <a:lnTo>
                    <a:pt x="2929408" y="122291"/>
                  </a:lnTo>
                  <a:lnTo>
                    <a:pt x="2899552" y="87487"/>
                  </a:lnTo>
                  <a:lnTo>
                    <a:pt x="2864748" y="57631"/>
                  </a:lnTo>
                  <a:lnTo>
                    <a:pt x="2825609" y="33340"/>
                  </a:lnTo>
                  <a:lnTo>
                    <a:pt x="2782750" y="15227"/>
                  </a:lnTo>
                  <a:lnTo>
                    <a:pt x="2736788" y="3909"/>
                  </a:lnTo>
                  <a:lnTo>
                    <a:pt x="2688336" y="0"/>
                  </a:lnTo>
                  <a:close/>
                </a:path>
              </a:pathLst>
            </a:custGeom>
            <a:solidFill>
              <a:srgbClr val="AC151B"/>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grpSp>
      <p:sp>
        <p:nvSpPr>
          <p:cNvPr id="1591" name="Google Shape;1591;g2ecba0c605a_0_1413"/>
          <p:cNvSpPr txBox="1"/>
          <p:nvPr/>
        </p:nvSpPr>
        <p:spPr>
          <a:xfrm>
            <a:off x="4908503" y="3987020"/>
            <a:ext cx="2439000" cy="581700"/>
          </a:xfrm>
          <a:prstGeom prst="rect">
            <a:avLst/>
          </a:prstGeom>
          <a:noFill/>
          <a:ln>
            <a:noFill/>
          </a:ln>
        </p:spPr>
        <p:txBody>
          <a:bodyPr spcFirstLastPara="1" wrap="square" lIns="0" tIns="12050" rIns="0" bIns="0" anchor="t" anchorCtr="0">
            <a:spAutoFit/>
          </a:bodyPr>
          <a:lstStyle/>
          <a:p>
            <a:pPr marL="12700" lvl="0" indent="0" algn="l" rtl="0">
              <a:lnSpc>
                <a:spcPct val="100000"/>
              </a:lnSpc>
              <a:spcBef>
                <a:spcPts val="0"/>
              </a:spcBef>
              <a:spcAft>
                <a:spcPts val="0"/>
              </a:spcAft>
              <a:buNone/>
            </a:pPr>
            <a:r>
              <a:rPr lang="en-US" sz="3700">
                <a:solidFill>
                  <a:srgbClr val="FFFFFF"/>
                </a:solidFill>
                <a:latin typeface="Calibri"/>
                <a:ea typeface="Calibri"/>
                <a:cs typeface="Calibri"/>
                <a:sym typeface="Calibri"/>
              </a:rPr>
              <a:t>Financial Aid</a:t>
            </a:r>
            <a:endParaRPr sz="3700">
              <a:latin typeface="Calibri"/>
              <a:ea typeface="Calibri"/>
              <a:cs typeface="Calibri"/>
              <a:sym typeface="Calibri"/>
            </a:endParaRPr>
          </a:p>
        </p:txBody>
      </p:sp>
      <p:grpSp>
        <p:nvGrpSpPr>
          <p:cNvPr id="1592" name="Google Shape;1592;g2ecba0c605a_0_1413"/>
          <p:cNvGrpSpPr/>
          <p:nvPr/>
        </p:nvGrpSpPr>
        <p:grpSpPr>
          <a:xfrm>
            <a:off x="5449823" y="1892806"/>
            <a:ext cx="5248656" cy="4074160"/>
            <a:chOff x="5449823" y="1892806"/>
            <a:chExt cx="5248656" cy="4074160"/>
          </a:xfrm>
        </p:grpSpPr>
        <p:pic>
          <p:nvPicPr>
            <p:cNvPr id="1593" name="Google Shape;1593;g2ecba0c605a_0_1413"/>
            <p:cNvPicPr preferRelativeResize="0"/>
            <p:nvPr/>
          </p:nvPicPr>
          <p:blipFill rotWithShape="1">
            <a:blip r:embed="rId4">
              <a:alphaModFix/>
            </a:blip>
            <a:srcRect/>
            <a:stretch/>
          </p:blipFill>
          <p:spPr>
            <a:xfrm>
              <a:off x="5449823" y="2136648"/>
              <a:ext cx="1356359" cy="1357883"/>
            </a:xfrm>
            <a:prstGeom prst="rect">
              <a:avLst/>
            </a:prstGeom>
            <a:noFill/>
            <a:ln>
              <a:noFill/>
            </a:ln>
          </p:spPr>
        </p:pic>
        <p:sp>
          <p:nvSpPr>
            <p:cNvPr id="1594" name="Google Shape;1594;g2ecba0c605a_0_1413"/>
            <p:cNvSpPr/>
            <p:nvPr/>
          </p:nvSpPr>
          <p:spPr>
            <a:xfrm>
              <a:off x="5449823" y="2136648"/>
              <a:ext cx="1356359" cy="1358264"/>
            </a:xfrm>
            <a:custGeom>
              <a:avLst/>
              <a:gdLst/>
              <a:ahLst/>
              <a:cxnLst/>
              <a:rect l="l" t="t" r="r" b="b"/>
              <a:pathLst>
                <a:path w="1356359" h="1358264" extrusionOk="0">
                  <a:moveTo>
                    <a:pt x="0" y="678941"/>
                  </a:moveTo>
                  <a:lnTo>
                    <a:pt x="1702" y="630454"/>
                  </a:lnTo>
                  <a:lnTo>
                    <a:pt x="6734" y="582888"/>
                  </a:lnTo>
                  <a:lnTo>
                    <a:pt x="14980" y="536356"/>
                  </a:lnTo>
                  <a:lnTo>
                    <a:pt x="26326" y="490974"/>
                  </a:lnTo>
                  <a:lnTo>
                    <a:pt x="40657" y="446856"/>
                  </a:lnTo>
                  <a:lnTo>
                    <a:pt x="57857" y="404119"/>
                  </a:lnTo>
                  <a:lnTo>
                    <a:pt x="77813" y="362876"/>
                  </a:lnTo>
                  <a:lnTo>
                    <a:pt x="100409" y="323242"/>
                  </a:lnTo>
                  <a:lnTo>
                    <a:pt x="125532" y="285333"/>
                  </a:lnTo>
                  <a:lnTo>
                    <a:pt x="153065" y="249263"/>
                  </a:lnTo>
                  <a:lnTo>
                    <a:pt x="182894" y="215147"/>
                  </a:lnTo>
                  <a:lnTo>
                    <a:pt x="214905" y="183100"/>
                  </a:lnTo>
                  <a:lnTo>
                    <a:pt x="248982" y="153237"/>
                  </a:lnTo>
                  <a:lnTo>
                    <a:pt x="285012" y="125673"/>
                  </a:lnTo>
                  <a:lnTo>
                    <a:pt x="322878" y="100523"/>
                  </a:lnTo>
                  <a:lnTo>
                    <a:pt x="362468" y="77901"/>
                  </a:lnTo>
                  <a:lnTo>
                    <a:pt x="403664" y="57922"/>
                  </a:lnTo>
                  <a:lnTo>
                    <a:pt x="446354" y="40702"/>
                  </a:lnTo>
                  <a:lnTo>
                    <a:pt x="490422" y="26356"/>
                  </a:lnTo>
                  <a:lnTo>
                    <a:pt x="535753" y="14997"/>
                  </a:lnTo>
                  <a:lnTo>
                    <a:pt x="582233" y="6742"/>
                  </a:lnTo>
                  <a:lnTo>
                    <a:pt x="629747" y="1704"/>
                  </a:lnTo>
                  <a:lnTo>
                    <a:pt x="678180" y="0"/>
                  </a:lnTo>
                  <a:lnTo>
                    <a:pt x="726612" y="1704"/>
                  </a:lnTo>
                  <a:lnTo>
                    <a:pt x="774126" y="6742"/>
                  </a:lnTo>
                  <a:lnTo>
                    <a:pt x="820606" y="14997"/>
                  </a:lnTo>
                  <a:lnTo>
                    <a:pt x="865937" y="26356"/>
                  </a:lnTo>
                  <a:lnTo>
                    <a:pt x="910005" y="40702"/>
                  </a:lnTo>
                  <a:lnTo>
                    <a:pt x="952695" y="57922"/>
                  </a:lnTo>
                  <a:lnTo>
                    <a:pt x="993891" y="77901"/>
                  </a:lnTo>
                  <a:lnTo>
                    <a:pt x="1033481" y="100523"/>
                  </a:lnTo>
                  <a:lnTo>
                    <a:pt x="1071347" y="125673"/>
                  </a:lnTo>
                  <a:lnTo>
                    <a:pt x="1107377" y="153237"/>
                  </a:lnTo>
                  <a:lnTo>
                    <a:pt x="1141454" y="183100"/>
                  </a:lnTo>
                  <a:lnTo>
                    <a:pt x="1173465" y="215147"/>
                  </a:lnTo>
                  <a:lnTo>
                    <a:pt x="1203294" y="249263"/>
                  </a:lnTo>
                  <a:lnTo>
                    <a:pt x="1230827" y="285333"/>
                  </a:lnTo>
                  <a:lnTo>
                    <a:pt x="1255950" y="323242"/>
                  </a:lnTo>
                  <a:lnTo>
                    <a:pt x="1278546" y="362876"/>
                  </a:lnTo>
                  <a:lnTo>
                    <a:pt x="1298502" y="404119"/>
                  </a:lnTo>
                  <a:lnTo>
                    <a:pt x="1315702" y="446856"/>
                  </a:lnTo>
                  <a:lnTo>
                    <a:pt x="1330033" y="490974"/>
                  </a:lnTo>
                  <a:lnTo>
                    <a:pt x="1341379" y="536356"/>
                  </a:lnTo>
                  <a:lnTo>
                    <a:pt x="1349625" y="582888"/>
                  </a:lnTo>
                  <a:lnTo>
                    <a:pt x="1354657" y="630454"/>
                  </a:lnTo>
                  <a:lnTo>
                    <a:pt x="1356360" y="678941"/>
                  </a:lnTo>
                  <a:lnTo>
                    <a:pt x="1354657" y="727429"/>
                  </a:lnTo>
                  <a:lnTo>
                    <a:pt x="1349625" y="774995"/>
                  </a:lnTo>
                  <a:lnTo>
                    <a:pt x="1341379" y="821527"/>
                  </a:lnTo>
                  <a:lnTo>
                    <a:pt x="1330033" y="866909"/>
                  </a:lnTo>
                  <a:lnTo>
                    <a:pt x="1315702" y="911027"/>
                  </a:lnTo>
                  <a:lnTo>
                    <a:pt x="1298502" y="953764"/>
                  </a:lnTo>
                  <a:lnTo>
                    <a:pt x="1278546" y="995007"/>
                  </a:lnTo>
                  <a:lnTo>
                    <a:pt x="1255950" y="1034641"/>
                  </a:lnTo>
                  <a:lnTo>
                    <a:pt x="1230827" y="1072550"/>
                  </a:lnTo>
                  <a:lnTo>
                    <a:pt x="1203294" y="1108620"/>
                  </a:lnTo>
                  <a:lnTo>
                    <a:pt x="1173465" y="1142736"/>
                  </a:lnTo>
                  <a:lnTo>
                    <a:pt x="1141454" y="1174783"/>
                  </a:lnTo>
                  <a:lnTo>
                    <a:pt x="1107377" y="1204646"/>
                  </a:lnTo>
                  <a:lnTo>
                    <a:pt x="1071347" y="1232210"/>
                  </a:lnTo>
                  <a:lnTo>
                    <a:pt x="1033481" y="1257360"/>
                  </a:lnTo>
                  <a:lnTo>
                    <a:pt x="993891" y="1279982"/>
                  </a:lnTo>
                  <a:lnTo>
                    <a:pt x="952695" y="1299961"/>
                  </a:lnTo>
                  <a:lnTo>
                    <a:pt x="910005" y="1317181"/>
                  </a:lnTo>
                  <a:lnTo>
                    <a:pt x="865937" y="1331527"/>
                  </a:lnTo>
                  <a:lnTo>
                    <a:pt x="820606" y="1342886"/>
                  </a:lnTo>
                  <a:lnTo>
                    <a:pt x="774126" y="1351141"/>
                  </a:lnTo>
                  <a:lnTo>
                    <a:pt x="726612" y="1356179"/>
                  </a:lnTo>
                  <a:lnTo>
                    <a:pt x="678180" y="1357883"/>
                  </a:lnTo>
                  <a:lnTo>
                    <a:pt x="629747" y="1356179"/>
                  </a:lnTo>
                  <a:lnTo>
                    <a:pt x="582233" y="1351141"/>
                  </a:lnTo>
                  <a:lnTo>
                    <a:pt x="535753" y="1342886"/>
                  </a:lnTo>
                  <a:lnTo>
                    <a:pt x="490422" y="1331527"/>
                  </a:lnTo>
                  <a:lnTo>
                    <a:pt x="446354" y="1317181"/>
                  </a:lnTo>
                  <a:lnTo>
                    <a:pt x="403664" y="1299961"/>
                  </a:lnTo>
                  <a:lnTo>
                    <a:pt x="362468" y="1279982"/>
                  </a:lnTo>
                  <a:lnTo>
                    <a:pt x="322878" y="1257360"/>
                  </a:lnTo>
                  <a:lnTo>
                    <a:pt x="285012" y="1232210"/>
                  </a:lnTo>
                  <a:lnTo>
                    <a:pt x="248982" y="1204646"/>
                  </a:lnTo>
                  <a:lnTo>
                    <a:pt x="214905" y="1174783"/>
                  </a:lnTo>
                  <a:lnTo>
                    <a:pt x="182894" y="1142736"/>
                  </a:lnTo>
                  <a:lnTo>
                    <a:pt x="153065" y="1108620"/>
                  </a:lnTo>
                  <a:lnTo>
                    <a:pt x="125532" y="1072550"/>
                  </a:lnTo>
                  <a:lnTo>
                    <a:pt x="100409" y="1034641"/>
                  </a:lnTo>
                  <a:lnTo>
                    <a:pt x="77813" y="995007"/>
                  </a:lnTo>
                  <a:lnTo>
                    <a:pt x="57857" y="953764"/>
                  </a:lnTo>
                  <a:lnTo>
                    <a:pt x="40657" y="911027"/>
                  </a:lnTo>
                  <a:lnTo>
                    <a:pt x="26326" y="866909"/>
                  </a:lnTo>
                  <a:lnTo>
                    <a:pt x="14980" y="821527"/>
                  </a:lnTo>
                  <a:lnTo>
                    <a:pt x="6734" y="774995"/>
                  </a:lnTo>
                  <a:lnTo>
                    <a:pt x="1702" y="727429"/>
                  </a:lnTo>
                  <a:lnTo>
                    <a:pt x="0" y="678941"/>
                  </a:lnTo>
                  <a:close/>
                </a:path>
              </a:pathLst>
            </a:custGeom>
            <a:noFill/>
            <a:ln w="127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595" name="Google Shape;1595;g2ecba0c605a_0_1413"/>
            <p:cNvSpPr/>
            <p:nvPr/>
          </p:nvSpPr>
          <p:spPr>
            <a:xfrm>
              <a:off x="7711439" y="1892806"/>
              <a:ext cx="2987040" cy="4074160"/>
            </a:xfrm>
            <a:custGeom>
              <a:avLst/>
              <a:gdLst/>
              <a:ahLst/>
              <a:cxnLst/>
              <a:rect l="l" t="t" r="r" b="b"/>
              <a:pathLst>
                <a:path w="2987040" h="4074160" extrusionOk="0">
                  <a:moveTo>
                    <a:pt x="2688336" y="0"/>
                  </a:moveTo>
                  <a:lnTo>
                    <a:pt x="298704" y="0"/>
                  </a:lnTo>
                  <a:lnTo>
                    <a:pt x="250251" y="3909"/>
                  </a:lnTo>
                  <a:lnTo>
                    <a:pt x="204289" y="15227"/>
                  </a:lnTo>
                  <a:lnTo>
                    <a:pt x="161430" y="33340"/>
                  </a:lnTo>
                  <a:lnTo>
                    <a:pt x="122291" y="57631"/>
                  </a:lnTo>
                  <a:lnTo>
                    <a:pt x="87487" y="87487"/>
                  </a:lnTo>
                  <a:lnTo>
                    <a:pt x="57631" y="122291"/>
                  </a:lnTo>
                  <a:lnTo>
                    <a:pt x="33340" y="161430"/>
                  </a:lnTo>
                  <a:lnTo>
                    <a:pt x="15227" y="204289"/>
                  </a:lnTo>
                  <a:lnTo>
                    <a:pt x="3909" y="250251"/>
                  </a:lnTo>
                  <a:lnTo>
                    <a:pt x="0" y="298703"/>
                  </a:lnTo>
                  <a:lnTo>
                    <a:pt x="0" y="3774948"/>
                  </a:lnTo>
                  <a:lnTo>
                    <a:pt x="3909" y="3823400"/>
                  </a:lnTo>
                  <a:lnTo>
                    <a:pt x="15227" y="3869362"/>
                  </a:lnTo>
                  <a:lnTo>
                    <a:pt x="33340" y="3912221"/>
                  </a:lnTo>
                  <a:lnTo>
                    <a:pt x="57631" y="3951360"/>
                  </a:lnTo>
                  <a:lnTo>
                    <a:pt x="87487" y="3986164"/>
                  </a:lnTo>
                  <a:lnTo>
                    <a:pt x="122291" y="4016020"/>
                  </a:lnTo>
                  <a:lnTo>
                    <a:pt x="161430" y="4040311"/>
                  </a:lnTo>
                  <a:lnTo>
                    <a:pt x="204289" y="4058424"/>
                  </a:lnTo>
                  <a:lnTo>
                    <a:pt x="250251" y="4069742"/>
                  </a:lnTo>
                  <a:lnTo>
                    <a:pt x="298704" y="4073652"/>
                  </a:lnTo>
                  <a:lnTo>
                    <a:pt x="2688336" y="4073652"/>
                  </a:lnTo>
                  <a:lnTo>
                    <a:pt x="2736788" y="4069742"/>
                  </a:lnTo>
                  <a:lnTo>
                    <a:pt x="2782750" y="4058424"/>
                  </a:lnTo>
                  <a:lnTo>
                    <a:pt x="2825609" y="4040311"/>
                  </a:lnTo>
                  <a:lnTo>
                    <a:pt x="2864748" y="4016020"/>
                  </a:lnTo>
                  <a:lnTo>
                    <a:pt x="2899552" y="3986164"/>
                  </a:lnTo>
                  <a:lnTo>
                    <a:pt x="2929408" y="3951360"/>
                  </a:lnTo>
                  <a:lnTo>
                    <a:pt x="2953699" y="3912221"/>
                  </a:lnTo>
                  <a:lnTo>
                    <a:pt x="2971812" y="3869362"/>
                  </a:lnTo>
                  <a:lnTo>
                    <a:pt x="2983130" y="3823400"/>
                  </a:lnTo>
                  <a:lnTo>
                    <a:pt x="2987040" y="3774948"/>
                  </a:lnTo>
                  <a:lnTo>
                    <a:pt x="2987040" y="298703"/>
                  </a:lnTo>
                  <a:lnTo>
                    <a:pt x="2983130" y="250251"/>
                  </a:lnTo>
                  <a:lnTo>
                    <a:pt x="2971812" y="204289"/>
                  </a:lnTo>
                  <a:lnTo>
                    <a:pt x="2953699" y="161430"/>
                  </a:lnTo>
                  <a:lnTo>
                    <a:pt x="2929408" y="122291"/>
                  </a:lnTo>
                  <a:lnTo>
                    <a:pt x="2899552" y="87487"/>
                  </a:lnTo>
                  <a:lnTo>
                    <a:pt x="2864748" y="57631"/>
                  </a:lnTo>
                  <a:lnTo>
                    <a:pt x="2825609" y="33340"/>
                  </a:lnTo>
                  <a:lnTo>
                    <a:pt x="2782750" y="15227"/>
                  </a:lnTo>
                  <a:lnTo>
                    <a:pt x="2736788" y="3909"/>
                  </a:lnTo>
                  <a:lnTo>
                    <a:pt x="2688336" y="0"/>
                  </a:lnTo>
                  <a:close/>
                </a:path>
              </a:pathLst>
            </a:custGeom>
            <a:solidFill>
              <a:srgbClr val="AC151B"/>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grpSp>
      <p:sp>
        <p:nvSpPr>
          <p:cNvPr id="1596" name="Google Shape;1596;g2ecba0c605a_0_1413"/>
          <p:cNvSpPr txBox="1"/>
          <p:nvPr/>
        </p:nvSpPr>
        <p:spPr>
          <a:xfrm>
            <a:off x="8204517" y="3987020"/>
            <a:ext cx="2000100" cy="581700"/>
          </a:xfrm>
          <a:prstGeom prst="rect">
            <a:avLst/>
          </a:prstGeom>
          <a:noFill/>
          <a:ln>
            <a:noFill/>
          </a:ln>
        </p:spPr>
        <p:txBody>
          <a:bodyPr spcFirstLastPara="1" wrap="square" lIns="0" tIns="12050" rIns="0" bIns="0" anchor="t" anchorCtr="0">
            <a:spAutoFit/>
          </a:bodyPr>
          <a:lstStyle/>
          <a:p>
            <a:pPr marL="12700" lvl="0" indent="0" algn="l" rtl="0">
              <a:lnSpc>
                <a:spcPct val="100000"/>
              </a:lnSpc>
              <a:spcBef>
                <a:spcPts val="0"/>
              </a:spcBef>
              <a:spcAft>
                <a:spcPts val="0"/>
              </a:spcAft>
              <a:buNone/>
            </a:pPr>
            <a:r>
              <a:rPr lang="en-US" sz="3700">
                <a:solidFill>
                  <a:srgbClr val="FFFFFF"/>
                </a:solidFill>
                <a:latin typeface="Calibri"/>
                <a:ea typeface="Calibri"/>
                <a:cs typeface="Calibri"/>
                <a:sym typeface="Calibri"/>
              </a:rPr>
              <a:t>Treatment</a:t>
            </a:r>
            <a:endParaRPr sz="3700">
              <a:latin typeface="Calibri"/>
              <a:ea typeface="Calibri"/>
              <a:cs typeface="Calibri"/>
              <a:sym typeface="Calibri"/>
            </a:endParaRPr>
          </a:p>
        </p:txBody>
      </p:sp>
      <p:grpSp>
        <p:nvGrpSpPr>
          <p:cNvPr id="1597" name="Google Shape;1597;g2ecba0c605a_0_1413"/>
          <p:cNvGrpSpPr/>
          <p:nvPr/>
        </p:nvGrpSpPr>
        <p:grpSpPr>
          <a:xfrm>
            <a:off x="1921764" y="2136648"/>
            <a:ext cx="8412480" cy="3625976"/>
            <a:chOff x="1921764" y="2136648"/>
            <a:chExt cx="8412480" cy="3625976"/>
          </a:xfrm>
        </p:grpSpPr>
        <p:pic>
          <p:nvPicPr>
            <p:cNvPr id="1598" name="Google Shape;1598;g2ecba0c605a_0_1413"/>
            <p:cNvPicPr preferRelativeResize="0"/>
            <p:nvPr/>
          </p:nvPicPr>
          <p:blipFill rotWithShape="1">
            <a:blip r:embed="rId5">
              <a:alphaModFix/>
            </a:blip>
            <a:srcRect/>
            <a:stretch/>
          </p:blipFill>
          <p:spPr>
            <a:xfrm>
              <a:off x="8526780" y="2136648"/>
              <a:ext cx="1356357" cy="1357883"/>
            </a:xfrm>
            <a:prstGeom prst="rect">
              <a:avLst/>
            </a:prstGeom>
            <a:noFill/>
            <a:ln>
              <a:noFill/>
            </a:ln>
          </p:spPr>
        </p:pic>
        <p:sp>
          <p:nvSpPr>
            <p:cNvPr id="1599" name="Google Shape;1599;g2ecba0c605a_0_1413"/>
            <p:cNvSpPr/>
            <p:nvPr/>
          </p:nvSpPr>
          <p:spPr>
            <a:xfrm>
              <a:off x="8526780" y="2136648"/>
              <a:ext cx="1356359" cy="1358264"/>
            </a:xfrm>
            <a:custGeom>
              <a:avLst/>
              <a:gdLst/>
              <a:ahLst/>
              <a:cxnLst/>
              <a:rect l="l" t="t" r="r" b="b"/>
              <a:pathLst>
                <a:path w="1356359" h="1358264" extrusionOk="0">
                  <a:moveTo>
                    <a:pt x="0" y="678941"/>
                  </a:moveTo>
                  <a:lnTo>
                    <a:pt x="1702" y="630454"/>
                  </a:lnTo>
                  <a:lnTo>
                    <a:pt x="6734" y="582888"/>
                  </a:lnTo>
                  <a:lnTo>
                    <a:pt x="14980" y="536356"/>
                  </a:lnTo>
                  <a:lnTo>
                    <a:pt x="26326" y="490974"/>
                  </a:lnTo>
                  <a:lnTo>
                    <a:pt x="40657" y="446856"/>
                  </a:lnTo>
                  <a:lnTo>
                    <a:pt x="57857" y="404119"/>
                  </a:lnTo>
                  <a:lnTo>
                    <a:pt x="77813" y="362876"/>
                  </a:lnTo>
                  <a:lnTo>
                    <a:pt x="100409" y="323242"/>
                  </a:lnTo>
                  <a:lnTo>
                    <a:pt x="125532" y="285333"/>
                  </a:lnTo>
                  <a:lnTo>
                    <a:pt x="153065" y="249263"/>
                  </a:lnTo>
                  <a:lnTo>
                    <a:pt x="182894" y="215147"/>
                  </a:lnTo>
                  <a:lnTo>
                    <a:pt x="214905" y="183100"/>
                  </a:lnTo>
                  <a:lnTo>
                    <a:pt x="248982" y="153237"/>
                  </a:lnTo>
                  <a:lnTo>
                    <a:pt x="285012" y="125673"/>
                  </a:lnTo>
                  <a:lnTo>
                    <a:pt x="322878" y="100523"/>
                  </a:lnTo>
                  <a:lnTo>
                    <a:pt x="362468" y="77901"/>
                  </a:lnTo>
                  <a:lnTo>
                    <a:pt x="403664" y="57922"/>
                  </a:lnTo>
                  <a:lnTo>
                    <a:pt x="446354" y="40702"/>
                  </a:lnTo>
                  <a:lnTo>
                    <a:pt x="490422" y="26356"/>
                  </a:lnTo>
                  <a:lnTo>
                    <a:pt x="535753" y="14997"/>
                  </a:lnTo>
                  <a:lnTo>
                    <a:pt x="582233" y="6742"/>
                  </a:lnTo>
                  <a:lnTo>
                    <a:pt x="629747" y="1704"/>
                  </a:lnTo>
                  <a:lnTo>
                    <a:pt x="678180" y="0"/>
                  </a:lnTo>
                  <a:lnTo>
                    <a:pt x="726612" y="1704"/>
                  </a:lnTo>
                  <a:lnTo>
                    <a:pt x="774126" y="6742"/>
                  </a:lnTo>
                  <a:lnTo>
                    <a:pt x="820606" y="14997"/>
                  </a:lnTo>
                  <a:lnTo>
                    <a:pt x="865937" y="26356"/>
                  </a:lnTo>
                  <a:lnTo>
                    <a:pt x="910005" y="40702"/>
                  </a:lnTo>
                  <a:lnTo>
                    <a:pt x="952695" y="57922"/>
                  </a:lnTo>
                  <a:lnTo>
                    <a:pt x="993891" y="77901"/>
                  </a:lnTo>
                  <a:lnTo>
                    <a:pt x="1033481" y="100523"/>
                  </a:lnTo>
                  <a:lnTo>
                    <a:pt x="1071347" y="125673"/>
                  </a:lnTo>
                  <a:lnTo>
                    <a:pt x="1107377" y="153237"/>
                  </a:lnTo>
                  <a:lnTo>
                    <a:pt x="1141454" y="183100"/>
                  </a:lnTo>
                  <a:lnTo>
                    <a:pt x="1173465" y="215147"/>
                  </a:lnTo>
                  <a:lnTo>
                    <a:pt x="1203294" y="249263"/>
                  </a:lnTo>
                  <a:lnTo>
                    <a:pt x="1230827" y="285333"/>
                  </a:lnTo>
                  <a:lnTo>
                    <a:pt x="1255950" y="323242"/>
                  </a:lnTo>
                  <a:lnTo>
                    <a:pt x="1278546" y="362876"/>
                  </a:lnTo>
                  <a:lnTo>
                    <a:pt x="1298502" y="404119"/>
                  </a:lnTo>
                  <a:lnTo>
                    <a:pt x="1315702" y="446856"/>
                  </a:lnTo>
                  <a:lnTo>
                    <a:pt x="1330033" y="490974"/>
                  </a:lnTo>
                  <a:lnTo>
                    <a:pt x="1341379" y="536356"/>
                  </a:lnTo>
                  <a:lnTo>
                    <a:pt x="1349625" y="582888"/>
                  </a:lnTo>
                  <a:lnTo>
                    <a:pt x="1354657" y="630454"/>
                  </a:lnTo>
                  <a:lnTo>
                    <a:pt x="1356360" y="678941"/>
                  </a:lnTo>
                  <a:lnTo>
                    <a:pt x="1354657" y="727429"/>
                  </a:lnTo>
                  <a:lnTo>
                    <a:pt x="1349625" y="774995"/>
                  </a:lnTo>
                  <a:lnTo>
                    <a:pt x="1341379" y="821527"/>
                  </a:lnTo>
                  <a:lnTo>
                    <a:pt x="1330033" y="866909"/>
                  </a:lnTo>
                  <a:lnTo>
                    <a:pt x="1315702" y="911027"/>
                  </a:lnTo>
                  <a:lnTo>
                    <a:pt x="1298502" y="953764"/>
                  </a:lnTo>
                  <a:lnTo>
                    <a:pt x="1278546" y="995007"/>
                  </a:lnTo>
                  <a:lnTo>
                    <a:pt x="1255950" y="1034641"/>
                  </a:lnTo>
                  <a:lnTo>
                    <a:pt x="1230827" y="1072550"/>
                  </a:lnTo>
                  <a:lnTo>
                    <a:pt x="1203294" y="1108620"/>
                  </a:lnTo>
                  <a:lnTo>
                    <a:pt x="1173465" y="1142736"/>
                  </a:lnTo>
                  <a:lnTo>
                    <a:pt x="1141454" y="1174783"/>
                  </a:lnTo>
                  <a:lnTo>
                    <a:pt x="1107377" y="1204646"/>
                  </a:lnTo>
                  <a:lnTo>
                    <a:pt x="1071347" y="1232210"/>
                  </a:lnTo>
                  <a:lnTo>
                    <a:pt x="1033481" y="1257360"/>
                  </a:lnTo>
                  <a:lnTo>
                    <a:pt x="993891" y="1279982"/>
                  </a:lnTo>
                  <a:lnTo>
                    <a:pt x="952695" y="1299961"/>
                  </a:lnTo>
                  <a:lnTo>
                    <a:pt x="910005" y="1317181"/>
                  </a:lnTo>
                  <a:lnTo>
                    <a:pt x="865937" y="1331527"/>
                  </a:lnTo>
                  <a:lnTo>
                    <a:pt x="820606" y="1342886"/>
                  </a:lnTo>
                  <a:lnTo>
                    <a:pt x="774126" y="1351141"/>
                  </a:lnTo>
                  <a:lnTo>
                    <a:pt x="726612" y="1356179"/>
                  </a:lnTo>
                  <a:lnTo>
                    <a:pt x="678180" y="1357883"/>
                  </a:lnTo>
                  <a:lnTo>
                    <a:pt x="629747" y="1356179"/>
                  </a:lnTo>
                  <a:lnTo>
                    <a:pt x="582233" y="1351141"/>
                  </a:lnTo>
                  <a:lnTo>
                    <a:pt x="535753" y="1342886"/>
                  </a:lnTo>
                  <a:lnTo>
                    <a:pt x="490422" y="1331527"/>
                  </a:lnTo>
                  <a:lnTo>
                    <a:pt x="446354" y="1317181"/>
                  </a:lnTo>
                  <a:lnTo>
                    <a:pt x="403664" y="1299961"/>
                  </a:lnTo>
                  <a:lnTo>
                    <a:pt x="362468" y="1279982"/>
                  </a:lnTo>
                  <a:lnTo>
                    <a:pt x="322878" y="1257360"/>
                  </a:lnTo>
                  <a:lnTo>
                    <a:pt x="285012" y="1232210"/>
                  </a:lnTo>
                  <a:lnTo>
                    <a:pt x="248982" y="1204646"/>
                  </a:lnTo>
                  <a:lnTo>
                    <a:pt x="214905" y="1174783"/>
                  </a:lnTo>
                  <a:lnTo>
                    <a:pt x="182894" y="1142736"/>
                  </a:lnTo>
                  <a:lnTo>
                    <a:pt x="153065" y="1108620"/>
                  </a:lnTo>
                  <a:lnTo>
                    <a:pt x="125532" y="1072550"/>
                  </a:lnTo>
                  <a:lnTo>
                    <a:pt x="100409" y="1034641"/>
                  </a:lnTo>
                  <a:lnTo>
                    <a:pt x="77813" y="995007"/>
                  </a:lnTo>
                  <a:lnTo>
                    <a:pt x="57857" y="953764"/>
                  </a:lnTo>
                  <a:lnTo>
                    <a:pt x="40657" y="911027"/>
                  </a:lnTo>
                  <a:lnTo>
                    <a:pt x="26326" y="866909"/>
                  </a:lnTo>
                  <a:lnTo>
                    <a:pt x="14980" y="821527"/>
                  </a:lnTo>
                  <a:lnTo>
                    <a:pt x="6734" y="774995"/>
                  </a:lnTo>
                  <a:lnTo>
                    <a:pt x="1702" y="727429"/>
                  </a:lnTo>
                  <a:lnTo>
                    <a:pt x="0" y="678941"/>
                  </a:lnTo>
                  <a:close/>
                </a:path>
              </a:pathLst>
            </a:custGeom>
            <a:noFill/>
            <a:ln w="127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600" name="Google Shape;1600;g2ecba0c605a_0_1413"/>
            <p:cNvSpPr/>
            <p:nvPr/>
          </p:nvSpPr>
          <p:spPr>
            <a:xfrm>
              <a:off x="1921764" y="5151120"/>
              <a:ext cx="8412480" cy="611504"/>
            </a:xfrm>
            <a:custGeom>
              <a:avLst/>
              <a:gdLst/>
              <a:ahLst/>
              <a:cxnLst/>
              <a:rect l="l" t="t" r="r" b="b"/>
              <a:pathLst>
                <a:path w="8412480" h="611504" extrusionOk="0">
                  <a:moveTo>
                    <a:pt x="8106918" y="0"/>
                  </a:moveTo>
                  <a:lnTo>
                    <a:pt x="8106918" y="152780"/>
                  </a:lnTo>
                  <a:lnTo>
                    <a:pt x="305562" y="152780"/>
                  </a:lnTo>
                  <a:lnTo>
                    <a:pt x="305562" y="0"/>
                  </a:lnTo>
                  <a:lnTo>
                    <a:pt x="0" y="305561"/>
                  </a:lnTo>
                  <a:lnTo>
                    <a:pt x="305562" y="611123"/>
                  </a:lnTo>
                  <a:lnTo>
                    <a:pt x="305562" y="458342"/>
                  </a:lnTo>
                  <a:lnTo>
                    <a:pt x="8106918" y="458342"/>
                  </a:lnTo>
                  <a:lnTo>
                    <a:pt x="8106918" y="611123"/>
                  </a:lnTo>
                  <a:lnTo>
                    <a:pt x="8412480" y="305561"/>
                  </a:lnTo>
                  <a:lnTo>
                    <a:pt x="8106918" y="0"/>
                  </a:lnTo>
                  <a:close/>
                </a:path>
              </a:pathLst>
            </a:custGeom>
            <a:solidFill>
              <a:srgbClr val="D2ABAB"/>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601" name="Google Shape;1601;g2ecba0c605a_0_1413"/>
            <p:cNvSpPr/>
            <p:nvPr/>
          </p:nvSpPr>
          <p:spPr>
            <a:xfrm>
              <a:off x="1921764" y="5151120"/>
              <a:ext cx="8412480" cy="611504"/>
            </a:xfrm>
            <a:custGeom>
              <a:avLst/>
              <a:gdLst/>
              <a:ahLst/>
              <a:cxnLst/>
              <a:rect l="l" t="t" r="r" b="b"/>
              <a:pathLst>
                <a:path w="8412480" h="611504" extrusionOk="0">
                  <a:moveTo>
                    <a:pt x="0" y="305561"/>
                  </a:moveTo>
                  <a:lnTo>
                    <a:pt x="305562" y="0"/>
                  </a:lnTo>
                  <a:lnTo>
                    <a:pt x="305562" y="152780"/>
                  </a:lnTo>
                  <a:lnTo>
                    <a:pt x="8106918" y="152780"/>
                  </a:lnTo>
                  <a:lnTo>
                    <a:pt x="8106918" y="0"/>
                  </a:lnTo>
                  <a:lnTo>
                    <a:pt x="8412480" y="305561"/>
                  </a:lnTo>
                  <a:lnTo>
                    <a:pt x="8106918" y="611123"/>
                  </a:lnTo>
                  <a:lnTo>
                    <a:pt x="8106918" y="458342"/>
                  </a:lnTo>
                  <a:lnTo>
                    <a:pt x="305562" y="458342"/>
                  </a:lnTo>
                  <a:lnTo>
                    <a:pt x="305562" y="611123"/>
                  </a:lnTo>
                  <a:lnTo>
                    <a:pt x="0" y="305561"/>
                  </a:lnTo>
                  <a:close/>
                </a:path>
              </a:pathLst>
            </a:custGeom>
            <a:noFill/>
            <a:ln w="127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a:p>
          </p:txBody>
        </p:sp>
      </p:grpSp>
      <p:sp>
        <p:nvSpPr>
          <p:cNvPr id="1602" name="Google Shape;1602;g2ecba0c605a_0_1413"/>
          <p:cNvSpPr txBox="1">
            <a:spLocks noGrp="1"/>
          </p:cNvSpPr>
          <p:nvPr>
            <p:ph type="title"/>
          </p:nvPr>
        </p:nvSpPr>
        <p:spPr>
          <a:xfrm>
            <a:off x="1794602" y="596564"/>
            <a:ext cx="8526900" cy="1305000"/>
          </a:xfrm>
          <a:prstGeom prst="rect">
            <a:avLst/>
          </a:prstGeom>
          <a:noFill/>
          <a:ln>
            <a:noFill/>
          </a:ln>
        </p:spPr>
        <p:txBody>
          <a:bodyPr spcFirstLastPara="1" wrap="square" lIns="0" tIns="12050" rIns="0" bIns="0" anchor="t" anchorCtr="0">
            <a:spAutoFit/>
          </a:bodyPr>
          <a:lstStyle/>
          <a:p>
            <a:pPr marL="1254760" marR="10795" lvl="0" indent="-1242695" algn="l" rtl="0">
              <a:lnSpc>
                <a:spcPct val="100000"/>
              </a:lnSpc>
              <a:spcBef>
                <a:spcPts val="0"/>
              </a:spcBef>
              <a:spcAft>
                <a:spcPts val="0"/>
              </a:spcAft>
              <a:buNone/>
            </a:pPr>
            <a:r>
              <a:rPr lang="en-US" sz="2800">
                <a:solidFill>
                  <a:srgbClr val="000000"/>
                </a:solidFill>
              </a:rPr>
              <a:t>Athletic Equity Compliance: Three Separate and Independent Areas of Compliance</a:t>
            </a:r>
            <a:endParaRPr sz="2800"/>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showMasterSp="0">
  <p:cSld>
    <p:spTree>
      <p:nvGrpSpPr>
        <p:cNvPr id="1" name="Shape 1606"/>
        <p:cNvGrpSpPr/>
        <p:nvPr/>
      </p:nvGrpSpPr>
      <p:grpSpPr>
        <a:xfrm>
          <a:off x="0" y="0"/>
          <a:ext cx="0" cy="0"/>
          <a:chOff x="0" y="0"/>
          <a:chExt cx="0" cy="0"/>
        </a:xfrm>
      </p:grpSpPr>
      <p:sp>
        <p:nvSpPr>
          <p:cNvPr id="1607" name="Google Shape;1607;g2ecba0c605a_0_1434"/>
          <p:cNvSpPr/>
          <p:nvPr/>
        </p:nvSpPr>
        <p:spPr>
          <a:xfrm>
            <a:off x="1639823" y="1158238"/>
            <a:ext cx="2931160" cy="2982595"/>
          </a:xfrm>
          <a:custGeom>
            <a:avLst/>
            <a:gdLst/>
            <a:ahLst/>
            <a:cxnLst/>
            <a:rect l="l" t="t" r="r" b="b"/>
            <a:pathLst>
              <a:path w="2931160" h="2982595" extrusionOk="0">
                <a:moveTo>
                  <a:pt x="2637586" y="0"/>
                </a:moveTo>
                <a:lnTo>
                  <a:pt x="293065" y="0"/>
                </a:lnTo>
                <a:lnTo>
                  <a:pt x="245527" y="3835"/>
                </a:lnTo>
                <a:lnTo>
                  <a:pt x="200431" y="14941"/>
                </a:lnTo>
                <a:lnTo>
                  <a:pt x="158382" y="32712"/>
                </a:lnTo>
                <a:lnTo>
                  <a:pt x="119982" y="56546"/>
                </a:lnTo>
                <a:lnTo>
                  <a:pt x="85834" y="85839"/>
                </a:lnTo>
                <a:lnTo>
                  <a:pt x="56542" y="119987"/>
                </a:lnTo>
                <a:lnTo>
                  <a:pt x="32710" y="158387"/>
                </a:lnTo>
                <a:lnTo>
                  <a:pt x="14940" y="200436"/>
                </a:lnTo>
                <a:lnTo>
                  <a:pt x="3835" y="245530"/>
                </a:lnTo>
                <a:lnTo>
                  <a:pt x="0" y="293065"/>
                </a:lnTo>
                <a:lnTo>
                  <a:pt x="0" y="2689402"/>
                </a:lnTo>
                <a:lnTo>
                  <a:pt x="3835" y="2736940"/>
                </a:lnTo>
                <a:lnTo>
                  <a:pt x="14940" y="2782036"/>
                </a:lnTo>
                <a:lnTo>
                  <a:pt x="32710" y="2824085"/>
                </a:lnTo>
                <a:lnTo>
                  <a:pt x="56542" y="2862485"/>
                </a:lnTo>
                <a:lnTo>
                  <a:pt x="85834" y="2896633"/>
                </a:lnTo>
                <a:lnTo>
                  <a:pt x="119982" y="2925925"/>
                </a:lnTo>
                <a:lnTo>
                  <a:pt x="158382" y="2949757"/>
                </a:lnTo>
                <a:lnTo>
                  <a:pt x="200431" y="2967527"/>
                </a:lnTo>
                <a:lnTo>
                  <a:pt x="245527" y="2978632"/>
                </a:lnTo>
                <a:lnTo>
                  <a:pt x="293065" y="2982468"/>
                </a:lnTo>
                <a:lnTo>
                  <a:pt x="2637586" y="2982468"/>
                </a:lnTo>
                <a:lnTo>
                  <a:pt x="2685124" y="2978632"/>
                </a:lnTo>
                <a:lnTo>
                  <a:pt x="2730220" y="2967527"/>
                </a:lnTo>
                <a:lnTo>
                  <a:pt x="2772269" y="2949757"/>
                </a:lnTo>
                <a:lnTo>
                  <a:pt x="2810669" y="2925925"/>
                </a:lnTo>
                <a:lnTo>
                  <a:pt x="2844817" y="2896633"/>
                </a:lnTo>
                <a:lnTo>
                  <a:pt x="2874109" y="2862485"/>
                </a:lnTo>
                <a:lnTo>
                  <a:pt x="2897941" y="2824085"/>
                </a:lnTo>
                <a:lnTo>
                  <a:pt x="2915711" y="2782036"/>
                </a:lnTo>
                <a:lnTo>
                  <a:pt x="2926816" y="2736940"/>
                </a:lnTo>
                <a:lnTo>
                  <a:pt x="2930652" y="2689402"/>
                </a:lnTo>
                <a:lnTo>
                  <a:pt x="2930652" y="293065"/>
                </a:lnTo>
                <a:lnTo>
                  <a:pt x="2926816" y="245530"/>
                </a:lnTo>
                <a:lnTo>
                  <a:pt x="2915711" y="200436"/>
                </a:lnTo>
                <a:lnTo>
                  <a:pt x="2897941" y="158387"/>
                </a:lnTo>
                <a:lnTo>
                  <a:pt x="2874109" y="119987"/>
                </a:lnTo>
                <a:lnTo>
                  <a:pt x="2844817" y="85839"/>
                </a:lnTo>
                <a:lnTo>
                  <a:pt x="2810669" y="56546"/>
                </a:lnTo>
                <a:lnTo>
                  <a:pt x="2772269" y="32712"/>
                </a:lnTo>
                <a:lnTo>
                  <a:pt x="2730220" y="14941"/>
                </a:lnTo>
                <a:lnTo>
                  <a:pt x="2685124" y="3835"/>
                </a:lnTo>
                <a:lnTo>
                  <a:pt x="2637586" y="0"/>
                </a:lnTo>
                <a:close/>
              </a:path>
            </a:pathLst>
          </a:custGeom>
          <a:solidFill>
            <a:srgbClr val="AC151B"/>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608" name="Google Shape;1608;g2ecba0c605a_0_1434"/>
          <p:cNvSpPr txBox="1"/>
          <p:nvPr/>
        </p:nvSpPr>
        <p:spPr>
          <a:xfrm>
            <a:off x="2199310" y="2596691"/>
            <a:ext cx="1812300" cy="750000"/>
          </a:xfrm>
          <a:prstGeom prst="rect">
            <a:avLst/>
          </a:prstGeom>
          <a:noFill/>
          <a:ln>
            <a:noFill/>
          </a:ln>
        </p:spPr>
        <p:txBody>
          <a:bodyPr spcFirstLastPara="1" wrap="square" lIns="0" tIns="59675" rIns="0" bIns="0" anchor="t" anchorCtr="0">
            <a:spAutoFit/>
          </a:bodyPr>
          <a:lstStyle/>
          <a:p>
            <a:pPr marL="12700" marR="5080" lvl="0" indent="200659" algn="l" rtl="0">
              <a:lnSpc>
                <a:spcPct val="103636"/>
              </a:lnSpc>
              <a:spcBef>
                <a:spcPts val="0"/>
              </a:spcBef>
              <a:spcAft>
                <a:spcPts val="0"/>
              </a:spcAft>
              <a:buNone/>
            </a:pPr>
            <a:r>
              <a:rPr lang="en-US" sz="2200">
                <a:solidFill>
                  <a:srgbClr val="FFFFFF"/>
                </a:solidFill>
                <a:latin typeface="Arial"/>
                <a:ea typeface="Arial"/>
                <a:cs typeface="Arial"/>
                <a:sym typeface="Arial"/>
              </a:rPr>
              <a:t>Substantial Proportionality</a:t>
            </a:r>
            <a:endParaRPr sz="2200">
              <a:latin typeface="Arial"/>
              <a:ea typeface="Arial"/>
              <a:cs typeface="Arial"/>
              <a:sym typeface="Arial"/>
            </a:endParaRPr>
          </a:p>
        </p:txBody>
      </p:sp>
      <p:grpSp>
        <p:nvGrpSpPr>
          <p:cNvPr id="1609" name="Google Shape;1609;g2ecba0c605a_0_1434"/>
          <p:cNvGrpSpPr/>
          <p:nvPr/>
        </p:nvGrpSpPr>
        <p:grpSpPr>
          <a:xfrm>
            <a:off x="2609088" y="1158239"/>
            <a:ext cx="5166360" cy="2982595"/>
            <a:chOff x="2609088" y="1158239"/>
            <a:chExt cx="5166360" cy="2982595"/>
          </a:xfrm>
        </p:grpSpPr>
        <p:pic>
          <p:nvPicPr>
            <p:cNvPr id="1610" name="Google Shape;1610;g2ecba0c605a_0_1434"/>
            <p:cNvPicPr preferRelativeResize="0"/>
            <p:nvPr/>
          </p:nvPicPr>
          <p:blipFill rotWithShape="1">
            <a:blip r:embed="rId3">
              <a:alphaModFix/>
            </a:blip>
            <a:srcRect/>
            <a:stretch/>
          </p:blipFill>
          <p:spPr>
            <a:xfrm>
              <a:off x="2609088" y="1336547"/>
              <a:ext cx="992123" cy="993647"/>
            </a:xfrm>
            <a:prstGeom prst="rect">
              <a:avLst/>
            </a:prstGeom>
            <a:noFill/>
            <a:ln>
              <a:noFill/>
            </a:ln>
          </p:spPr>
        </p:pic>
        <p:sp>
          <p:nvSpPr>
            <p:cNvPr id="1611" name="Google Shape;1611;g2ecba0c605a_0_1434"/>
            <p:cNvSpPr/>
            <p:nvPr/>
          </p:nvSpPr>
          <p:spPr>
            <a:xfrm>
              <a:off x="2609088" y="1336547"/>
              <a:ext cx="992504" cy="993775"/>
            </a:xfrm>
            <a:custGeom>
              <a:avLst/>
              <a:gdLst/>
              <a:ahLst/>
              <a:cxnLst/>
              <a:rect l="l" t="t" r="r" b="b"/>
              <a:pathLst>
                <a:path w="992504" h="993775" extrusionOk="0">
                  <a:moveTo>
                    <a:pt x="0" y="496824"/>
                  </a:moveTo>
                  <a:lnTo>
                    <a:pt x="2270" y="448977"/>
                  </a:lnTo>
                  <a:lnTo>
                    <a:pt x="8944" y="402417"/>
                  </a:lnTo>
                  <a:lnTo>
                    <a:pt x="19814" y="357351"/>
                  </a:lnTo>
                  <a:lnTo>
                    <a:pt x="34670" y="313989"/>
                  </a:lnTo>
                  <a:lnTo>
                    <a:pt x="53306" y="272538"/>
                  </a:lnTo>
                  <a:lnTo>
                    <a:pt x="75514" y="233207"/>
                  </a:lnTo>
                  <a:lnTo>
                    <a:pt x="101085" y="196203"/>
                  </a:lnTo>
                  <a:lnTo>
                    <a:pt x="129812" y="161736"/>
                  </a:lnTo>
                  <a:lnTo>
                    <a:pt x="161487" y="130012"/>
                  </a:lnTo>
                  <a:lnTo>
                    <a:pt x="195902" y="101241"/>
                  </a:lnTo>
                  <a:lnTo>
                    <a:pt x="232848" y="75630"/>
                  </a:lnTo>
                  <a:lnTo>
                    <a:pt x="272120" y="53388"/>
                  </a:lnTo>
                  <a:lnTo>
                    <a:pt x="313507" y="34724"/>
                  </a:lnTo>
                  <a:lnTo>
                    <a:pt x="356803" y="19844"/>
                  </a:lnTo>
                  <a:lnTo>
                    <a:pt x="401799" y="8958"/>
                  </a:lnTo>
                  <a:lnTo>
                    <a:pt x="448288" y="2274"/>
                  </a:lnTo>
                  <a:lnTo>
                    <a:pt x="496062" y="0"/>
                  </a:lnTo>
                  <a:lnTo>
                    <a:pt x="543835" y="2274"/>
                  </a:lnTo>
                  <a:lnTo>
                    <a:pt x="590324" y="8958"/>
                  </a:lnTo>
                  <a:lnTo>
                    <a:pt x="635320" y="19844"/>
                  </a:lnTo>
                  <a:lnTo>
                    <a:pt x="678616" y="34724"/>
                  </a:lnTo>
                  <a:lnTo>
                    <a:pt x="720003" y="53388"/>
                  </a:lnTo>
                  <a:lnTo>
                    <a:pt x="759275" y="75630"/>
                  </a:lnTo>
                  <a:lnTo>
                    <a:pt x="796221" y="101241"/>
                  </a:lnTo>
                  <a:lnTo>
                    <a:pt x="830636" y="130012"/>
                  </a:lnTo>
                  <a:lnTo>
                    <a:pt x="862311" y="161736"/>
                  </a:lnTo>
                  <a:lnTo>
                    <a:pt x="891038" y="196203"/>
                  </a:lnTo>
                  <a:lnTo>
                    <a:pt x="916609" y="233207"/>
                  </a:lnTo>
                  <a:lnTo>
                    <a:pt x="938817" y="272538"/>
                  </a:lnTo>
                  <a:lnTo>
                    <a:pt x="957453" y="313989"/>
                  </a:lnTo>
                  <a:lnTo>
                    <a:pt x="972309" y="357351"/>
                  </a:lnTo>
                  <a:lnTo>
                    <a:pt x="983179" y="402417"/>
                  </a:lnTo>
                  <a:lnTo>
                    <a:pt x="989853" y="448977"/>
                  </a:lnTo>
                  <a:lnTo>
                    <a:pt x="992124" y="496824"/>
                  </a:lnTo>
                  <a:lnTo>
                    <a:pt x="989853" y="544670"/>
                  </a:lnTo>
                  <a:lnTo>
                    <a:pt x="983179" y="591230"/>
                  </a:lnTo>
                  <a:lnTo>
                    <a:pt x="972309" y="636296"/>
                  </a:lnTo>
                  <a:lnTo>
                    <a:pt x="957453" y="679658"/>
                  </a:lnTo>
                  <a:lnTo>
                    <a:pt x="938817" y="721109"/>
                  </a:lnTo>
                  <a:lnTo>
                    <a:pt x="916609" y="760440"/>
                  </a:lnTo>
                  <a:lnTo>
                    <a:pt x="891038" y="797444"/>
                  </a:lnTo>
                  <a:lnTo>
                    <a:pt x="862311" y="831911"/>
                  </a:lnTo>
                  <a:lnTo>
                    <a:pt x="830636" y="863635"/>
                  </a:lnTo>
                  <a:lnTo>
                    <a:pt x="796221" y="892406"/>
                  </a:lnTo>
                  <a:lnTo>
                    <a:pt x="759275" y="918017"/>
                  </a:lnTo>
                  <a:lnTo>
                    <a:pt x="720003" y="940259"/>
                  </a:lnTo>
                  <a:lnTo>
                    <a:pt x="678616" y="958923"/>
                  </a:lnTo>
                  <a:lnTo>
                    <a:pt x="635320" y="973803"/>
                  </a:lnTo>
                  <a:lnTo>
                    <a:pt x="590324" y="984689"/>
                  </a:lnTo>
                  <a:lnTo>
                    <a:pt x="543835" y="991373"/>
                  </a:lnTo>
                  <a:lnTo>
                    <a:pt x="496062" y="993648"/>
                  </a:lnTo>
                  <a:lnTo>
                    <a:pt x="448288" y="991373"/>
                  </a:lnTo>
                  <a:lnTo>
                    <a:pt x="401799" y="984689"/>
                  </a:lnTo>
                  <a:lnTo>
                    <a:pt x="356803" y="973803"/>
                  </a:lnTo>
                  <a:lnTo>
                    <a:pt x="313507" y="958923"/>
                  </a:lnTo>
                  <a:lnTo>
                    <a:pt x="272120" y="940259"/>
                  </a:lnTo>
                  <a:lnTo>
                    <a:pt x="232848" y="918017"/>
                  </a:lnTo>
                  <a:lnTo>
                    <a:pt x="195902" y="892406"/>
                  </a:lnTo>
                  <a:lnTo>
                    <a:pt x="161487" y="863635"/>
                  </a:lnTo>
                  <a:lnTo>
                    <a:pt x="129812" y="831911"/>
                  </a:lnTo>
                  <a:lnTo>
                    <a:pt x="101085" y="797444"/>
                  </a:lnTo>
                  <a:lnTo>
                    <a:pt x="75514" y="760440"/>
                  </a:lnTo>
                  <a:lnTo>
                    <a:pt x="53306" y="721109"/>
                  </a:lnTo>
                  <a:lnTo>
                    <a:pt x="34670" y="679658"/>
                  </a:lnTo>
                  <a:lnTo>
                    <a:pt x="19814" y="636296"/>
                  </a:lnTo>
                  <a:lnTo>
                    <a:pt x="8944" y="591230"/>
                  </a:lnTo>
                  <a:lnTo>
                    <a:pt x="2270" y="544670"/>
                  </a:lnTo>
                  <a:lnTo>
                    <a:pt x="0" y="496824"/>
                  </a:lnTo>
                  <a:close/>
                </a:path>
              </a:pathLst>
            </a:custGeom>
            <a:noFill/>
            <a:ln w="127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612" name="Google Shape;1612;g2ecba0c605a_0_1434"/>
            <p:cNvSpPr/>
            <p:nvPr/>
          </p:nvSpPr>
          <p:spPr>
            <a:xfrm>
              <a:off x="4636008" y="1158239"/>
              <a:ext cx="3139440" cy="2982595"/>
            </a:xfrm>
            <a:custGeom>
              <a:avLst/>
              <a:gdLst/>
              <a:ahLst/>
              <a:cxnLst/>
              <a:rect l="l" t="t" r="r" b="b"/>
              <a:pathLst>
                <a:path w="3139440" h="2982595" extrusionOk="0">
                  <a:moveTo>
                    <a:pt x="2841193" y="0"/>
                  </a:moveTo>
                  <a:lnTo>
                    <a:pt x="298246" y="0"/>
                  </a:lnTo>
                  <a:lnTo>
                    <a:pt x="249869" y="3903"/>
                  </a:lnTo>
                  <a:lnTo>
                    <a:pt x="203977" y="15204"/>
                  </a:lnTo>
                  <a:lnTo>
                    <a:pt x="161184" y="33289"/>
                  </a:lnTo>
                  <a:lnTo>
                    <a:pt x="122105" y="57543"/>
                  </a:lnTo>
                  <a:lnTo>
                    <a:pt x="87353" y="87353"/>
                  </a:lnTo>
                  <a:lnTo>
                    <a:pt x="57543" y="122105"/>
                  </a:lnTo>
                  <a:lnTo>
                    <a:pt x="33289" y="161184"/>
                  </a:lnTo>
                  <a:lnTo>
                    <a:pt x="15204" y="203977"/>
                  </a:lnTo>
                  <a:lnTo>
                    <a:pt x="3903" y="249869"/>
                  </a:lnTo>
                  <a:lnTo>
                    <a:pt x="0" y="298246"/>
                  </a:lnTo>
                  <a:lnTo>
                    <a:pt x="0" y="2684221"/>
                  </a:lnTo>
                  <a:lnTo>
                    <a:pt x="3903" y="2732598"/>
                  </a:lnTo>
                  <a:lnTo>
                    <a:pt x="15204" y="2778490"/>
                  </a:lnTo>
                  <a:lnTo>
                    <a:pt x="33289" y="2821283"/>
                  </a:lnTo>
                  <a:lnTo>
                    <a:pt x="57543" y="2860362"/>
                  </a:lnTo>
                  <a:lnTo>
                    <a:pt x="87353" y="2895114"/>
                  </a:lnTo>
                  <a:lnTo>
                    <a:pt x="122105" y="2924924"/>
                  </a:lnTo>
                  <a:lnTo>
                    <a:pt x="161184" y="2949178"/>
                  </a:lnTo>
                  <a:lnTo>
                    <a:pt x="203977" y="2967263"/>
                  </a:lnTo>
                  <a:lnTo>
                    <a:pt x="249869" y="2978564"/>
                  </a:lnTo>
                  <a:lnTo>
                    <a:pt x="298246" y="2982467"/>
                  </a:lnTo>
                  <a:lnTo>
                    <a:pt x="2841193" y="2982467"/>
                  </a:lnTo>
                  <a:lnTo>
                    <a:pt x="2889570" y="2978564"/>
                  </a:lnTo>
                  <a:lnTo>
                    <a:pt x="2935462" y="2967263"/>
                  </a:lnTo>
                  <a:lnTo>
                    <a:pt x="2978255" y="2949178"/>
                  </a:lnTo>
                  <a:lnTo>
                    <a:pt x="3017334" y="2924924"/>
                  </a:lnTo>
                  <a:lnTo>
                    <a:pt x="3052086" y="2895114"/>
                  </a:lnTo>
                  <a:lnTo>
                    <a:pt x="3081896" y="2860362"/>
                  </a:lnTo>
                  <a:lnTo>
                    <a:pt x="3106150" y="2821283"/>
                  </a:lnTo>
                  <a:lnTo>
                    <a:pt x="3124235" y="2778490"/>
                  </a:lnTo>
                  <a:lnTo>
                    <a:pt x="3135536" y="2732598"/>
                  </a:lnTo>
                  <a:lnTo>
                    <a:pt x="3139440" y="2684221"/>
                  </a:lnTo>
                  <a:lnTo>
                    <a:pt x="3139440" y="298246"/>
                  </a:lnTo>
                  <a:lnTo>
                    <a:pt x="3135536" y="249869"/>
                  </a:lnTo>
                  <a:lnTo>
                    <a:pt x="3124235" y="203977"/>
                  </a:lnTo>
                  <a:lnTo>
                    <a:pt x="3106150" y="161184"/>
                  </a:lnTo>
                  <a:lnTo>
                    <a:pt x="3081896" y="122105"/>
                  </a:lnTo>
                  <a:lnTo>
                    <a:pt x="3052086" y="87353"/>
                  </a:lnTo>
                  <a:lnTo>
                    <a:pt x="3017334" y="57543"/>
                  </a:lnTo>
                  <a:lnTo>
                    <a:pt x="2978255" y="33289"/>
                  </a:lnTo>
                  <a:lnTo>
                    <a:pt x="2935462" y="15204"/>
                  </a:lnTo>
                  <a:lnTo>
                    <a:pt x="2889570" y="3903"/>
                  </a:lnTo>
                  <a:lnTo>
                    <a:pt x="2841193" y="0"/>
                  </a:lnTo>
                  <a:close/>
                </a:path>
              </a:pathLst>
            </a:custGeom>
            <a:solidFill>
              <a:srgbClr val="AC151B"/>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grpSp>
      <p:sp>
        <p:nvSpPr>
          <p:cNvPr id="1613" name="Google Shape;1613;g2ecba0c605a_0_1434"/>
          <p:cNvSpPr txBox="1"/>
          <p:nvPr/>
        </p:nvSpPr>
        <p:spPr>
          <a:xfrm>
            <a:off x="4842305" y="2596691"/>
            <a:ext cx="2727300" cy="750000"/>
          </a:xfrm>
          <a:prstGeom prst="rect">
            <a:avLst/>
          </a:prstGeom>
          <a:noFill/>
          <a:ln>
            <a:noFill/>
          </a:ln>
        </p:spPr>
        <p:txBody>
          <a:bodyPr spcFirstLastPara="1" wrap="square" lIns="0" tIns="59675" rIns="0" bIns="0" anchor="t" anchorCtr="0">
            <a:spAutoFit/>
          </a:bodyPr>
          <a:lstStyle/>
          <a:p>
            <a:pPr marL="12700" marR="5080" lvl="0" indent="77470" algn="l" rtl="0">
              <a:lnSpc>
                <a:spcPct val="103636"/>
              </a:lnSpc>
              <a:spcBef>
                <a:spcPts val="0"/>
              </a:spcBef>
              <a:spcAft>
                <a:spcPts val="0"/>
              </a:spcAft>
              <a:buNone/>
            </a:pPr>
            <a:r>
              <a:rPr lang="en-US" sz="2200">
                <a:solidFill>
                  <a:srgbClr val="FFFFFF"/>
                </a:solidFill>
                <a:latin typeface="Arial"/>
                <a:ea typeface="Arial"/>
                <a:cs typeface="Arial"/>
                <a:sym typeface="Arial"/>
              </a:rPr>
              <a:t>History and Ongoing Practice of Expansion</a:t>
            </a:r>
            <a:endParaRPr sz="2200">
              <a:latin typeface="Arial"/>
              <a:ea typeface="Arial"/>
              <a:cs typeface="Arial"/>
              <a:sym typeface="Arial"/>
            </a:endParaRPr>
          </a:p>
        </p:txBody>
      </p:sp>
      <p:grpSp>
        <p:nvGrpSpPr>
          <p:cNvPr id="1614" name="Google Shape;1614;g2ecba0c605a_0_1434"/>
          <p:cNvGrpSpPr/>
          <p:nvPr/>
        </p:nvGrpSpPr>
        <p:grpSpPr>
          <a:xfrm>
            <a:off x="5731764" y="1158238"/>
            <a:ext cx="5086095" cy="2982595"/>
            <a:chOff x="5731764" y="1158238"/>
            <a:chExt cx="5086095" cy="2982595"/>
          </a:xfrm>
        </p:grpSpPr>
        <p:pic>
          <p:nvPicPr>
            <p:cNvPr id="1615" name="Google Shape;1615;g2ecba0c605a_0_1434"/>
            <p:cNvPicPr preferRelativeResize="0"/>
            <p:nvPr/>
          </p:nvPicPr>
          <p:blipFill rotWithShape="1">
            <a:blip r:embed="rId4">
              <a:alphaModFix/>
            </a:blip>
            <a:srcRect/>
            <a:stretch/>
          </p:blipFill>
          <p:spPr>
            <a:xfrm>
              <a:off x="5731764" y="1336547"/>
              <a:ext cx="993647" cy="993647"/>
            </a:xfrm>
            <a:prstGeom prst="rect">
              <a:avLst/>
            </a:prstGeom>
            <a:noFill/>
            <a:ln>
              <a:noFill/>
            </a:ln>
          </p:spPr>
        </p:pic>
        <p:sp>
          <p:nvSpPr>
            <p:cNvPr id="1616" name="Google Shape;1616;g2ecba0c605a_0_1434"/>
            <p:cNvSpPr/>
            <p:nvPr/>
          </p:nvSpPr>
          <p:spPr>
            <a:xfrm>
              <a:off x="5731764" y="1336547"/>
              <a:ext cx="993775" cy="993775"/>
            </a:xfrm>
            <a:custGeom>
              <a:avLst/>
              <a:gdLst/>
              <a:ahLst/>
              <a:cxnLst/>
              <a:rect l="l" t="t" r="r" b="b"/>
              <a:pathLst>
                <a:path w="993775" h="993775" extrusionOk="0">
                  <a:moveTo>
                    <a:pt x="0" y="496824"/>
                  </a:moveTo>
                  <a:lnTo>
                    <a:pt x="2274" y="448977"/>
                  </a:lnTo>
                  <a:lnTo>
                    <a:pt x="8958" y="402417"/>
                  </a:lnTo>
                  <a:lnTo>
                    <a:pt x="19844" y="357351"/>
                  </a:lnTo>
                  <a:lnTo>
                    <a:pt x="34724" y="313989"/>
                  </a:lnTo>
                  <a:lnTo>
                    <a:pt x="53388" y="272538"/>
                  </a:lnTo>
                  <a:lnTo>
                    <a:pt x="75630" y="233207"/>
                  </a:lnTo>
                  <a:lnTo>
                    <a:pt x="101241" y="196203"/>
                  </a:lnTo>
                  <a:lnTo>
                    <a:pt x="130012" y="161736"/>
                  </a:lnTo>
                  <a:lnTo>
                    <a:pt x="161736" y="130012"/>
                  </a:lnTo>
                  <a:lnTo>
                    <a:pt x="196203" y="101241"/>
                  </a:lnTo>
                  <a:lnTo>
                    <a:pt x="233207" y="75630"/>
                  </a:lnTo>
                  <a:lnTo>
                    <a:pt x="272538" y="53388"/>
                  </a:lnTo>
                  <a:lnTo>
                    <a:pt x="313989" y="34724"/>
                  </a:lnTo>
                  <a:lnTo>
                    <a:pt x="357351" y="19844"/>
                  </a:lnTo>
                  <a:lnTo>
                    <a:pt x="402417" y="8958"/>
                  </a:lnTo>
                  <a:lnTo>
                    <a:pt x="448977" y="2274"/>
                  </a:lnTo>
                  <a:lnTo>
                    <a:pt x="496823" y="0"/>
                  </a:lnTo>
                  <a:lnTo>
                    <a:pt x="544670" y="2274"/>
                  </a:lnTo>
                  <a:lnTo>
                    <a:pt x="591230" y="8958"/>
                  </a:lnTo>
                  <a:lnTo>
                    <a:pt x="636296" y="19844"/>
                  </a:lnTo>
                  <a:lnTo>
                    <a:pt x="679658" y="34724"/>
                  </a:lnTo>
                  <a:lnTo>
                    <a:pt x="721109" y="53388"/>
                  </a:lnTo>
                  <a:lnTo>
                    <a:pt x="760440" y="75630"/>
                  </a:lnTo>
                  <a:lnTo>
                    <a:pt x="797444" y="101241"/>
                  </a:lnTo>
                  <a:lnTo>
                    <a:pt x="831911" y="130012"/>
                  </a:lnTo>
                  <a:lnTo>
                    <a:pt x="863635" y="161736"/>
                  </a:lnTo>
                  <a:lnTo>
                    <a:pt x="892406" y="196203"/>
                  </a:lnTo>
                  <a:lnTo>
                    <a:pt x="918017" y="233207"/>
                  </a:lnTo>
                  <a:lnTo>
                    <a:pt x="940259" y="272538"/>
                  </a:lnTo>
                  <a:lnTo>
                    <a:pt x="958923" y="313989"/>
                  </a:lnTo>
                  <a:lnTo>
                    <a:pt x="973803" y="357351"/>
                  </a:lnTo>
                  <a:lnTo>
                    <a:pt x="984689" y="402417"/>
                  </a:lnTo>
                  <a:lnTo>
                    <a:pt x="991373" y="448977"/>
                  </a:lnTo>
                  <a:lnTo>
                    <a:pt x="993647" y="496824"/>
                  </a:lnTo>
                  <a:lnTo>
                    <a:pt x="991373" y="544670"/>
                  </a:lnTo>
                  <a:lnTo>
                    <a:pt x="984689" y="591230"/>
                  </a:lnTo>
                  <a:lnTo>
                    <a:pt x="973803" y="636296"/>
                  </a:lnTo>
                  <a:lnTo>
                    <a:pt x="958923" y="679658"/>
                  </a:lnTo>
                  <a:lnTo>
                    <a:pt x="940259" y="721109"/>
                  </a:lnTo>
                  <a:lnTo>
                    <a:pt x="918017" y="760440"/>
                  </a:lnTo>
                  <a:lnTo>
                    <a:pt x="892406" y="797444"/>
                  </a:lnTo>
                  <a:lnTo>
                    <a:pt x="863635" y="831911"/>
                  </a:lnTo>
                  <a:lnTo>
                    <a:pt x="831911" y="863635"/>
                  </a:lnTo>
                  <a:lnTo>
                    <a:pt x="797444" y="892406"/>
                  </a:lnTo>
                  <a:lnTo>
                    <a:pt x="760440" y="918017"/>
                  </a:lnTo>
                  <a:lnTo>
                    <a:pt x="721109" y="940259"/>
                  </a:lnTo>
                  <a:lnTo>
                    <a:pt x="679658" y="958923"/>
                  </a:lnTo>
                  <a:lnTo>
                    <a:pt x="636296" y="973803"/>
                  </a:lnTo>
                  <a:lnTo>
                    <a:pt x="591230" y="984689"/>
                  </a:lnTo>
                  <a:lnTo>
                    <a:pt x="544670" y="991373"/>
                  </a:lnTo>
                  <a:lnTo>
                    <a:pt x="496823" y="993648"/>
                  </a:lnTo>
                  <a:lnTo>
                    <a:pt x="448977" y="991373"/>
                  </a:lnTo>
                  <a:lnTo>
                    <a:pt x="402417" y="984689"/>
                  </a:lnTo>
                  <a:lnTo>
                    <a:pt x="357351" y="973803"/>
                  </a:lnTo>
                  <a:lnTo>
                    <a:pt x="313989" y="958923"/>
                  </a:lnTo>
                  <a:lnTo>
                    <a:pt x="272538" y="940259"/>
                  </a:lnTo>
                  <a:lnTo>
                    <a:pt x="233207" y="918017"/>
                  </a:lnTo>
                  <a:lnTo>
                    <a:pt x="196203" y="892406"/>
                  </a:lnTo>
                  <a:lnTo>
                    <a:pt x="161736" y="863635"/>
                  </a:lnTo>
                  <a:lnTo>
                    <a:pt x="130012" y="831911"/>
                  </a:lnTo>
                  <a:lnTo>
                    <a:pt x="101241" y="797444"/>
                  </a:lnTo>
                  <a:lnTo>
                    <a:pt x="75630" y="760440"/>
                  </a:lnTo>
                  <a:lnTo>
                    <a:pt x="53388" y="721109"/>
                  </a:lnTo>
                  <a:lnTo>
                    <a:pt x="34724" y="679658"/>
                  </a:lnTo>
                  <a:lnTo>
                    <a:pt x="19844" y="636296"/>
                  </a:lnTo>
                  <a:lnTo>
                    <a:pt x="8958" y="591230"/>
                  </a:lnTo>
                  <a:lnTo>
                    <a:pt x="2274" y="544670"/>
                  </a:lnTo>
                  <a:lnTo>
                    <a:pt x="0" y="496824"/>
                  </a:lnTo>
                  <a:close/>
                </a:path>
              </a:pathLst>
            </a:custGeom>
            <a:noFill/>
            <a:ln w="127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617" name="Google Shape;1617;g2ecba0c605a_0_1434"/>
            <p:cNvSpPr/>
            <p:nvPr/>
          </p:nvSpPr>
          <p:spPr>
            <a:xfrm>
              <a:off x="7886700" y="1158238"/>
              <a:ext cx="2931159" cy="2982595"/>
            </a:xfrm>
            <a:custGeom>
              <a:avLst/>
              <a:gdLst/>
              <a:ahLst/>
              <a:cxnLst/>
              <a:rect l="l" t="t" r="r" b="b"/>
              <a:pathLst>
                <a:path w="2931159" h="2982595" extrusionOk="0">
                  <a:moveTo>
                    <a:pt x="2637586" y="0"/>
                  </a:moveTo>
                  <a:lnTo>
                    <a:pt x="293065" y="0"/>
                  </a:lnTo>
                  <a:lnTo>
                    <a:pt x="245527" y="3835"/>
                  </a:lnTo>
                  <a:lnTo>
                    <a:pt x="200431" y="14941"/>
                  </a:lnTo>
                  <a:lnTo>
                    <a:pt x="158382" y="32712"/>
                  </a:lnTo>
                  <a:lnTo>
                    <a:pt x="119982" y="56546"/>
                  </a:lnTo>
                  <a:lnTo>
                    <a:pt x="85834" y="85839"/>
                  </a:lnTo>
                  <a:lnTo>
                    <a:pt x="56542" y="119987"/>
                  </a:lnTo>
                  <a:lnTo>
                    <a:pt x="32710" y="158387"/>
                  </a:lnTo>
                  <a:lnTo>
                    <a:pt x="14940" y="200436"/>
                  </a:lnTo>
                  <a:lnTo>
                    <a:pt x="3835" y="245530"/>
                  </a:lnTo>
                  <a:lnTo>
                    <a:pt x="0" y="293065"/>
                  </a:lnTo>
                  <a:lnTo>
                    <a:pt x="0" y="2689402"/>
                  </a:lnTo>
                  <a:lnTo>
                    <a:pt x="3835" y="2736940"/>
                  </a:lnTo>
                  <a:lnTo>
                    <a:pt x="14940" y="2782036"/>
                  </a:lnTo>
                  <a:lnTo>
                    <a:pt x="32710" y="2824085"/>
                  </a:lnTo>
                  <a:lnTo>
                    <a:pt x="56542" y="2862485"/>
                  </a:lnTo>
                  <a:lnTo>
                    <a:pt x="85834" y="2896633"/>
                  </a:lnTo>
                  <a:lnTo>
                    <a:pt x="119982" y="2925925"/>
                  </a:lnTo>
                  <a:lnTo>
                    <a:pt x="158382" y="2949757"/>
                  </a:lnTo>
                  <a:lnTo>
                    <a:pt x="200431" y="2967527"/>
                  </a:lnTo>
                  <a:lnTo>
                    <a:pt x="245527" y="2978632"/>
                  </a:lnTo>
                  <a:lnTo>
                    <a:pt x="293065" y="2982468"/>
                  </a:lnTo>
                  <a:lnTo>
                    <a:pt x="2637586" y="2982468"/>
                  </a:lnTo>
                  <a:lnTo>
                    <a:pt x="2685124" y="2978632"/>
                  </a:lnTo>
                  <a:lnTo>
                    <a:pt x="2730220" y="2967527"/>
                  </a:lnTo>
                  <a:lnTo>
                    <a:pt x="2772269" y="2949757"/>
                  </a:lnTo>
                  <a:lnTo>
                    <a:pt x="2810669" y="2925925"/>
                  </a:lnTo>
                  <a:lnTo>
                    <a:pt x="2844817" y="2896633"/>
                  </a:lnTo>
                  <a:lnTo>
                    <a:pt x="2874109" y="2862485"/>
                  </a:lnTo>
                  <a:lnTo>
                    <a:pt x="2897941" y="2824085"/>
                  </a:lnTo>
                  <a:lnTo>
                    <a:pt x="2915711" y="2782036"/>
                  </a:lnTo>
                  <a:lnTo>
                    <a:pt x="2926816" y="2736940"/>
                  </a:lnTo>
                  <a:lnTo>
                    <a:pt x="2930652" y="2689402"/>
                  </a:lnTo>
                  <a:lnTo>
                    <a:pt x="2930652" y="293065"/>
                  </a:lnTo>
                  <a:lnTo>
                    <a:pt x="2926816" y="245530"/>
                  </a:lnTo>
                  <a:lnTo>
                    <a:pt x="2915711" y="200436"/>
                  </a:lnTo>
                  <a:lnTo>
                    <a:pt x="2897941" y="158387"/>
                  </a:lnTo>
                  <a:lnTo>
                    <a:pt x="2874109" y="119987"/>
                  </a:lnTo>
                  <a:lnTo>
                    <a:pt x="2844817" y="85839"/>
                  </a:lnTo>
                  <a:lnTo>
                    <a:pt x="2810669" y="56546"/>
                  </a:lnTo>
                  <a:lnTo>
                    <a:pt x="2772269" y="32712"/>
                  </a:lnTo>
                  <a:lnTo>
                    <a:pt x="2730220" y="14941"/>
                  </a:lnTo>
                  <a:lnTo>
                    <a:pt x="2685124" y="3835"/>
                  </a:lnTo>
                  <a:lnTo>
                    <a:pt x="2637586" y="0"/>
                  </a:lnTo>
                  <a:close/>
                </a:path>
              </a:pathLst>
            </a:custGeom>
            <a:solidFill>
              <a:srgbClr val="AC151B"/>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grpSp>
      <p:sp>
        <p:nvSpPr>
          <p:cNvPr id="1618" name="Google Shape;1618;g2ecba0c605a_0_1434"/>
          <p:cNvSpPr txBox="1"/>
          <p:nvPr/>
        </p:nvSpPr>
        <p:spPr>
          <a:xfrm>
            <a:off x="8042217" y="2596691"/>
            <a:ext cx="2619900" cy="1100700"/>
          </a:xfrm>
          <a:prstGeom prst="rect">
            <a:avLst/>
          </a:prstGeom>
          <a:noFill/>
          <a:ln>
            <a:noFill/>
          </a:ln>
        </p:spPr>
        <p:txBody>
          <a:bodyPr spcFirstLastPara="1" wrap="square" lIns="0" tIns="59675" rIns="0" bIns="0" anchor="t" anchorCtr="0">
            <a:spAutoFit/>
          </a:bodyPr>
          <a:lstStyle/>
          <a:p>
            <a:pPr marL="12700" marR="5080" lvl="0" indent="39370" algn="l" rtl="0">
              <a:lnSpc>
                <a:spcPct val="103636"/>
              </a:lnSpc>
              <a:spcBef>
                <a:spcPts val="0"/>
              </a:spcBef>
              <a:spcAft>
                <a:spcPts val="0"/>
              </a:spcAft>
              <a:buNone/>
            </a:pPr>
            <a:r>
              <a:rPr lang="en-US" sz="2200">
                <a:solidFill>
                  <a:srgbClr val="FFFFFF"/>
                </a:solidFill>
                <a:latin typeface="Arial"/>
                <a:ea typeface="Arial"/>
                <a:cs typeface="Arial"/>
                <a:sym typeface="Arial"/>
              </a:rPr>
              <a:t>Full Accommodation of Interest and Ability</a:t>
            </a:r>
            <a:endParaRPr sz="2200">
              <a:latin typeface="Arial"/>
              <a:ea typeface="Arial"/>
              <a:cs typeface="Arial"/>
              <a:sym typeface="Arial"/>
            </a:endParaRPr>
          </a:p>
        </p:txBody>
      </p:sp>
      <p:grpSp>
        <p:nvGrpSpPr>
          <p:cNvPr id="1619" name="Google Shape;1619;g2ecba0c605a_0_1434"/>
          <p:cNvGrpSpPr/>
          <p:nvPr/>
        </p:nvGrpSpPr>
        <p:grpSpPr>
          <a:xfrm>
            <a:off x="2005583" y="1336547"/>
            <a:ext cx="8446135" cy="2655062"/>
            <a:chOff x="2005583" y="1336547"/>
            <a:chExt cx="8446135" cy="2655062"/>
          </a:xfrm>
        </p:grpSpPr>
        <p:pic>
          <p:nvPicPr>
            <p:cNvPr id="1620" name="Google Shape;1620;g2ecba0c605a_0_1434"/>
            <p:cNvPicPr preferRelativeResize="0"/>
            <p:nvPr/>
          </p:nvPicPr>
          <p:blipFill rotWithShape="1">
            <a:blip r:embed="rId5">
              <a:alphaModFix/>
            </a:blip>
            <a:srcRect/>
            <a:stretch/>
          </p:blipFill>
          <p:spPr>
            <a:xfrm>
              <a:off x="8855964" y="1336547"/>
              <a:ext cx="992122" cy="993646"/>
            </a:xfrm>
            <a:prstGeom prst="rect">
              <a:avLst/>
            </a:prstGeom>
            <a:noFill/>
            <a:ln>
              <a:noFill/>
            </a:ln>
          </p:spPr>
        </p:pic>
        <p:sp>
          <p:nvSpPr>
            <p:cNvPr id="1621" name="Google Shape;1621;g2ecba0c605a_0_1434"/>
            <p:cNvSpPr/>
            <p:nvPr/>
          </p:nvSpPr>
          <p:spPr>
            <a:xfrm>
              <a:off x="8855964" y="1336547"/>
              <a:ext cx="992504" cy="993775"/>
            </a:xfrm>
            <a:custGeom>
              <a:avLst/>
              <a:gdLst/>
              <a:ahLst/>
              <a:cxnLst/>
              <a:rect l="l" t="t" r="r" b="b"/>
              <a:pathLst>
                <a:path w="992504" h="993775" extrusionOk="0">
                  <a:moveTo>
                    <a:pt x="0" y="496824"/>
                  </a:moveTo>
                  <a:lnTo>
                    <a:pt x="2270" y="448977"/>
                  </a:lnTo>
                  <a:lnTo>
                    <a:pt x="8944" y="402417"/>
                  </a:lnTo>
                  <a:lnTo>
                    <a:pt x="19814" y="357351"/>
                  </a:lnTo>
                  <a:lnTo>
                    <a:pt x="34670" y="313989"/>
                  </a:lnTo>
                  <a:lnTo>
                    <a:pt x="53306" y="272538"/>
                  </a:lnTo>
                  <a:lnTo>
                    <a:pt x="75514" y="233207"/>
                  </a:lnTo>
                  <a:lnTo>
                    <a:pt x="101085" y="196203"/>
                  </a:lnTo>
                  <a:lnTo>
                    <a:pt x="129812" y="161736"/>
                  </a:lnTo>
                  <a:lnTo>
                    <a:pt x="161487" y="130012"/>
                  </a:lnTo>
                  <a:lnTo>
                    <a:pt x="195902" y="101241"/>
                  </a:lnTo>
                  <a:lnTo>
                    <a:pt x="232848" y="75630"/>
                  </a:lnTo>
                  <a:lnTo>
                    <a:pt x="272120" y="53388"/>
                  </a:lnTo>
                  <a:lnTo>
                    <a:pt x="313507" y="34724"/>
                  </a:lnTo>
                  <a:lnTo>
                    <a:pt x="356803" y="19844"/>
                  </a:lnTo>
                  <a:lnTo>
                    <a:pt x="401799" y="8958"/>
                  </a:lnTo>
                  <a:lnTo>
                    <a:pt x="448288" y="2274"/>
                  </a:lnTo>
                  <a:lnTo>
                    <a:pt x="496062" y="0"/>
                  </a:lnTo>
                  <a:lnTo>
                    <a:pt x="543835" y="2274"/>
                  </a:lnTo>
                  <a:lnTo>
                    <a:pt x="590324" y="8958"/>
                  </a:lnTo>
                  <a:lnTo>
                    <a:pt x="635320" y="19844"/>
                  </a:lnTo>
                  <a:lnTo>
                    <a:pt x="678616" y="34724"/>
                  </a:lnTo>
                  <a:lnTo>
                    <a:pt x="720003" y="53388"/>
                  </a:lnTo>
                  <a:lnTo>
                    <a:pt x="759275" y="75630"/>
                  </a:lnTo>
                  <a:lnTo>
                    <a:pt x="796221" y="101241"/>
                  </a:lnTo>
                  <a:lnTo>
                    <a:pt x="830636" y="130012"/>
                  </a:lnTo>
                  <a:lnTo>
                    <a:pt x="862311" y="161736"/>
                  </a:lnTo>
                  <a:lnTo>
                    <a:pt x="891038" y="196203"/>
                  </a:lnTo>
                  <a:lnTo>
                    <a:pt x="916609" y="233207"/>
                  </a:lnTo>
                  <a:lnTo>
                    <a:pt x="938817" y="272538"/>
                  </a:lnTo>
                  <a:lnTo>
                    <a:pt x="957453" y="313989"/>
                  </a:lnTo>
                  <a:lnTo>
                    <a:pt x="972309" y="357351"/>
                  </a:lnTo>
                  <a:lnTo>
                    <a:pt x="983179" y="402417"/>
                  </a:lnTo>
                  <a:lnTo>
                    <a:pt x="989853" y="448977"/>
                  </a:lnTo>
                  <a:lnTo>
                    <a:pt x="992124" y="496824"/>
                  </a:lnTo>
                  <a:lnTo>
                    <a:pt x="989853" y="544670"/>
                  </a:lnTo>
                  <a:lnTo>
                    <a:pt x="983179" y="591230"/>
                  </a:lnTo>
                  <a:lnTo>
                    <a:pt x="972309" y="636296"/>
                  </a:lnTo>
                  <a:lnTo>
                    <a:pt x="957453" y="679658"/>
                  </a:lnTo>
                  <a:lnTo>
                    <a:pt x="938817" y="721109"/>
                  </a:lnTo>
                  <a:lnTo>
                    <a:pt x="916609" y="760440"/>
                  </a:lnTo>
                  <a:lnTo>
                    <a:pt x="891038" y="797444"/>
                  </a:lnTo>
                  <a:lnTo>
                    <a:pt x="862311" y="831911"/>
                  </a:lnTo>
                  <a:lnTo>
                    <a:pt x="830636" y="863635"/>
                  </a:lnTo>
                  <a:lnTo>
                    <a:pt x="796221" y="892406"/>
                  </a:lnTo>
                  <a:lnTo>
                    <a:pt x="759275" y="918017"/>
                  </a:lnTo>
                  <a:lnTo>
                    <a:pt x="720003" y="940259"/>
                  </a:lnTo>
                  <a:lnTo>
                    <a:pt x="678616" y="958923"/>
                  </a:lnTo>
                  <a:lnTo>
                    <a:pt x="635320" y="973803"/>
                  </a:lnTo>
                  <a:lnTo>
                    <a:pt x="590324" y="984689"/>
                  </a:lnTo>
                  <a:lnTo>
                    <a:pt x="543835" y="991373"/>
                  </a:lnTo>
                  <a:lnTo>
                    <a:pt x="496062" y="993648"/>
                  </a:lnTo>
                  <a:lnTo>
                    <a:pt x="448288" y="991373"/>
                  </a:lnTo>
                  <a:lnTo>
                    <a:pt x="401799" y="984689"/>
                  </a:lnTo>
                  <a:lnTo>
                    <a:pt x="356803" y="973803"/>
                  </a:lnTo>
                  <a:lnTo>
                    <a:pt x="313507" y="958923"/>
                  </a:lnTo>
                  <a:lnTo>
                    <a:pt x="272120" y="940259"/>
                  </a:lnTo>
                  <a:lnTo>
                    <a:pt x="232848" y="918017"/>
                  </a:lnTo>
                  <a:lnTo>
                    <a:pt x="195902" y="892406"/>
                  </a:lnTo>
                  <a:lnTo>
                    <a:pt x="161487" y="863635"/>
                  </a:lnTo>
                  <a:lnTo>
                    <a:pt x="129812" y="831911"/>
                  </a:lnTo>
                  <a:lnTo>
                    <a:pt x="101085" y="797444"/>
                  </a:lnTo>
                  <a:lnTo>
                    <a:pt x="75514" y="760440"/>
                  </a:lnTo>
                  <a:lnTo>
                    <a:pt x="53306" y="721109"/>
                  </a:lnTo>
                  <a:lnTo>
                    <a:pt x="34670" y="679658"/>
                  </a:lnTo>
                  <a:lnTo>
                    <a:pt x="19814" y="636296"/>
                  </a:lnTo>
                  <a:lnTo>
                    <a:pt x="8944" y="591230"/>
                  </a:lnTo>
                  <a:lnTo>
                    <a:pt x="2270" y="544670"/>
                  </a:lnTo>
                  <a:lnTo>
                    <a:pt x="0" y="496824"/>
                  </a:lnTo>
                  <a:close/>
                </a:path>
              </a:pathLst>
            </a:custGeom>
            <a:noFill/>
            <a:ln w="127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622" name="Google Shape;1622;g2ecba0c605a_0_1434"/>
            <p:cNvSpPr/>
            <p:nvPr/>
          </p:nvSpPr>
          <p:spPr>
            <a:xfrm>
              <a:off x="2005583" y="3543299"/>
              <a:ext cx="8446135" cy="448310"/>
            </a:xfrm>
            <a:custGeom>
              <a:avLst/>
              <a:gdLst/>
              <a:ahLst/>
              <a:cxnLst/>
              <a:rect l="l" t="t" r="r" b="b"/>
              <a:pathLst>
                <a:path w="8446135" h="448310" extrusionOk="0">
                  <a:moveTo>
                    <a:pt x="8221980" y="0"/>
                  </a:moveTo>
                  <a:lnTo>
                    <a:pt x="8221980" y="112013"/>
                  </a:lnTo>
                  <a:lnTo>
                    <a:pt x="224028" y="112013"/>
                  </a:lnTo>
                  <a:lnTo>
                    <a:pt x="224028" y="0"/>
                  </a:lnTo>
                  <a:lnTo>
                    <a:pt x="0" y="224027"/>
                  </a:lnTo>
                  <a:lnTo>
                    <a:pt x="224028" y="448055"/>
                  </a:lnTo>
                  <a:lnTo>
                    <a:pt x="224028" y="336041"/>
                  </a:lnTo>
                  <a:lnTo>
                    <a:pt x="8221980" y="336041"/>
                  </a:lnTo>
                  <a:lnTo>
                    <a:pt x="8221980" y="448055"/>
                  </a:lnTo>
                  <a:lnTo>
                    <a:pt x="8446008" y="224027"/>
                  </a:lnTo>
                  <a:lnTo>
                    <a:pt x="8221980" y="0"/>
                  </a:lnTo>
                  <a:close/>
                </a:path>
              </a:pathLst>
            </a:custGeom>
            <a:solidFill>
              <a:srgbClr val="D2ABAB"/>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623" name="Google Shape;1623;g2ecba0c605a_0_1434"/>
            <p:cNvSpPr/>
            <p:nvPr/>
          </p:nvSpPr>
          <p:spPr>
            <a:xfrm>
              <a:off x="2005583" y="3543299"/>
              <a:ext cx="8446135" cy="448310"/>
            </a:xfrm>
            <a:custGeom>
              <a:avLst/>
              <a:gdLst/>
              <a:ahLst/>
              <a:cxnLst/>
              <a:rect l="l" t="t" r="r" b="b"/>
              <a:pathLst>
                <a:path w="8446135" h="448310" extrusionOk="0">
                  <a:moveTo>
                    <a:pt x="0" y="224027"/>
                  </a:moveTo>
                  <a:lnTo>
                    <a:pt x="224028" y="0"/>
                  </a:lnTo>
                  <a:lnTo>
                    <a:pt x="224028" y="112013"/>
                  </a:lnTo>
                  <a:lnTo>
                    <a:pt x="8221980" y="112013"/>
                  </a:lnTo>
                  <a:lnTo>
                    <a:pt x="8221980" y="0"/>
                  </a:lnTo>
                  <a:lnTo>
                    <a:pt x="8446008" y="224027"/>
                  </a:lnTo>
                  <a:lnTo>
                    <a:pt x="8221980" y="448055"/>
                  </a:lnTo>
                  <a:lnTo>
                    <a:pt x="8221980" y="336041"/>
                  </a:lnTo>
                  <a:lnTo>
                    <a:pt x="224028" y="336041"/>
                  </a:lnTo>
                  <a:lnTo>
                    <a:pt x="224028" y="448055"/>
                  </a:lnTo>
                  <a:lnTo>
                    <a:pt x="0" y="224027"/>
                  </a:lnTo>
                  <a:close/>
                </a:path>
              </a:pathLst>
            </a:custGeom>
            <a:noFill/>
            <a:ln w="127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a:p>
          </p:txBody>
        </p:sp>
      </p:grpSp>
      <p:sp>
        <p:nvSpPr>
          <p:cNvPr id="1624" name="Google Shape;1624;g2ecba0c605a_0_1434"/>
          <p:cNvSpPr txBox="1">
            <a:spLocks noGrp="1"/>
          </p:cNvSpPr>
          <p:nvPr>
            <p:ph type="title"/>
          </p:nvPr>
        </p:nvSpPr>
        <p:spPr>
          <a:xfrm>
            <a:off x="2141378" y="518160"/>
            <a:ext cx="7804200" cy="874200"/>
          </a:xfrm>
          <a:prstGeom prst="rect">
            <a:avLst/>
          </a:prstGeom>
          <a:noFill/>
          <a:ln>
            <a:noFill/>
          </a:ln>
        </p:spPr>
        <p:txBody>
          <a:bodyPr spcFirstLastPara="1" wrap="square" lIns="0" tIns="12050" rIns="0" bIns="0" anchor="t" anchorCtr="0">
            <a:spAutoFit/>
          </a:bodyPr>
          <a:lstStyle/>
          <a:p>
            <a:pPr marL="12700" lvl="0" indent="0" algn="l" rtl="0">
              <a:lnSpc>
                <a:spcPct val="100000"/>
              </a:lnSpc>
              <a:spcBef>
                <a:spcPts val="0"/>
              </a:spcBef>
              <a:spcAft>
                <a:spcPts val="0"/>
              </a:spcAft>
              <a:buNone/>
            </a:pPr>
            <a:r>
              <a:rPr lang="en-US" sz="2800">
                <a:solidFill>
                  <a:srgbClr val="000000"/>
                </a:solidFill>
              </a:rPr>
              <a:t>Equitable Participation: The Three Part Test</a:t>
            </a:r>
            <a:endParaRPr sz="2800"/>
          </a:p>
        </p:txBody>
      </p:sp>
      <p:sp>
        <p:nvSpPr>
          <p:cNvPr id="1625" name="Google Shape;1625;g2ecba0c605a_0_1434"/>
          <p:cNvSpPr txBox="1"/>
          <p:nvPr/>
        </p:nvSpPr>
        <p:spPr>
          <a:xfrm>
            <a:off x="1852122" y="4272281"/>
            <a:ext cx="2401500" cy="15861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1800" b="1">
                <a:latin typeface="Calibri"/>
                <a:ea typeface="Calibri"/>
                <a:cs typeface="Calibri"/>
                <a:sym typeface="Calibri"/>
              </a:rPr>
              <a:t>Prong 1.</a:t>
            </a:r>
            <a:endParaRPr sz="1800">
              <a:latin typeface="Calibri"/>
              <a:ea typeface="Calibri"/>
              <a:cs typeface="Calibri"/>
              <a:sym typeface="Calibri"/>
            </a:endParaRPr>
          </a:p>
          <a:p>
            <a:pPr marL="12700" marR="5080" lvl="0" indent="0" algn="l" rtl="0">
              <a:lnSpc>
                <a:spcPct val="100000"/>
              </a:lnSpc>
              <a:spcBef>
                <a:spcPts val="25"/>
              </a:spcBef>
              <a:spcAft>
                <a:spcPts val="0"/>
              </a:spcAft>
              <a:buNone/>
            </a:pPr>
            <a:r>
              <a:rPr lang="en-US" sz="1400">
                <a:latin typeface="Calibri"/>
                <a:ea typeface="Calibri"/>
                <a:cs typeface="Calibri"/>
                <a:sym typeface="Calibri"/>
              </a:rPr>
              <a:t>Male and female intercollegiate participation is provided in numbers substantially proportionate to their respective full-time undergraduate enrollment, </a:t>
            </a:r>
            <a:r>
              <a:rPr lang="en-US" sz="1400" u="sng">
                <a:latin typeface="Calibri"/>
                <a:ea typeface="Calibri"/>
                <a:cs typeface="Calibri"/>
                <a:sym typeface="Calibri"/>
              </a:rPr>
              <a:t>or</a:t>
            </a:r>
            <a:endParaRPr sz="1400">
              <a:latin typeface="Calibri"/>
              <a:ea typeface="Calibri"/>
              <a:cs typeface="Calibri"/>
              <a:sym typeface="Calibri"/>
            </a:endParaRPr>
          </a:p>
        </p:txBody>
      </p:sp>
      <p:sp>
        <p:nvSpPr>
          <p:cNvPr id="1626" name="Google Shape;1626;g2ecba0c605a_0_1434"/>
          <p:cNvSpPr txBox="1"/>
          <p:nvPr/>
        </p:nvSpPr>
        <p:spPr>
          <a:xfrm>
            <a:off x="4816995" y="4311968"/>
            <a:ext cx="2887200" cy="13707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1800" b="1">
                <a:latin typeface="Calibri"/>
                <a:ea typeface="Calibri"/>
                <a:cs typeface="Calibri"/>
                <a:sym typeface="Calibri"/>
              </a:rPr>
              <a:t>Prong 2.</a:t>
            </a:r>
            <a:endParaRPr sz="1800">
              <a:latin typeface="Calibri"/>
              <a:ea typeface="Calibri"/>
              <a:cs typeface="Calibri"/>
              <a:sym typeface="Calibri"/>
            </a:endParaRPr>
          </a:p>
          <a:p>
            <a:pPr marL="12700" marR="5080" lvl="0" indent="0" algn="l" rtl="0">
              <a:lnSpc>
                <a:spcPct val="100000"/>
              </a:lnSpc>
              <a:spcBef>
                <a:spcPts val="25"/>
              </a:spcBef>
              <a:spcAft>
                <a:spcPts val="0"/>
              </a:spcAft>
              <a:buNone/>
            </a:pPr>
            <a:r>
              <a:rPr lang="en-US" sz="1400">
                <a:latin typeface="Calibri"/>
                <a:ea typeface="Calibri"/>
                <a:cs typeface="Calibri"/>
                <a:sym typeface="Calibri"/>
              </a:rPr>
              <a:t>The institution has a history and continuing practice of program expansion responsive to the developing interests and abilities of the members of the underrepresented gender, </a:t>
            </a:r>
            <a:r>
              <a:rPr lang="en-US" sz="1400" u="sng">
                <a:latin typeface="Calibri"/>
                <a:ea typeface="Calibri"/>
                <a:cs typeface="Calibri"/>
                <a:sym typeface="Calibri"/>
              </a:rPr>
              <a:t>or</a:t>
            </a:r>
            <a:endParaRPr sz="1400">
              <a:latin typeface="Calibri"/>
              <a:ea typeface="Calibri"/>
              <a:cs typeface="Calibri"/>
              <a:sym typeface="Calibri"/>
            </a:endParaRPr>
          </a:p>
        </p:txBody>
      </p:sp>
      <p:sp>
        <p:nvSpPr>
          <p:cNvPr id="1627" name="Google Shape;1627;g2ecba0c605a_0_1434"/>
          <p:cNvSpPr txBox="1"/>
          <p:nvPr/>
        </p:nvSpPr>
        <p:spPr>
          <a:xfrm>
            <a:off x="8114375" y="4272281"/>
            <a:ext cx="2526600" cy="13707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1800" b="1">
                <a:latin typeface="Calibri"/>
                <a:ea typeface="Calibri"/>
                <a:cs typeface="Calibri"/>
                <a:sym typeface="Calibri"/>
              </a:rPr>
              <a:t>Prong 3.</a:t>
            </a:r>
            <a:endParaRPr sz="1800">
              <a:latin typeface="Calibri"/>
              <a:ea typeface="Calibri"/>
              <a:cs typeface="Calibri"/>
              <a:sym typeface="Calibri"/>
            </a:endParaRPr>
          </a:p>
          <a:p>
            <a:pPr marL="12700" marR="5080" lvl="0" indent="0" algn="l" rtl="0">
              <a:lnSpc>
                <a:spcPct val="100000"/>
              </a:lnSpc>
              <a:spcBef>
                <a:spcPts val="25"/>
              </a:spcBef>
              <a:spcAft>
                <a:spcPts val="0"/>
              </a:spcAft>
              <a:buNone/>
            </a:pPr>
            <a:r>
              <a:rPr lang="en-US" sz="1400">
                <a:latin typeface="Calibri"/>
                <a:ea typeface="Calibri"/>
                <a:cs typeface="Calibri"/>
                <a:sym typeface="Calibri"/>
              </a:rPr>
              <a:t>The interests and abilities of the members of the underrepresented gender are fully and effectively accommodated by the present program.</a:t>
            </a:r>
            <a:endParaRPr sz="1400">
              <a:latin typeface="Calibri"/>
              <a:ea typeface="Calibri"/>
              <a:cs typeface="Calibri"/>
              <a:sym typeface="Calibri"/>
            </a:endParaRPr>
          </a:p>
        </p:txBody>
      </p:sp>
      <p:sp>
        <p:nvSpPr>
          <p:cNvPr id="1628" name="Google Shape;1628;g2ecba0c605a_0_1434"/>
          <p:cNvSpPr txBox="1"/>
          <p:nvPr/>
        </p:nvSpPr>
        <p:spPr>
          <a:xfrm>
            <a:off x="1448027" y="6275970"/>
            <a:ext cx="9662100" cy="320100"/>
          </a:xfrm>
          <a:prstGeom prst="rect">
            <a:avLst/>
          </a:prstGeom>
          <a:noFill/>
          <a:ln>
            <a:noFill/>
          </a:ln>
        </p:spPr>
        <p:txBody>
          <a:bodyPr spcFirstLastPara="1" wrap="square" lIns="0" tIns="12050" rIns="0" bIns="0" anchor="t" anchorCtr="0">
            <a:spAutoFit/>
          </a:bodyPr>
          <a:lstStyle/>
          <a:p>
            <a:pPr marL="3112135" marR="5080" lvl="0" indent="-3100070" algn="l" rtl="0">
              <a:lnSpc>
                <a:spcPct val="100000"/>
              </a:lnSpc>
              <a:spcBef>
                <a:spcPts val="0"/>
              </a:spcBef>
              <a:spcAft>
                <a:spcPts val="0"/>
              </a:spcAft>
              <a:buNone/>
            </a:pPr>
            <a:r>
              <a:rPr lang="en-US" sz="1000">
                <a:latin typeface="Arial"/>
                <a:ea typeface="Arial"/>
                <a:cs typeface="Arial"/>
                <a:sym typeface="Arial"/>
              </a:rPr>
              <a:t>Dear Colleague Letter, </a:t>
            </a:r>
            <a:r>
              <a:rPr lang="en-US" sz="1000" i="1">
                <a:latin typeface="Arial"/>
                <a:ea typeface="Arial"/>
                <a:cs typeface="Arial"/>
                <a:sym typeface="Arial"/>
              </a:rPr>
              <a:t>Clarification of Intercollegiate Athletics Policy Guidance: the Three-Part Test</a:t>
            </a:r>
            <a:r>
              <a:rPr lang="en-US" sz="1000">
                <a:latin typeface="Arial"/>
                <a:ea typeface="Arial"/>
                <a:cs typeface="Arial"/>
                <a:sym typeface="Arial"/>
              </a:rPr>
              <a:t>, O</a:t>
            </a:r>
            <a:r>
              <a:rPr lang="en-US" sz="800">
                <a:latin typeface="Arial"/>
                <a:ea typeface="Arial"/>
                <a:cs typeface="Arial"/>
                <a:sym typeface="Arial"/>
              </a:rPr>
              <a:t>FFICE FOR </a:t>
            </a:r>
            <a:r>
              <a:rPr lang="en-US" sz="1000">
                <a:latin typeface="Arial"/>
                <a:ea typeface="Arial"/>
                <a:cs typeface="Arial"/>
                <a:sym typeface="Arial"/>
              </a:rPr>
              <a:t>C</a:t>
            </a:r>
            <a:r>
              <a:rPr lang="en-US" sz="800">
                <a:latin typeface="Arial"/>
                <a:ea typeface="Arial"/>
                <a:cs typeface="Arial"/>
                <a:sym typeface="Arial"/>
              </a:rPr>
              <a:t>IV</a:t>
            </a:r>
            <a:r>
              <a:rPr lang="en-US" sz="1000">
                <a:latin typeface="Arial"/>
                <a:ea typeface="Arial"/>
                <a:cs typeface="Arial"/>
                <a:sym typeface="Arial"/>
              </a:rPr>
              <a:t>. R</a:t>
            </a:r>
            <a:r>
              <a:rPr lang="en-US" sz="800">
                <a:latin typeface="Arial"/>
                <a:ea typeface="Arial"/>
                <a:cs typeface="Arial"/>
                <a:sym typeface="Arial"/>
              </a:rPr>
              <a:t>IGHTS</a:t>
            </a:r>
            <a:r>
              <a:rPr lang="en-US" sz="1000">
                <a:latin typeface="Arial"/>
                <a:ea typeface="Arial"/>
                <a:cs typeface="Arial"/>
                <a:sym typeface="Arial"/>
              </a:rPr>
              <a:t>, U.S. D</a:t>
            </a:r>
            <a:r>
              <a:rPr lang="en-US" sz="800">
                <a:latin typeface="Arial"/>
                <a:ea typeface="Arial"/>
                <a:cs typeface="Arial"/>
                <a:sym typeface="Arial"/>
              </a:rPr>
              <a:t>EP</a:t>
            </a:r>
            <a:r>
              <a:rPr lang="en-US" sz="1000">
                <a:latin typeface="Arial"/>
                <a:ea typeface="Arial"/>
                <a:cs typeface="Arial"/>
                <a:sym typeface="Arial"/>
              </a:rPr>
              <a:t>’</a:t>
            </a:r>
            <a:r>
              <a:rPr lang="en-US" sz="800">
                <a:latin typeface="Arial"/>
                <a:ea typeface="Arial"/>
                <a:cs typeface="Arial"/>
                <a:sym typeface="Arial"/>
              </a:rPr>
              <a:t>T OF </a:t>
            </a:r>
            <a:r>
              <a:rPr lang="en-US" sz="1000">
                <a:latin typeface="Arial"/>
                <a:ea typeface="Arial"/>
                <a:cs typeface="Arial"/>
                <a:sym typeface="Arial"/>
              </a:rPr>
              <a:t>E</a:t>
            </a:r>
            <a:r>
              <a:rPr lang="en-US" sz="800">
                <a:latin typeface="Arial"/>
                <a:ea typeface="Arial"/>
                <a:cs typeface="Arial"/>
                <a:sym typeface="Arial"/>
              </a:rPr>
              <a:t>DUC</a:t>
            </a:r>
            <a:r>
              <a:rPr lang="en-US" sz="1000">
                <a:latin typeface="Arial"/>
                <a:ea typeface="Arial"/>
                <a:cs typeface="Arial"/>
                <a:sym typeface="Arial"/>
              </a:rPr>
              <a:t>. (Jan. 16, 1996)) available at </a:t>
            </a:r>
            <a:r>
              <a:rPr lang="en-US" sz="1000" u="sng">
                <a:solidFill>
                  <a:srgbClr val="AC151B"/>
                </a:solidFill>
                <a:latin typeface="Arial"/>
                <a:ea typeface="Arial"/>
                <a:cs typeface="Arial"/>
                <a:sym typeface="Arial"/>
              </a:rPr>
              <a:t>https://www2.ed.gov/about/offices/list/ocr/docs/clarific.html</a:t>
            </a:r>
            <a:r>
              <a:rPr lang="en-US" sz="1000">
                <a:latin typeface="Arial"/>
                <a:ea typeface="Arial"/>
                <a:cs typeface="Arial"/>
                <a:sym typeface="Arial"/>
              </a:rPr>
              <a:t>.</a:t>
            </a:r>
            <a:endParaRPr sz="1000">
              <a:latin typeface="Arial"/>
              <a:ea typeface="Arial"/>
              <a:cs typeface="Arial"/>
              <a:sym typeface="Arial"/>
            </a:endParaRP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showMasterSp="0">
  <p:cSld>
    <p:spTree>
      <p:nvGrpSpPr>
        <p:cNvPr id="1" name="Shape 1632"/>
        <p:cNvGrpSpPr/>
        <p:nvPr/>
      </p:nvGrpSpPr>
      <p:grpSpPr>
        <a:xfrm>
          <a:off x="0" y="0"/>
          <a:ext cx="0" cy="0"/>
          <a:chOff x="0" y="0"/>
          <a:chExt cx="0" cy="0"/>
        </a:xfrm>
      </p:grpSpPr>
      <p:sp>
        <p:nvSpPr>
          <p:cNvPr id="1633" name="Google Shape;1633;g2ecba0c605a_0_1459"/>
          <p:cNvSpPr txBox="1">
            <a:spLocks noGrp="1"/>
          </p:cNvSpPr>
          <p:nvPr>
            <p:ph type="title"/>
          </p:nvPr>
        </p:nvSpPr>
        <p:spPr>
          <a:xfrm>
            <a:off x="547989" y="951214"/>
            <a:ext cx="10475700" cy="1271700"/>
          </a:xfrm>
          <a:prstGeom prst="rect">
            <a:avLst/>
          </a:prstGeom>
          <a:noFill/>
          <a:ln>
            <a:noFill/>
          </a:ln>
        </p:spPr>
        <p:txBody>
          <a:bodyPr spcFirstLastPara="1" wrap="square" lIns="0" tIns="55225" rIns="0" bIns="0" anchor="t" anchorCtr="0">
            <a:spAutoFit/>
          </a:bodyPr>
          <a:lstStyle/>
          <a:p>
            <a:pPr marL="521333" marR="5080" lvl="0" indent="-509269" algn="l" rtl="0">
              <a:lnSpc>
                <a:spcPct val="108000"/>
              </a:lnSpc>
              <a:spcBef>
                <a:spcPts val="0"/>
              </a:spcBef>
              <a:spcAft>
                <a:spcPts val="0"/>
              </a:spcAft>
              <a:buNone/>
            </a:pPr>
            <a:r>
              <a:rPr lang="en-US" sz="2500"/>
              <a:t>Sport Cuts that Involve the Underrepresented Sex: Typically Require Prong 1 Compliance Post Program Elimination</a:t>
            </a:r>
            <a:endParaRPr sz="2500"/>
          </a:p>
        </p:txBody>
      </p:sp>
      <p:grpSp>
        <p:nvGrpSpPr>
          <p:cNvPr id="1634" name="Google Shape;1634;g2ecba0c605a_0_1459"/>
          <p:cNvGrpSpPr/>
          <p:nvPr/>
        </p:nvGrpSpPr>
        <p:grpSpPr>
          <a:xfrm>
            <a:off x="568261" y="2560129"/>
            <a:ext cx="3443604" cy="1980564"/>
            <a:chOff x="568261" y="2560129"/>
            <a:chExt cx="3443604" cy="1980564"/>
          </a:xfrm>
        </p:grpSpPr>
        <p:pic>
          <p:nvPicPr>
            <p:cNvPr id="1635" name="Google Shape;1635;g2ecba0c605a_0_1459"/>
            <p:cNvPicPr preferRelativeResize="0"/>
            <p:nvPr/>
          </p:nvPicPr>
          <p:blipFill rotWithShape="1">
            <a:blip r:embed="rId3">
              <a:alphaModFix/>
            </a:blip>
            <a:srcRect/>
            <a:stretch/>
          </p:blipFill>
          <p:spPr>
            <a:xfrm>
              <a:off x="573023" y="2564892"/>
              <a:ext cx="3420614" cy="1798606"/>
            </a:xfrm>
            <a:prstGeom prst="rect">
              <a:avLst/>
            </a:prstGeom>
            <a:noFill/>
            <a:ln>
              <a:noFill/>
            </a:ln>
          </p:spPr>
        </p:pic>
        <p:sp>
          <p:nvSpPr>
            <p:cNvPr id="1636" name="Google Shape;1636;g2ecba0c605a_0_1459"/>
            <p:cNvSpPr/>
            <p:nvPr/>
          </p:nvSpPr>
          <p:spPr>
            <a:xfrm>
              <a:off x="568261" y="2560129"/>
              <a:ext cx="3443604" cy="1980564"/>
            </a:xfrm>
            <a:custGeom>
              <a:avLst/>
              <a:gdLst/>
              <a:ahLst/>
              <a:cxnLst/>
              <a:rect l="l" t="t" r="r" b="b"/>
              <a:pathLst>
                <a:path w="3443604" h="1980564" extrusionOk="0">
                  <a:moveTo>
                    <a:pt x="0" y="0"/>
                  </a:moveTo>
                  <a:lnTo>
                    <a:pt x="3443097" y="0"/>
                  </a:lnTo>
                  <a:lnTo>
                    <a:pt x="3443097" y="1980057"/>
                  </a:lnTo>
                  <a:lnTo>
                    <a:pt x="0" y="1980057"/>
                  </a:lnTo>
                  <a:lnTo>
                    <a:pt x="0" y="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a:p>
          </p:txBody>
        </p:sp>
      </p:grpSp>
      <p:pic>
        <p:nvPicPr>
          <p:cNvPr id="1637" name="Google Shape;1637;g2ecba0c605a_0_1459"/>
          <p:cNvPicPr preferRelativeResize="0"/>
          <p:nvPr/>
        </p:nvPicPr>
        <p:blipFill rotWithShape="1">
          <a:blip r:embed="rId4">
            <a:alphaModFix/>
          </a:blip>
          <a:srcRect/>
          <a:stretch/>
        </p:blipFill>
        <p:spPr>
          <a:xfrm>
            <a:off x="4710684" y="2535935"/>
            <a:ext cx="3112007" cy="1970531"/>
          </a:xfrm>
          <a:prstGeom prst="rect">
            <a:avLst/>
          </a:prstGeom>
          <a:noFill/>
          <a:ln>
            <a:noFill/>
          </a:ln>
        </p:spPr>
      </p:pic>
      <p:pic>
        <p:nvPicPr>
          <p:cNvPr id="1638" name="Google Shape;1638;g2ecba0c605a_0_1459"/>
          <p:cNvPicPr preferRelativeResize="0"/>
          <p:nvPr/>
        </p:nvPicPr>
        <p:blipFill rotWithShape="1">
          <a:blip r:embed="rId5">
            <a:alphaModFix/>
          </a:blip>
          <a:srcRect/>
          <a:stretch/>
        </p:blipFill>
        <p:spPr>
          <a:xfrm>
            <a:off x="8279892" y="2564892"/>
            <a:ext cx="3422903" cy="1941576"/>
          </a:xfrm>
          <a:prstGeom prst="rect">
            <a:avLst/>
          </a:prstGeom>
          <a:noFill/>
          <a:ln>
            <a:noFill/>
          </a:ln>
        </p:spPr>
      </p:pic>
      <p:sp>
        <p:nvSpPr>
          <p:cNvPr id="1639" name="Google Shape;1639;g2ecba0c605a_0_1459"/>
          <p:cNvSpPr txBox="1"/>
          <p:nvPr/>
        </p:nvSpPr>
        <p:spPr>
          <a:xfrm>
            <a:off x="651394" y="5015608"/>
            <a:ext cx="9857700" cy="8439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1800" b="1" u="sng">
                <a:latin typeface="Calibri"/>
                <a:ea typeface="Calibri"/>
                <a:cs typeface="Calibri"/>
                <a:sym typeface="Calibri"/>
              </a:rPr>
              <a:t>ENFORCEMENT</a:t>
            </a:r>
            <a:r>
              <a:rPr lang="en-US" sz="1800" b="1">
                <a:latin typeface="Calibri"/>
                <a:ea typeface="Calibri"/>
                <a:cs typeface="Calibri"/>
                <a:sym typeface="Calibri"/>
              </a:rPr>
              <a:t> </a:t>
            </a:r>
            <a:r>
              <a:rPr lang="en-US" sz="1800">
                <a:latin typeface="Calibri"/>
                <a:ea typeface="Calibri"/>
                <a:cs typeface="Calibri"/>
                <a:sym typeface="Calibri"/>
              </a:rPr>
              <a:t>—</a:t>
            </a:r>
            <a:endParaRPr sz="1800">
              <a:latin typeface="Calibri"/>
              <a:ea typeface="Calibri"/>
              <a:cs typeface="Calibri"/>
              <a:sym typeface="Calibri"/>
            </a:endParaRPr>
          </a:p>
          <a:p>
            <a:pPr marL="12700" lvl="0" indent="0" algn="l" rtl="0">
              <a:lnSpc>
                <a:spcPct val="100000"/>
              </a:lnSpc>
              <a:spcBef>
                <a:spcPts val="0"/>
              </a:spcBef>
              <a:spcAft>
                <a:spcPts val="0"/>
              </a:spcAft>
              <a:buNone/>
            </a:pPr>
            <a:r>
              <a:rPr lang="en-US" sz="1800">
                <a:latin typeface="Calibri"/>
                <a:ea typeface="Calibri"/>
                <a:cs typeface="Calibri"/>
                <a:sym typeface="Calibri"/>
              </a:rPr>
              <a:t>OCR: Investigation. Letter of Findings. 302 Resolution Agreement. Referral to DOJ.</a:t>
            </a:r>
            <a:endParaRPr sz="1800">
              <a:latin typeface="Calibri"/>
              <a:ea typeface="Calibri"/>
              <a:cs typeface="Calibri"/>
              <a:sym typeface="Calibri"/>
            </a:endParaRPr>
          </a:p>
          <a:p>
            <a:pPr marL="12700" lvl="0" indent="0" algn="l" rtl="0">
              <a:lnSpc>
                <a:spcPct val="100000"/>
              </a:lnSpc>
              <a:spcBef>
                <a:spcPts val="0"/>
              </a:spcBef>
              <a:spcAft>
                <a:spcPts val="0"/>
              </a:spcAft>
              <a:buNone/>
            </a:pPr>
            <a:r>
              <a:rPr lang="en-US" sz="1800">
                <a:latin typeface="Calibri"/>
                <a:ea typeface="Calibri"/>
                <a:cs typeface="Calibri"/>
                <a:sym typeface="Calibri"/>
              </a:rPr>
              <a:t>Court: Injunctive Relief. Class Actions. Attorneys' Fees, No Administrative Exhaustion. No Cap on Damages.</a:t>
            </a:r>
            <a:endParaRPr sz="1800">
              <a:latin typeface="Calibri"/>
              <a:ea typeface="Calibri"/>
              <a:cs typeface="Calibri"/>
              <a:sym typeface="Calibri"/>
            </a:endParaRP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showMasterSp="0">
  <p:cSld>
    <p:spTree>
      <p:nvGrpSpPr>
        <p:cNvPr id="1" name="Shape 1643"/>
        <p:cNvGrpSpPr/>
        <p:nvPr/>
      </p:nvGrpSpPr>
      <p:grpSpPr>
        <a:xfrm>
          <a:off x="0" y="0"/>
          <a:ext cx="0" cy="0"/>
          <a:chOff x="0" y="0"/>
          <a:chExt cx="0" cy="0"/>
        </a:xfrm>
      </p:grpSpPr>
      <p:sp>
        <p:nvSpPr>
          <p:cNvPr id="1644" name="Google Shape;1644;g2ecba0c605a_0_1469"/>
          <p:cNvSpPr txBox="1">
            <a:spLocks noGrp="1"/>
          </p:cNvSpPr>
          <p:nvPr>
            <p:ph type="title"/>
          </p:nvPr>
        </p:nvSpPr>
        <p:spPr>
          <a:xfrm>
            <a:off x="916939" y="341598"/>
            <a:ext cx="10358100" cy="974100"/>
          </a:xfrm>
          <a:prstGeom prst="rect">
            <a:avLst/>
          </a:prstGeom>
          <a:noFill/>
          <a:ln>
            <a:noFill/>
          </a:ln>
        </p:spPr>
        <p:txBody>
          <a:bodyPr spcFirstLastPara="1" wrap="square" lIns="0" tIns="263525" rIns="0" bIns="0" anchor="t" anchorCtr="0">
            <a:spAutoFit/>
          </a:bodyPr>
          <a:lstStyle/>
          <a:p>
            <a:pPr marL="12700" lvl="0" indent="0" algn="l" rtl="0">
              <a:lnSpc>
                <a:spcPct val="100000"/>
              </a:lnSpc>
              <a:spcBef>
                <a:spcPts val="0"/>
              </a:spcBef>
              <a:spcAft>
                <a:spcPts val="0"/>
              </a:spcAft>
              <a:buNone/>
            </a:pPr>
            <a:r>
              <a:rPr lang="en-US" sz="4600"/>
              <a:t>OCR Substantial Proportionality</a:t>
            </a:r>
            <a:endParaRPr sz="4600"/>
          </a:p>
        </p:txBody>
      </p:sp>
      <p:pic>
        <p:nvPicPr>
          <p:cNvPr id="1645" name="Google Shape;1645;g2ecba0c605a_0_1469"/>
          <p:cNvPicPr preferRelativeResize="0"/>
          <p:nvPr/>
        </p:nvPicPr>
        <p:blipFill rotWithShape="1">
          <a:blip r:embed="rId3">
            <a:alphaModFix/>
          </a:blip>
          <a:srcRect/>
          <a:stretch/>
        </p:blipFill>
        <p:spPr>
          <a:xfrm>
            <a:off x="648944" y="1636625"/>
            <a:ext cx="10896068" cy="99601"/>
          </a:xfrm>
          <a:prstGeom prst="rect">
            <a:avLst/>
          </a:prstGeom>
          <a:noFill/>
          <a:ln>
            <a:noFill/>
          </a:ln>
        </p:spPr>
      </p:pic>
      <p:sp>
        <p:nvSpPr>
          <p:cNvPr id="1646" name="Google Shape;1646;g2ecba0c605a_0_1469"/>
          <p:cNvSpPr txBox="1"/>
          <p:nvPr/>
        </p:nvSpPr>
        <p:spPr>
          <a:xfrm>
            <a:off x="916939" y="1948688"/>
            <a:ext cx="10185300" cy="4199100"/>
          </a:xfrm>
          <a:prstGeom prst="rect">
            <a:avLst/>
          </a:prstGeom>
          <a:noFill/>
          <a:ln>
            <a:noFill/>
          </a:ln>
        </p:spPr>
        <p:txBody>
          <a:bodyPr spcFirstLastPara="1" wrap="square" lIns="0" tIns="13325" rIns="0" bIns="0" anchor="t" anchorCtr="0">
            <a:spAutoFit/>
          </a:bodyPr>
          <a:lstStyle/>
          <a:p>
            <a:pPr marL="240665" lvl="0" indent="-227965" algn="l" rtl="0">
              <a:lnSpc>
                <a:spcPct val="100000"/>
              </a:lnSpc>
              <a:spcBef>
                <a:spcPts val="0"/>
              </a:spcBef>
              <a:spcAft>
                <a:spcPts val="0"/>
              </a:spcAft>
              <a:buSzPts val="1700"/>
              <a:buFont typeface="Arial"/>
              <a:buChar char="•"/>
            </a:pPr>
            <a:r>
              <a:rPr lang="en-US" sz="1700">
                <a:latin typeface="Calibri"/>
                <a:ea typeface="Calibri"/>
                <a:cs typeface="Calibri"/>
                <a:sym typeface="Calibri"/>
              </a:rPr>
              <a:t>Amicus Brief (United States) in the Michigan State University (MSU) Case:</a:t>
            </a:r>
            <a:endParaRPr sz="1700">
              <a:latin typeface="Calibri"/>
              <a:ea typeface="Calibri"/>
              <a:cs typeface="Calibri"/>
              <a:sym typeface="Calibri"/>
            </a:endParaRPr>
          </a:p>
          <a:p>
            <a:pPr marL="697865" marR="5080" lvl="1" indent="-228600" algn="l" rtl="0">
              <a:lnSpc>
                <a:spcPct val="100000"/>
              </a:lnSpc>
              <a:spcBef>
                <a:spcPts val="2035"/>
              </a:spcBef>
              <a:spcAft>
                <a:spcPts val="0"/>
              </a:spcAft>
              <a:buSzPts val="1700"/>
              <a:buFont typeface="Arial"/>
              <a:buChar char="•"/>
            </a:pPr>
            <a:r>
              <a:rPr lang="en-US" sz="1700">
                <a:latin typeface="Arial"/>
                <a:ea typeface="Arial"/>
                <a:cs typeface="Arial"/>
                <a:sym typeface="Arial"/>
              </a:rPr>
              <a:t>	</a:t>
            </a:r>
            <a:r>
              <a:rPr lang="en-US" sz="1700">
                <a:latin typeface="Calibri"/>
                <a:ea typeface="Calibri"/>
                <a:cs typeface="Calibri"/>
                <a:sym typeface="Calibri"/>
              </a:rPr>
              <a:t>OCR “has not specified a magic number at which substantial proportionality is achieved.” </a:t>
            </a:r>
            <a:r>
              <a:rPr lang="en-US" sz="1700" i="1">
                <a:latin typeface="Calibri"/>
                <a:ea typeface="Calibri"/>
                <a:cs typeface="Calibri"/>
                <a:sym typeface="Calibri"/>
              </a:rPr>
              <a:t>Equity In Athletics, Inc. </a:t>
            </a:r>
            <a:r>
              <a:rPr lang="en-US" sz="1700">
                <a:latin typeface="Calibri"/>
                <a:ea typeface="Calibri"/>
                <a:cs typeface="Calibri"/>
                <a:sym typeface="Calibri"/>
              </a:rPr>
              <a:t>v. </a:t>
            </a:r>
            <a:r>
              <a:rPr lang="en-US" sz="1700" i="1">
                <a:latin typeface="Calibri"/>
                <a:ea typeface="Calibri"/>
                <a:cs typeface="Calibri"/>
                <a:sym typeface="Calibri"/>
              </a:rPr>
              <a:t>Department of Educ.</a:t>
            </a:r>
            <a:r>
              <a:rPr lang="en-US" sz="1700">
                <a:latin typeface="Calibri"/>
                <a:ea typeface="Calibri"/>
                <a:cs typeface="Calibri"/>
                <a:sym typeface="Calibri"/>
              </a:rPr>
              <a:t>, 639 F.3d 91, 110 (4th Cir. 2011), cert. denied 565 U.S. 1111 (2012); see also </a:t>
            </a:r>
            <a:r>
              <a:rPr lang="en-US" sz="1700" i="1">
                <a:latin typeface="Calibri"/>
                <a:ea typeface="Calibri"/>
                <a:cs typeface="Calibri"/>
                <a:sym typeface="Calibri"/>
              </a:rPr>
              <a:t>Biediger</a:t>
            </a:r>
            <a:r>
              <a:rPr lang="en-US" sz="1700">
                <a:latin typeface="Calibri"/>
                <a:ea typeface="Calibri"/>
                <a:cs typeface="Calibri"/>
                <a:sym typeface="Calibri"/>
              </a:rPr>
              <a:t>, 691 F.3d at 106 (explaining that the Second Circuit did not “understand the 1996 Clarification to create a statistical safe harbor at [2%] or any other percentage”).</a:t>
            </a:r>
            <a:endParaRPr sz="1700">
              <a:latin typeface="Calibri"/>
              <a:ea typeface="Calibri"/>
              <a:cs typeface="Calibri"/>
              <a:sym typeface="Calibri"/>
            </a:endParaRPr>
          </a:p>
          <a:p>
            <a:pPr marL="698500" marR="45085" lvl="1" indent="-228600" algn="l" rtl="0">
              <a:lnSpc>
                <a:spcPct val="100000"/>
              </a:lnSpc>
              <a:spcBef>
                <a:spcPts val="2039"/>
              </a:spcBef>
              <a:spcAft>
                <a:spcPts val="0"/>
              </a:spcAft>
              <a:buSzPts val="1700"/>
              <a:buFont typeface="Arial"/>
              <a:buChar char="•"/>
            </a:pPr>
            <a:r>
              <a:rPr lang="en-US" sz="1700">
                <a:latin typeface="Calibri"/>
                <a:ea typeface="Calibri"/>
                <a:cs typeface="Calibri"/>
                <a:sym typeface="Calibri"/>
              </a:rPr>
              <a:t>What matters *** is whether the participation gap is large enough to sustain a </a:t>
            </a:r>
            <a:r>
              <a:rPr lang="en-US" sz="1700" i="1">
                <a:latin typeface="Calibri"/>
                <a:ea typeface="Calibri"/>
                <a:cs typeface="Calibri"/>
                <a:sym typeface="Calibri"/>
              </a:rPr>
              <a:t>viable </a:t>
            </a:r>
            <a:r>
              <a:rPr lang="en-US" sz="1700">
                <a:latin typeface="Calibri"/>
                <a:ea typeface="Calibri"/>
                <a:cs typeface="Calibri"/>
                <a:sym typeface="Calibri"/>
              </a:rPr>
              <a:t>team. As the 1996 Clarification explains, where “it is likely that a viable sport could be added,” an institution will not satisfy the first prong. (1996 Clarification).</a:t>
            </a:r>
            <a:endParaRPr sz="1700">
              <a:latin typeface="Calibri"/>
              <a:ea typeface="Calibri"/>
              <a:cs typeface="Calibri"/>
              <a:sym typeface="Calibri"/>
            </a:endParaRPr>
          </a:p>
          <a:p>
            <a:pPr marL="697865" marR="669290" lvl="1" indent="-228600" algn="l" rtl="0">
              <a:lnSpc>
                <a:spcPct val="100000"/>
              </a:lnSpc>
              <a:spcBef>
                <a:spcPts val="2039"/>
              </a:spcBef>
              <a:spcAft>
                <a:spcPts val="0"/>
              </a:spcAft>
              <a:buSzPts val="1700"/>
              <a:buFont typeface="Arial"/>
              <a:buChar char="•"/>
            </a:pPr>
            <a:r>
              <a:rPr lang="en-US" sz="1700">
                <a:latin typeface="Calibri"/>
                <a:ea typeface="Calibri"/>
                <a:cs typeface="Calibri"/>
                <a:sym typeface="Calibri"/>
              </a:rPr>
              <a:t>Here, the district court failed to conduct the necessary fact-intensive inquiry to determine whether a participation gap of at least 15 athletes (if not more) could sustain a </a:t>
            </a:r>
            <a:r>
              <a:rPr lang="en-US" sz="1700" i="1">
                <a:latin typeface="Calibri"/>
                <a:ea typeface="Calibri"/>
                <a:cs typeface="Calibri"/>
                <a:sym typeface="Calibri"/>
              </a:rPr>
              <a:t>viable </a:t>
            </a:r>
            <a:r>
              <a:rPr lang="en-US" sz="1700">
                <a:latin typeface="Calibri"/>
                <a:ea typeface="Calibri"/>
                <a:cs typeface="Calibri"/>
                <a:sym typeface="Calibri"/>
              </a:rPr>
              <a:t>women’s team.</a:t>
            </a:r>
            <a:endParaRPr sz="1700">
              <a:latin typeface="Calibri"/>
              <a:ea typeface="Calibri"/>
              <a:cs typeface="Calibri"/>
              <a:sym typeface="Calibri"/>
            </a:endParaRPr>
          </a:p>
          <a:p>
            <a:pPr marL="698500" marR="98425" lvl="1" indent="-228600" algn="l" rtl="0">
              <a:lnSpc>
                <a:spcPct val="100000"/>
              </a:lnSpc>
              <a:spcBef>
                <a:spcPts val="2039"/>
              </a:spcBef>
              <a:spcAft>
                <a:spcPts val="0"/>
              </a:spcAft>
              <a:buSzPts val="1700"/>
              <a:buFont typeface="Arial"/>
              <a:buChar char="•"/>
            </a:pPr>
            <a:r>
              <a:rPr lang="en-US" sz="1700" b="1">
                <a:latin typeface="Calibri"/>
                <a:ea typeface="Calibri"/>
                <a:cs typeface="Calibri"/>
                <a:sym typeface="Calibri"/>
              </a:rPr>
              <a:t>If [the school] can field a viable team of eight female tennis players, for example, it will not have satisfied [the substantial proportionality standard].</a:t>
            </a:r>
            <a:endParaRPr sz="1700">
              <a:latin typeface="Calibri"/>
              <a:ea typeface="Calibri"/>
              <a:cs typeface="Calibri"/>
              <a:sym typeface="Calibri"/>
            </a:endParaRP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showMasterSp="0">
  <p:cSld>
    <p:spTree>
      <p:nvGrpSpPr>
        <p:cNvPr id="1" name="Shape 1650"/>
        <p:cNvGrpSpPr/>
        <p:nvPr/>
      </p:nvGrpSpPr>
      <p:grpSpPr>
        <a:xfrm>
          <a:off x="0" y="0"/>
          <a:ext cx="0" cy="0"/>
          <a:chOff x="0" y="0"/>
          <a:chExt cx="0" cy="0"/>
        </a:xfrm>
      </p:grpSpPr>
      <p:sp>
        <p:nvSpPr>
          <p:cNvPr id="1651" name="Google Shape;1651;g2ecba0c605a_0_1475"/>
          <p:cNvSpPr txBox="1">
            <a:spLocks noGrp="1"/>
          </p:cNvSpPr>
          <p:nvPr>
            <p:ph type="title"/>
          </p:nvPr>
        </p:nvSpPr>
        <p:spPr>
          <a:xfrm>
            <a:off x="1581605" y="316317"/>
            <a:ext cx="8980200" cy="1498200"/>
          </a:xfrm>
          <a:prstGeom prst="rect">
            <a:avLst/>
          </a:prstGeom>
          <a:noFill/>
          <a:ln>
            <a:noFill/>
          </a:ln>
        </p:spPr>
        <p:txBody>
          <a:bodyPr spcFirstLastPara="1" wrap="square" lIns="0" tIns="88900" rIns="0" bIns="0" anchor="t" anchorCtr="0">
            <a:spAutoFit/>
          </a:bodyPr>
          <a:lstStyle/>
          <a:p>
            <a:pPr marL="12700" marR="5080" lvl="0" indent="542290" algn="l" rtl="0">
              <a:lnSpc>
                <a:spcPct val="107954"/>
              </a:lnSpc>
              <a:spcBef>
                <a:spcPts val="0"/>
              </a:spcBef>
              <a:spcAft>
                <a:spcPts val="0"/>
              </a:spcAft>
              <a:buNone/>
            </a:pPr>
            <a:r>
              <a:rPr lang="en-US" sz="4400"/>
              <a:t>NCAA Rules: Transgender Student-Athlete Participation</a:t>
            </a:r>
            <a:endParaRPr sz="4400"/>
          </a:p>
        </p:txBody>
      </p:sp>
      <p:grpSp>
        <p:nvGrpSpPr>
          <p:cNvPr id="1652" name="Google Shape;1652;g2ecba0c605a_0_1475"/>
          <p:cNvGrpSpPr/>
          <p:nvPr/>
        </p:nvGrpSpPr>
        <p:grpSpPr>
          <a:xfrm>
            <a:off x="0" y="1999488"/>
            <a:ext cx="11524487" cy="4739639"/>
            <a:chOff x="0" y="1999488"/>
            <a:chExt cx="11524487" cy="4739639"/>
          </a:xfrm>
        </p:grpSpPr>
        <p:sp>
          <p:nvSpPr>
            <p:cNvPr id="1653" name="Google Shape;1653;g2ecba0c605a_0_1475"/>
            <p:cNvSpPr/>
            <p:nvPr/>
          </p:nvSpPr>
          <p:spPr>
            <a:xfrm>
              <a:off x="0" y="1999488"/>
              <a:ext cx="11454765" cy="782319"/>
            </a:xfrm>
            <a:custGeom>
              <a:avLst/>
              <a:gdLst/>
              <a:ahLst/>
              <a:cxnLst/>
              <a:rect l="l" t="t" r="r" b="b"/>
              <a:pathLst>
                <a:path w="11454765" h="782319" extrusionOk="0">
                  <a:moveTo>
                    <a:pt x="11454384" y="0"/>
                  </a:moveTo>
                  <a:lnTo>
                    <a:pt x="0" y="0"/>
                  </a:lnTo>
                  <a:lnTo>
                    <a:pt x="0" y="781812"/>
                  </a:lnTo>
                  <a:lnTo>
                    <a:pt x="11454384" y="781812"/>
                  </a:lnTo>
                  <a:lnTo>
                    <a:pt x="11454384" y="0"/>
                  </a:lnTo>
                  <a:close/>
                </a:path>
              </a:pathLst>
            </a:custGeom>
            <a:solidFill>
              <a:srgbClr val="2F71AA"/>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pic>
          <p:nvPicPr>
            <p:cNvPr id="1654" name="Google Shape;1654;g2ecba0c605a_0_1475"/>
            <p:cNvPicPr preferRelativeResize="0"/>
            <p:nvPr/>
          </p:nvPicPr>
          <p:blipFill rotWithShape="1">
            <a:blip r:embed="rId3">
              <a:alphaModFix/>
            </a:blip>
            <a:srcRect/>
            <a:stretch/>
          </p:blipFill>
          <p:spPr>
            <a:xfrm>
              <a:off x="0" y="2188464"/>
              <a:ext cx="11524487" cy="4550663"/>
            </a:xfrm>
            <a:prstGeom prst="rect">
              <a:avLst/>
            </a:prstGeom>
            <a:noFill/>
            <a:ln>
              <a:noFill/>
            </a:ln>
          </p:spPr>
        </p:pic>
        <p:sp>
          <p:nvSpPr>
            <p:cNvPr id="1655" name="Google Shape;1655;g2ecba0c605a_0_1475"/>
            <p:cNvSpPr/>
            <p:nvPr/>
          </p:nvSpPr>
          <p:spPr>
            <a:xfrm>
              <a:off x="0" y="2203704"/>
              <a:ext cx="11383010" cy="4267200"/>
            </a:xfrm>
            <a:custGeom>
              <a:avLst/>
              <a:gdLst/>
              <a:ahLst/>
              <a:cxnLst/>
              <a:rect l="l" t="t" r="r" b="b"/>
              <a:pathLst>
                <a:path w="11383010" h="4267200" extrusionOk="0">
                  <a:moveTo>
                    <a:pt x="11382756" y="0"/>
                  </a:moveTo>
                  <a:lnTo>
                    <a:pt x="0" y="0"/>
                  </a:lnTo>
                  <a:lnTo>
                    <a:pt x="0" y="4267200"/>
                  </a:lnTo>
                  <a:lnTo>
                    <a:pt x="11382756" y="4267200"/>
                  </a:lnTo>
                  <a:lnTo>
                    <a:pt x="11382756" y="0"/>
                  </a:lnTo>
                  <a:close/>
                </a:path>
              </a:pathLst>
            </a:custGeom>
            <a:solidFill>
              <a:srgbClr val="FFFFFF"/>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grpSp>
      <p:sp>
        <p:nvSpPr>
          <p:cNvPr id="1656" name="Google Shape;1656;g2ecba0c605a_0_1475"/>
          <p:cNvSpPr txBox="1"/>
          <p:nvPr/>
        </p:nvSpPr>
        <p:spPr>
          <a:xfrm>
            <a:off x="872401" y="2957971"/>
            <a:ext cx="4332600" cy="3049800"/>
          </a:xfrm>
          <a:prstGeom prst="rect">
            <a:avLst/>
          </a:prstGeom>
          <a:noFill/>
          <a:ln>
            <a:noFill/>
          </a:ln>
        </p:spPr>
        <p:txBody>
          <a:bodyPr spcFirstLastPara="1" wrap="square" lIns="0" tIns="39350" rIns="0" bIns="0" anchor="t" anchorCtr="0">
            <a:spAutoFit/>
          </a:bodyPr>
          <a:lstStyle/>
          <a:p>
            <a:pPr marL="240665" marR="116838" lvl="0" indent="-228600" algn="l" rtl="0">
              <a:lnSpc>
                <a:spcPct val="108125"/>
              </a:lnSpc>
              <a:spcBef>
                <a:spcPts val="0"/>
              </a:spcBef>
              <a:spcAft>
                <a:spcPts val="0"/>
              </a:spcAft>
              <a:buSzPts val="1600"/>
              <a:buFont typeface="Arial"/>
              <a:buChar char="•"/>
            </a:pPr>
            <a:r>
              <a:rPr lang="en-US" sz="1600" b="1">
                <a:latin typeface="Calibri"/>
                <a:ea typeface="Calibri"/>
                <a:cs typeface="Calibri"/>
                <a:sym typeface="Calibri"/>
              </a:rPr>
              <a:t>NCAA </a:t>
            </a:r>
            <a:r>
              <a:rPr lang="en-US" sz="1600" b="1" u="sng">
                <a:solidFill>
                  <a:srgbClr val="AC151B"/>
                </a:solidFill>
                <a:latin typeface="Calibri"/>
                <a:ea typeface="Calibri"/>
                <a:cs typeface="Calibri"/>
                <a:sym typeface="Calibri"/>
              </a:rPr>
              <a:t>Summit</a:t>
            </a:r>
            <a:r>
              <a:rPr lang="en-US" sz="1600" b="1">
                <a:solidFill>
                  <a:srgbClr val="AC151B"/>
                </a:solidFill>
                <a:latin typeface="Calibri"/>
                <a:ea typeface="Calibri"/>
                <a:cs typeface="Calibri"/>
                <a:sym typeface="Calibri"/>
              </a:rPr>
              <a:t> </a:t>
            </a:r>
            <a:r>
              <a:rPr lang="en-US" sz="1600" b="1">
                <a:latin typeface="Calibri"/>
                <a:ea typeface="Calibri"/>
                <a:cs typeface="Calibri"/>
                <a:sym typeface="Calibri"/>
              </a:rPr>
              <a:t>on Gender Identity and Student- Athlete Participation (Oct. 2020)</a:t>
            </a:r>
            <a:endParaRPr sz="1600">
              <a:latin typeface="Calibri"/>
              <a:ea typeface="Calibri"/>
              <a:cs typeface="Calibri"/>
              <a:sym typeface="Calibri"/>
            </a:endParaRPr>
          </a:p>
          <a:p>
            <a:pPr marL="698500" marR="5080" lvl="1" indent="-229234" algn="l" rtl="0">
              <a:lnSpc>
                <a:spcPct val="89700"/>
              </a:lnSpc>
              <a:spcBef>
                <a:spcPts val="530"/>
              </a:spcBef>
              <a:spcAft>
                <a:spcPts val="0"/>
              </a:spcAft>
              <a:buClr>
                <a:srgbClr val="000000"/>
              </a:buClr>
              <a:buSzPts val="1600"/>
              <a:buFont typeface="Arial"/>
              <a:buChar char="•"/>
            </a:pPr>
            <a:r>
              <a:rPr lang="en-US" sz="1600" u="sng">
                <a:solidFill>
                  <a:srgbClr val="AC151B"/>
                </a:solidFill>
                <a:latin typeface="Arial"/>
                <a:ea typeface="Arial"/>
                <a:cs typeface="Arial"/>
                <a:sym typeface="Arial"/>
              </a:rPr>
              <a:t>Improving inclusion and well-being of</a:t>
            </a:r>
            <a:r>
              <a:rPr lang="en-US" sz="1600">
                <a:solidFill>
                  <a:srgbClr val="AC151B"/>
                </a:solidFill>
                <a:latin typeface="Arial"/>
                <a:ea typeface="Arial"/>
                <a:cs typeface="Arial"/>
                <a:sym typeface="Arial"/>
              </a:rPr>
              <a:t> </a:t>
            </a:r>
            <a:r>
              <a:rPr lang="en-US" sz="1600" u="sng">
                <a:solidFill>
                  <a:srgbClr val="AC151B"/>
                </a:solidFill>
                <a:latin typeface="Arial"/>
                <a:ea typeface="Arial"/>
                <a:cs typeface="Arial"/>
                <a:sym typeface="Arial"/>
              </a:rPr>
              <a:t>trans and gender nonconforming</a:t>
            </a:r>
            <a:r>
              <a:rPr lang="en-US" sz="1600">
                <a:solidFill>
                  <a:srgbClr val="AC151B"/>
                </a:solidFill>
                <a:latin typeface="Arial"/>
                <a:ea typeface="Arial"/>
                <a:cs typeface="Arial"/>
                <a:sym typeface="Arial"/>
              </a:rPr>
              <a:t> </a:t>
            </a:r>
            <a:r>
              <a:rPr lang="en-US" sz="1600" u="sng">
                <a:solidFill>
                  <a:srgbClr val="AC151B"/>
                </a:solidFill>
                <a:latin typeface="Arial"/>
                <a:ea typeface="Arial"/>
                <a:cs typeface="Arial"/>
                <a:sym typeface="Arial"/>
              </a:rPr>
              <a:t>collegiate student–athletes: foundational</a:t>
            </a:r>
            <a:r>
              <a:rPr lang="en-US" sz="1600">
                <a:solidFill>
                  <a:srgbClr val="AC151B"/>
                </a:solidFill>
                <a:latin typeface="Arial"/>
                <a:ea typeface="Arial"/>
                <a:cs typeface="Arial"/>
                <a:sym typeface="Arial"/>
              </a:rPr>
              <a:t> </a:t>
            </a:r>
            <a:r>
              <a:rPr lang="en-US" sz="1600" u="sng">
                <a:solidFill>
                  <a:srgbClr val="AC151B"/>
                </a:solidFill>
                <a:latin typeface="Arial"/>
                <a:ea typeface="Arial"/>
                <a:cs typeface="Arial"/>
                <a:sym typeface="Arial"/>
              </a:rPr>
              <a:t>concepts from the National Collegiate</a:t>
            </a:r>
            <a:r>
              <a:rPr lang="en-US" sz="1600">
                <a:solidFill>
                  <a:srgbClr val="AC151B"/>
                </a:solidFill>
                <a:latin typeface="Arial"/>
                <a:ea typeface="Arial"/>
                <a:cs typeface="Arial"/>
                <a:sym typeface="Arial"/>
              </a:rPr>
              <a:t> </a:t>
            </a:r>
            <a:r>
              <a:rPr lang="en-US" sz="1600" u="sng">
                <a:solidFill>
                  <a:srgbClr val="AC151B"/>
                </a:solidFill>
                <a:latin typeface="Arial"/>
                <a:ea typeface="Arial"/>
                <a:cs typeface="Arial"/>
                <a:sym typeface="Arial"/>
              </a:rPr>
              <a:t>Athletic Association Summit on Gender</a:t>
            </a:r>
            <a:r>
              <a:rPr lang="en-US" sz="1600">
                <a:solidFill>
                  <a:srgbClr val="AC151B"/>
                </a:solidFill>
                <a:latin typeface="Arial"/>
                <a:ea typeface="Arial"/>
                <a:cs typeface="Arial"/>
                <a:sym typeface="Arial"/>
              </a:rPr>
              <a:t> </a:t>
            </a:r>
            <a:r>
              <a:rPr lang="en-US" sz="1600" u="sng">
                <a:solidFill>
                  <a:srgbClr val="AC151B"/>
                </a:solidFill>
                <a:latin typeface="Arial"/>
                <a:ea typeface="Arial"/>
                <a:cs typeface="Arial"/>
                <a:sym typeface="Arial"/>
              </a:rPr>
              <a:t>Identity and Student–Athlete</a:t>
            </a:r>
            <a:r>
              <a:rPr lang="en-US" sz="1600">
                <a:solidFill>
                  <a:srgbClr val="AC151B"/>
                </a:solidFill>
                <a:latin typeface="Arial"/>
                <a:ea typeface="Arial"/>
                <a:cs typeface="Arial"/>
                <a:sym typeface="Arial"/>
              </a:rPr>
              <a:t> </a:t>
            </a:r>
            <a:r>
              <a:rPr lang="en-US" sz="1600" u="sng">
                <a:solidFill>
                  <a:srgbClr val="AC151B"/>
                </a:solidFill>
                <a:latin typeface="Arial"/>
                <a:ea typeface="Arial"/>
                <a:cs typeface="Arial"/>
                <a:sym typeface="Arial"/>
              </a:rPr>
              <a:t>Participation | British Journal of Sports</a:t>
            </a:r>
            <a:r>
              <a:rPr lang="en-US" sz="1600">
                <a:solidFill>
                  <a:srgbClr val="AC151B"/>
                </a:solidFill>
                <a:latin typeface="Arial"/>
                <a:ea typeface="Arial"/>
                <a:cs typeface="Arial"/>
                <a:sym typeface="Arial"/>
              </a:rPr>
              <a:t> </a:t>
            </a:r>
            <a:r>
              <a:rPr lang="en-US" sz="1600" u="sng">
                <a:solidFill>
                  <a:srgbClr val="AC151B"/>
                </a:solidFill>
                <a:latin typeface="Arial"/>
                <a:ea typeface="Arial"/>
                <a:cs typeface="Arial"/>
                <a:sym typeface="Arial"/>
              </a:rPr>
              <a:t>Medicine (bmj.com)</a:t>
            </a:r>
            <a:endParaRPr sz="1600">
              <a:latin typeface="Arial"/>
              <a:ea typeface="Arial"/>
              <a:cs typeface="Arial"/>
              <a:sym typeface="Arial"/>
            </a:endParaRPr>
          </a:p>
          <a:p>
            <a:pPr marL="241300" marR="17145" lvl="0" indent="-229234" algn="l" rtl="0">
              <a:lnSpc>
                <a:spcPct val="108125"/>
              </a:lnSpc>
              <a:spcBef>
                <a:spcPts val="1010"/>
              </a:spcBef>
              <a:spcAft>
                <a:spcPts val="0"/>
              </a:spcAft>
              <a:buSzPts val="1600"/>
              <a:buFont typeface="Arial"/>
              <a:buChar char="•"/>
            </a:pPr>
            <a:r>
              <a:rPr lang="en-US" sz="1600" b="1">
                <a:latin typeface="Calibri"/>
                <a:ea typeface="Calibri"/>
                <a:cs typeface="Calibri"/>
                <a:sym typeface="Calibri"/>
              </a:rPr>
              <a:t>NCAA Policy Updated and Approved by Board of Governors in January 2022</a:t>
            </a:r>
            <a:endParaRPr sz="1600">
              <a:latin typeface="Calibri"/>
              <a:ea typeface="Calibri"/>
              <a:cs typeface="Calibri"/>
              <a:sym typeface="Calibri"/>
            </a:endParaRPr>
          </a:p>
        </p:txBody>
      </p:sp>
      <p:grpSp>
        <p:nvGrpSpPr>
          <p:cNvPr id="1657" name="Google Shape;1657;g2ecba0c605a_0_1475"/>
          <p:cNvGrpSpPr/>
          <p:nvPr/>
        </p:nvGrpSpPr>
        <p:grpSpPr>
          <a:xfrm>
            <a:off x="5911596" y="1997964"/>
            <a:ext cx="5783580" cy="3791711"/>
            <a:chOff x="5911596" y="1997964"/>
            <a:chExt cx="5783580" cy="3791711"/>
          </a:xfrm>
        </p:grpSpPr>
        <p:pic>
          <p:nvPicPr>
            <p:cNvPr id="1658" name="Google Shape;1658;g2ecba0c605a_0_1475"/>
            <p:cNvPicPr preferRelativeResize="0"/>
            <p:nvPr/>
          </p:nvPicPr>
          <p:blipFill rotWithShape="1">
            <a:blip r:embed="rId4">
              <a:alphaModFix/>
            </a:blip>
            <a:srcRect/>
            <a:stretch/>
          </p:blipFill>
          <p:spPr>
            <a:xfrm>
              <a:off x="5911596" y="2892552"/>
              <a:ext cx="5149594" cy="2897123"/>
            </a:xfrm>
            <a:prstGeom prst="rect">
              <a:avLst/>
            </a:prstGeom>
            <a:noFill/>
            <a:ln>
              <a:noFill/>
            </a:ln>
          </p:spPr>
        </p:pic>
        <p:sp>
          <p:nvSpPr>
            <p:cNvPr id="1659" name="Google Shape;1659;g2ecba0c605a_0_1475"/>
            <p:cNvSpPr/>
            <p:nvPr/>
          </p:nvSpPr>
          <p:spPr>
            <a:xfrm>
              <a:off x="11542776" y="1997964"/>
              <a:ext cx="152400" cy="782319"/>
            </a:xfrm>
            <a:custGeom>
              <a:avLst/>
              <a:gdLst/>
              <a:ahLst/>
              <a:cxnLst/>
              <a:rect l="l" t="t" r="r" b="b"/>
              <a:pathLst>
                <a:path w="152400" h="782319" extrusionOk="0">
                  <a:moveTo>
                    <a:pt x="152400" y="0"/>
                  </a:moveTo>
                  <a:lnTo>
                    <a:pt x="0" y="0"/>
                  </a:lnTo>
                  <a:lnTo>
                    <a:pt x="0" y="781812"/>
                  </a:lnTo>
                  <a:lnTo>
                    <a:pt x="152400" y="781812"/>
                  </a:lnTo>
                  <a:lnTo>
                    <a:pt x="152400" y="0"/>
                  </a:lnTo>
                  <a:close/>
                </a:path>
              </a:pathLst>
            </a:custGeom>
            <a:solidFill>
              <a:srgbClr val="2F71AA"/>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gr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showMasterSp="0">
  <p:cSld>
    <p:spTree>
      <p:nvGrpSpPr>
        <p:cNvPr id="1" name="Shape 1663"/>
        <p:cNvGrpSpPr/>
        <p:nvPr/>
      </p:nvGrpSpPr>
      <p:grpSpPr>
        <a:xfrm>
          <a:off x="0" y="0"/>
          <a:ext cx="0" cy="0"/>
          <a:chOff x="0" y="0"/>
          <a:chExt cx="0" cy="0"/>
        </a:xfrm>
      </p:grpSpPr>
      <p:sp>
        <p:nvSpPr>
          <p:cNvPr id="1664" name="Google Shape;1664;g2ecba0c605a_0_1487"/>
          <p:cNvSpPr txBox="1">
            <a:spLocks noGrp="1"/>
          </p:cNvSpPr>
          <p:nvPr>
            <p:ph type="title"/>
          </p:nvPr>
        </p:nvSpPr>
        <p:spPr>
          <a:xfrm>
            <a:off x="3042647" y="570481"/>
            <a:ext cx="5961300" cy="627900"/>
          </a:xfrm>
          <a:prstGeom prst="rect">
            <a:avLst/>
          </a:prstGeom>
          <a:noFill/>
          <a:ln>
            <a:noFill/>
          </a:ln>
        </p:spPr>
        <p:txBody>
          <a:bodyPr spcFirstLastPara="1" wrap="square" lIns="0" tIns="12050" rIns="0" bIns="0" anchor="t" anchorCtr="0">
            <a:spAutoFit/>
          </a:bodyPr>
          <a:lstStyle/>
          <a:p>
            <a:pPr marL="12700" lvl="0" indent="0" algn="l" rtl="0">
              <a:lnSpc>
                <a:spcPct val="100000"/>
              </a:lnSpc>
              <a:spcBef>
                <a:spcPts val="0"/>
              </a:spcBef>
              <a:spcAft>
                <a:spcPts val="0"/>
              </a:spcAft>
              <a:buNone/>
            </a:pPr>
            <a:r>
              <a:rPr lang="en-US" sz="4000" b="1">
                <a:solidFill>
                  <a:srgbClr val="000000"/>
                </a:solidFill>
                <a:latin typeface="Calibri"/>
                <a:ea typeface="Calibri"/>
                <a:cs typeface="Calibri"/>
                <a:sym typeface="Calibri"/>
              </a:rPr>
              <a:t>2022 Update to NCAA Policy</a:t>
            </a:r>
            <a:endParaRPr sz="4000">
              <a:latin typeface="Calibri"/>
              <a:ea typeface="Calibri"/>
              <a:cs typeface="Calibri"/>
              <a:sym typeface="Calibri"/>
            </a:endParaRPr>
          </a:p>
        </p:txBody>
      </p:sp>
      <p:sp>
        <p:nvSpPr>
          <p:cNvPr id="1665" name="Google Shape;1665;g2ecba0c605a_0_1487"/>
          <p:cNvSpPr txBox="1"/>
          <p:nvPr/>
        </p:nvSpPr>
        <p:spPr>
          <a:xfrm>
            <a:off x="1062696" y="1195322"/>
            <a:ext cx="10356900" cy="4723500"/>
          </a:xfrm>
          <a:prstGeom prst="rect">
            <a:avLst/>
          </a:prstGeom>
          <a:noFill/>
          <a:ln>
            <a:noFill/>
          </a:ln>
        </p:spPr>
        <p:txBody>
          <a:bodyPr spcFirstLastPara="1" wrap="square" lIns="0" tIns="13325" rIns="0" bIns="0" anchor="t" anchorCtr="0">
            <a:spAutoFit/>
          </a:bodyPr>
          <a:lstStyle/>
          <a:p>
            <a:pPr marL="927100" lvl="0" indent="0" algn="l" rtl="0">
              <a:lnSpc>
                <a:spcPct val="100000"/>
              </a:lnSpc>
              <a:spcBef>
                <a:spcPts val="0"/>
              </a:spcBef>
              <a:spcAft>
                <a:spcPts val="0"/>
              </a:spcAft>
              <a:buNone/>
            </a:pPr>
            <a:r>
              <a:rPr lang="en-US" sz="2000" b="1">
                <a:solidFill>
                  <a:srgbClr val="00AFEF"/>
                </a:solidFill>
                <a:latin typeface="Calibri"/>
                <a:ea typeface="Calibri"/>
                <a:cs typeface="Calibri"/>
                <a:sym typeface="Calibri"/>
              </a:rPr>
              <a:t>Alignment with Olympic Movement to balance fairness, inclusion and safety.</a:t>
            </a:r>
            <a:endParaRPr sz="2000">
              <a:latin typeface="Calibri"/>
              <a:ea typeface="Calibri"/>
              <a:cs typeface="Calibri"/>
              <a:sym typeface="Calibri"/>
            </a:endParaRPr>
          </a:p>
          <a:p>
            <a:pPr marL="12700" marR="497205" lvl="0" indent="0" algn="l" rtl="0">
              <a:lnSpc>
                <a:spcPct val="100000"/>
              </a:lnSpc>
              <a:spcBef>
                <a:spcPts val="1925"/>
              </a:spcBef>
              <a:spcAft>
                <a:spcPts val="0"/>
              </a:spcAft>
              <a:buNone/>
            </a:pPr>
            <a:r>
              <a:rPr lang="en-US" sz="2600">
                <a:latin typeface="Calibri"/>
                <a:ea typeface="Calibri"/>
                <a:cs typeface="Calibri"/>
                <a:sym typeface="Calibri"/>
              </a:rPr>
              <a:t>January 2022: NCAA Board of Governors (BOG) adopts policy as recommended by the Committee on Competitive Safeguards and Medical Aspects of Sport (CSMAS).</a:t>
            </a:r>
            <a:endParaRPr sz="2600">
              <a:latin typeface="Calibri"/>
              <a:ea typeface="Calibri"/>
              <a:cs typeface="Calibri"/>
              <a:sym typeface="Calibri"/>
            </a:endParaRPr>
          </a:p>
          <a:p>
            <a:pPr marL="469265" lvl="0" indent="-456565" algn="l" rtl="0">
              <a:lnSpc>
                <a:spcPct val="100000"/>
              </a:lnSpc>
              <a:spcBef>
                <a:spcPts val="1200"/>
              </a:spcBef>
              <a:spcAft>
                <a:spcPts val="0"/>
              </a:spcAft>
              <a:buSzPts val="2600"/>
              <a:buFont typeface="Calibri"/>
              <a:buAutoNum type="arabicPeriod"/>
            </a:pPr>
            <a:r>
              <a:rPr lang="en-US" sz="2600">
                <a:latin typeface="Calibri"/>
                <a:ea typeface="Calibri"/>
                <a:cs typeface="Calibri"/>
                <a:sym typeface="Calibri"/>
              </a:rPr>
              <a:t>Trans student-athletes must continue to meet 2010 NCAA policy; and</a:t>
            </a:r>
            <a:endParaRPr sz="2600">
              <a:latin typeface="Calibri"/>
              <a:ea typeface="Calibri"/>
              <a:cs typeface="Calibri"/>
              <a:sym typeface="Calibri"/>
            </a:endParaRPr>
          </a:p>
          <a:p>
            <a:pPr marL="469265" marR="5080" lvl="0" indent="-457200" algn="l" rtl="0">
              <a:lnSpc>
                <a:spcPct val="100000"/>
              </a:lnSpc>
              <a:spcBef>
                <a:spcPts val="0"/>
              </a:spcBef>
              <a:spcAft>
                <a:spcPts val="0"/>
              </a:spcAft>
              <a:buSzPts val="2600"/>
              <a:buFont typeface="Calibri"/>
              <a:buAutoNum type="arabicPeriod"/>
            </a:pPr>
            <a:r>
              <a:rPr lang="en-US" sz="2600">
                <a:latin typeface="Calibri"/>
                <a:ea typeface="Calibri"/>
                <a:cs typeface="Calibri"/>
                <a:sym typeface="Calibri"/>
              </a:rPr>
              <a:t>Meet sport-specific policies that are </a:t>
            </a:r>
            <a:r>
              <a:rPr lang="en-US" sz="2600" u="sng">
                <a:latin typeface="Calibri"/>
                <a:ea typeface="Calibri"/>
                <a:cs typeface="Calibri"/>
                <a:sym typeface="Calibri"/>
              </a:rPr>
              <a:t>reviewed and approved by CSMAS</a:t>
            </a:r>
            <a:r>
              <a:rPr lang="en-US" sz="2600">
                <a:latin typeface="Calibri"/>
                <a:ea typeface="Calibri"/>
                <a:cs typeface="Calibri"/>
                <a:sym typeface="Calibri"/>
              </a:rPr>
              <a:t>, in each case to be informed by national governing body policy (or international federation policy or 2015 IOC policy).</a:t>
            </a:r>
            <a:endParaRPr sz="2600">
              <a:latin typeface="Calibri"/>
              <a:ea typeface="Calibri"/>
              <a:cs typeface="Calibri"/>
              <a:sym typeface="Calibri"/>
            </a:endParaRPr>
          </a:p>
          <a:p>
            <a:pPr marL="12700" marR="100330" lvl="0" indent="0" algn="l" rtl="0">
              <a:lnSpc>
                <a:spcPct val="100000"/>
              </a:lnSpc>
              <a:spcBef>
                <a:spcPts val="3115"/>
              </a:spcBef>
              <a:spcAft>
                <a:spcPts val="0"/>
              </a:spcAft>
              <a:buNone/>
            </a:pPr>
            <a:r>
              <a:rPr lang="en-US" sz="2600" b="1">
                <a:latin typeface="Calibri"/>
                <a:ea typeface="Calibri"/>
                <a:cs typeface="Calibri"/>
                <a:sym typeface="Calibri"/>
              </a:rPr>
              <a:t>PLEASE NOTE: </a:t>
            </a:r>
            <a:r>
              <a:rPr lang="en-US" sz="2600">
                <a:latin typeface="Calibri"/>
                <a:ea typeface="Calibri"/>
                <a:cs typeface="Calibri"/>
                <a:sym typeface="Calibri"/>
              </a:rPr>
              <a:t>NCAA Policy to be implemented over three phases. Phase 2 in place through the 2023-2024 academic year.</a:t>
            </a:r>
            <a:endParaRPr sz="2600">
              <a:latin typeface="Calibri"/>
              <a:ea typeface="Calibri"/>
              <a:cs typeface="Calibri"/>
              <a:sym typeface="Calibri"/>
            </a:endParaRP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showMasterSp="0">
  <p:cSld>
    <p:spTree>
      <p:nvGrpSpPr>
        <p:cNvPr id="1" name="Shape 1669"/>
        <p:cNvGrpSpPr/>
        <p:nvPr/>
      </p:nvGrpSpPr>
      <p:grpSpPr>
        <a:xfrm>
          <a:off x="0" y="0"/>
          <a:ext cx="0" cy="0"/>
          <a:chOff x="0" y="0"/>
          <a:chExt cx="0" cy="0"/>
        </a:xfrm>
      </p:grpSpPr>
      <p:sp>
        <p:nvSpPr>
          <p:cNvPr id="1670" name="Google Shape;1670;g2ecba0c605a_0_1492"/>
          <p:cNvSpPr txBox="1">
            <a:spLocks noGrp="1"/>
          </p:cNvSpPr>
          <p:nvPr>
            <p:ph type="title"/>
          </p:nvPr>
        </p:nvSpPr>
        <p:spPr>
          <a:xfrm>
            <a:off x="362331" y="119749"/>
            <a:ext cx="4917300" cy="5208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3300" b="1" i="1">
                <a:solidFill>
                  <a:srgbClr val="000000"/>
                </a:solidFill>
                <a:latin typeface="Calibri"/>
                <a:ea typeface="Calibri"/>
                <a:cs typeface="Calibri"/>
                <a:sym typeface="Calibri"/>
              </a:rPr>
              <a:t>2022 Update to NCAA Policy</a:t>
            </a:r>
            <a:endParaRPr sz="3300">
              <a:latin typeface="Calibri"/>
              <a:ea typeface="Calibri"/>
              <a:cs typeface="Calibri"/>
              <a:sym typeface="Calibri"/>
            </a:endParaRPr>
          </a:p>
        </p:txBody>
      </p:sp>
      <p:sp>
        <p:nvSpPr>
          <p:cNvPr id="1671" name="Google Shape;1671;g2ecba0c605a_0_1492"/>
          <p:cNvSpPr txBox="1"/>
          <p:nvPr/>
        </p:nvSpPr>
        <p:spPr>
          <a:xfrm>
            <a:off x="362331" y="572377"/>
            <a:ext cx="4644900" cy="304500"/>
          </a:xfrm>
          <a:prstGeom prst="rect">
            <a:avLst/>
          </a:prstGeom>
          <a:noFill/>
          <a:ln>
            <a:noFill/>
          </a:ln>
        </p:spPr>
        <p:txBody>
          <a:bodyPr spcFirstLastPara="1" wrap="square" lIns="0" tIns="12050" rIns="0" bIns="0" anchor="t" anchorCtr="0">
            <a:spAutoFit/>
          </a:bodyPr>
          <a:lstStyle/>
          <a:p>
            <a:pPr marL="12700" lvl="0" indent="0" algn="l" rtl="0">
              <a:lnSpc>
                <a:spcPct val="100000"/>
              </a:lnSpc>
              <a:spcBef>
                <a:spcPts val="0"/>
              </a:spcBef>
              <a:spcAft>
                <a:spcPts val="0"/>
              </a:spcAft>
              <a:buNone/>
            </a:pPr>
            <a:r>
              <a:rPr lang="en-US" sz="1900" i="1">
                <a:latin typeface="Calibri"/>
                <a:ea typeface="Calibri"/>
                <a:cs typeface="Calibri"/>
                <a:sym typeface="Calibri"/>
              </a:rPr>
              <a:t>CSMAS recommendation to Board of Governors</a:t>
            </a:r>
            <a:endParaRPr sz="1900">
              <a:latin typeface="Calibri"/>
              <a:ea typeface="Calibri"/>
              <a:cs typeface="Calibri"/>
              <a:sym typeface="Calibri"/>
            </a:endParaRPr>
          </a:p>
        </p:txBody>
      </p:sp>
      <p:sp>
        <p:nvSpPr>
          <p:cNvPr id="1672" name="Google Shape;1672;g2ecba0c605a_0_1492"/>
          <p:cNvSpPr/>
          <p:nvPr/>
        </p:nvSpPr>
        <p:spPr>
          <a:xfrm>
            <a:off x="0" y="5158740"/>
            <a:ext cx="12192000" cy="1699259"/>
          </a:xfrm>
          <a:custGeom>
            <a:avLst/>
            <a:gdLst/>
            <a:ahLst/>
            <a:cxnLst/>
            <a:rect l="l" t="t" r="r" b="b"/>
            <a:pathLst>
              <a:path w="12192000" h="1699259" extrusionOk="0">
                <a:moveTo>
                  <a:pt x="12192000" y="0"/>
                </a:moveTo>
                <a:lnTo>
                  <a:pt x="0" y="0"/>
                </a:lnTo>
                <a:lnTo>
                  <a:pt x="0" y="1699260"/>
                </a:lnTo>
                <a:lnTo>
                  <a:pt x="12192000" y="1699260"/>
                </a:lnTo>
                <a:lnTo>
                  <a:pt x="12192000" y="0"/>
                </a:lnTo>
                <a:close/>
              </a:path>
            </a:pathLst>
          </a:custGeom>
          <a:solidFill>
            <a:srgbClr val="1F1F1F"/>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673" name="Google Shape;1673;g2ecba0c605a_0_1492"/>
          <p:cNvSpPr txBox="1"/>
          <p:nvPr/>
        </p:nvSpPr>
        <p:spPr>
          <a:xfrm>
            <a:off x="3087625" y="5759269"/>
            <a:ext cx="3547200" cy="443100"/>
          </a:xfrm>
          <a:prstGeom prst="rect">
            <a:avLst/>
          </a:prstGeom>
          <a:noFill/>
          <a:ln>
            <a:noFill/>
          </a:ln>
        </p:spPr>
        <p:txBody>
          <a:bodyPr spcFirstLastPara="1" wrap="square" lIns="0" tIns="12050" rIns="0" bIns="0" anchor="t" anchorCtr="0">
            <a:spAutoFit/>
          </a:bodyPr>
          <a:lstStyle/>
          <a:p>
            <a:pPr marL="12700" lvl="0" indent="0" algn="l" rtl="0">
              <a:lnSpc>
                <a:spcPct val="100000"/>
              </a:lnSpc>
              <a:spcBef>
                <a:spcPts val="0"/>
              </a:spcBef>
              <a:spcAft>
                <a:spcPts val="0"/>
              </a:spcAft>
              <a:buNone/>
            </a:pPr>
            <a:r>
              <a:rPr lang="en-US" sz="2800">
                <a:solidFill>
                  <a:srgbClr val="FFFFFF"/>
                </a:solidFill>
                <a:latin typeface="Calibri"/>
                <a:ea typeface="Calibri"/>
                <a:cs typeface="Calibri"/>
                <a:sym typeface="Calibri"/>
              </a:rPr>
              <a:t>Phased implementation.</a:t>
            </a:r>
            <a:endParaRPr sz="2800">
              <a:latin typeface="Calibri"/>
              <a:ea typeface="Calibri"/>
              <a:cs typeface="Calibri"/>
              <a:sym typeface="Calibri"/>
            </a:endParaRPr>
          </a:p>
        </p:txBody>
      </p:sp>
      <p:sp>
        <p:nvSpPr>
          <p:cNvPr id="1674" name="Google Shape;1674;g2ecba0c605a_0_1492"/>
          <p:cNvSpPr txBox="1"/>
          <p:nvPr/>
        </p:nvSpPr>
        <p:spPr>
          <a:xfrm>
            <a:off x="-64201" y="4446444"/>
            <a:ext cx="1216800" cy="28605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18500">
                <a:solidFill>
                  <a:srgbClr val="F1F1F1"/>
                </a:solidFill>
                <a:latin typeface="Calibri"/>
                <a:ea typeface="Calibri"/>
                <a:cs typeface="Calibri"/>
                <a:sym typeface="Calibri"/>
              </a:rPr>
              <a:t>3</a:t>
            </a:r>
            <a:endParaRPr sz="18500">
              <a:latin typeface="Calibri"/>
              <a:ea typeface="Calibri"/>
              <a:cs typeface="Calibri"/>
              <a:sym typeface="Calibri"/>
            </a:endParaRPr>
          </a:p>
        </p:txBody>
      </p:sp>
      <p:sp>
        <p:nvSpPr>
          <p:cNvPr id="1675" name="Google Shape;1675;g2ecba0c605a_0_1492"/>
          <p:cNvSpPr/>
          <p:nvPr/>
        </p:nvSpPr>
        <p:spPr>
          <a:xfrm>
            <a:off x="0" y="3197351"/>
            <a:ext cx="12192000" cy="1708785"/>
          </a:xfrm>
          <a:custGeom>
            <a:avLst/>
            <a:gdLst/>
            <a:ahLst/>
            <a:cxnLst/>
            <a:rect l="l" t="t" r="r" b="b"/>
            <a:pathLst>
              <a:path w="12192000" h="1708785" extrusionOk="0">
                <a:moveTo>
                  <a:pt x="12192000" y="0"/>
                </a:moveTo>
                <a:lnTo>
                  <a:pt x="0" y="0"/>
                </a:lnTo>
                <a:lnTo>
                  <a:pt x="0" y="1708404"/>
                </a:lnTo>
                <a:lnTo>
                  <a:pt x="12192000" y="1708404"/>
                </a:lnTo>
                <a:lnTo>
                  <a:pt x="12192000" y="0"/>
                </a:lnTo>
                <a:close/>
              </a:path>
            </a:pathLst>
          </a:custGeom>
          <a:solidFill>
            <a:srgbClr val="2E2E2E"/>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676" name="Google Shape;1676;g2ecba0c605a_0_1492"/>
          <p:cNvSpPr txBox="1"/>
          <p:nvPr/>
        </p:nvSpPr>
        <p:spPr>
          <a:xfrm>
            <a:off x="1579913" y="3257138"/>
            <a:ext cx="10127700" cy="781800"/>
          </a:xfrm>
          <a:prstGeom prst="rect">
            <a:avLst/>
          </a:prstGeom>
          <a:noFill/>
          <a:ln>
            <a:noFill/>
          </a:ln>
        </p:spPr>
        <p:txBody>
          <a:bodyPr spcFirstLastPara="1" wrap="square" lIns="0" tIns="12050" rIns="0" bIns="0" anchor="t" anchorCtr="0">
            <a:spAutoFit/>
          </a:bodyPr>
          <a:lstStyle/>
          <a:p>
            <a:pPr marL="1501140" marR="5080" lvl="0" indent="-1489075" algn="l" rtl="0">
              <a:lnSpc>
                <a:spcPct val="100000"/>
              </a:lnSpc>
              <a:spcBef>
                <a:spcPts val="0"/>
              </a:spcBef>
              <a:spcAft>
                <a:spcPts val="0"/>
              </a:spcAft>
              <a:buNone/>
            </a:pPr>
            <a:r>
              <a:rPr lang="en-US" sz="2500">
                <a:solidFill>
                  <a:srgbClr val="FFFFFF"/>
                </a:solidFill>
                <a:latin typeface="Calibri"/>
                <a:ea typeface="Calibri"/>
                <a:cs typeface="Calibri"/>
                <a:sym typeface="Calibri"/>
              </a:rPr>
              <a:t>Meet sport-specific eligibility requirements </a:t>
            </a:r>
            <a:r>
              <a:rPr lang="en-US" sz="2500" b="1">
                <a:solidFill>
                  <a:srgbClr val="FFFFFF"/>
                </a:solidFill>
                <a:latin typeface="Calibri"/>
                <a:ea typeface="Calibri"/>
                <a:cs typeface="Calibri"/>
                <a:sym typeface="Calibri"/>
              </a:rPr>
              <a:t>reviewed and approved </a:t>
            </a:r>
            <a:r>
              <a:rPr lang="en-US" sz="2500">
                <a:solidFill>
                  <a:srgbClr val="FFFFFF"/>
                </a:solidFill>
                <a:latin typeface="Calibri"/>
                <a:ea typeface="Calibri"/>
                <a:cs typeface="Calibri"/>
                <a:sym typeface="Calibri"/>
              </a:rPr>
              <a:t>by CSMAS and informed by NGB policy (IF policy/2015 IOC policy).</a:t>
            </a:r>
            <a:endParaRPr sz="2500">
              <a:latin typeface="Calibri"/>
              <a:ea typeface="Calibri"/>
              <a:cs typeface="Calibri"/>
              <a:sym typeface="Calibri"/>
            </a:endParaRPr>
          </a:p>
        </p:txBody>
      </p:sp>
      <p:sp>
        <p:nvSpPr>
          <p:cNvPr id="1677" name="Google Shape;1677;g2ecba0c605a_0_1492"/>
          <p:cNvSpPr txBox="1"/>
          <p:nvPr/>
        </p:nvSpPr>
        <p:spPr>
          <a:xfrm>
            <a:off x="-89580" y="2518816"/>
            <a:ext cx="1216800" cy="28605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18500">
                <a:solidFill>
                  <a:srgbClr val="F1F1F1"/>
                </a:solidFill>
                <a:latin typeface="Calibri"/>
                <a:ea typeface="Calibri"/>
                <a:cs typeface="Calibri"/>
                <a:sym typeface="Calibri"/>
              </a:rPr>
              <a:t>2</a:t>
            </a:r>
            <a:endParaRPr sz="18500">
              <a:latin typeface="Calibri"/>
              <a:ea typeface="Calibri"/>
              <a:cs typeface="Calibri"/>
              <a:sym typeface="Calibri"/>
            </a:endParaRPr>
          </a:p>
        </p:txBody>
      </p:sp>
      <p:sp>
        <p:nvSpPr>
          <p:cNvPr id="1678" name="Google Shape;1678;g2ecba0c605a_0_1492"/>
          <p:cNvSpPr txBox="1"/>
          <p:nvPr/>
        </p:nvSpPr>
        <p:spPr>
          <a:xfrm>
            <a:off x="8968740" y="5157215"/>
            <a:ext cx="3223200" cy="307200"/>
          </a:xfrm>
          <a:prstGeom prst="rect">
            <a:avLst/>
          </a:prstGeom>
          <a:solidFill>
            <a:srgbClr val="B1B1B1"/>
          </a:solidFill>
          <a:ln>
            <a:noFill/>
          </a:ln>
        </p:spPr>
        <p:txBody>
          <a:bodyPr spcFirstLastPara="1" wrap="square" lIns="0" tIns="29825" rIns="0" bIns="0" anchor="t" anchorCtr="0">
            <a:spAutoFit/>
          </a:bodyPr>
          <a:lstStyle/>
          <a:p>
            <a:pPr marL="90805" lvl="0" indent="0" algn="l" rtl="0">
              <a:lnSpc>
                <a:spcPct val="100000"/>
              </a:lnSpc>
              <a:spcBef>
                <a:spcPts val="0"/>
              </a:spcBef>
              <a:spcAft>
                <a:spcPts val="0"/>
              </a:spcAft>
              <a:buNone/>
            </a:pPr>
            <a:r>
              <a:rPr lang="en-US" sz="1800">
                <a:solidFill>
                  <a:srgbClr val="F1F1F1"/>
                </a:solidFill>
                <a:latin typeface="Calibri"/>
                <a:ea typeface="Calibri"/>
                <a:cs typeface="Calibri"/>
                <a:sym typeface="Calibri"/>
              </a:rPr>
              <a:t>1. 2022 W/S </a:t>
            </a:r>
            <a:r>
              <a:rPr lang="en-US" sz="1700">
                <a:solidFill>
                  <a:srgbClr val="F1F1F1"/>
                </a:solidFill>
                <a:latin typeface="Calibri"/>
                <a:ea typeface="Calibri"/>
                <a:cs typeface="Calibri"/>
                <a:sym typeface="Calibri"/>
              </a:rPr>
              <a:t>Championships</a:t>
            </a:r>
            <a:endParaRPr sz="1700">
              <a:latin typeface="Calibri"/>
              <a:ea typeface="Calibri"/>
              <a:cs typeface="Calibri"/>
              <a:sym typeface="Calibri"/>
            </a:endParaRPr>
          </a:p>
        </p:txBody>
      </p:sp>
      <p:sp>
        <p:nvSpPr>
          <p:cNvPr id="1679" name="Google Shape;1679;g2ecba0c605a_0_1492"/>
          <p:cNvSpPr txBox="1"/>
          <p:nvPr/>
        </p:nvSpPr>
        <p:spPr>
          <a:xfrm>
            <a:off x="8968740" y="5811011"/>
            <a:ext cx="3223200" cy="307800"/>
          </a:xfrm>
          <a:prstGeom prst="rect">
            <a:avLst/>
          </a:prstGeom>
          <a:solidFill>
            <a:srgbClr val="B1B1B1"/>
          </a:solidFill>
          <a:ln>
            <a:noFill/>
          </a:ln>
        </p:spPr>
        <p:txBody>
          <a:bodyPr spcFirstLastPara="1" wrap="square" lIns="0" tIns="30475" rIns="0" bIns="0" anchor="t" anchorCtr="0">
            <a:spAutoFit/>
          </a:bodyPr>
          <a:lstStyle/>
          <a:p>
            <a:pPr marL="90805" lvl="0" indent="0" algn="l" rtl="0">
              <a:lnSpc>
                <a:spcPct val="100000"/>
              </a:lnSpc>
              <a:spcBef>
                <a:spcPts val="0"/>
              </a:spcBef>
              <a:spcAft>
                <a:spcPts val="0"/>
              </a:spcAft>
              <a:buNone/>
            </a:pPr>
            <a:r>
              <a:rPr lang="en-US" sz="1800">
                <a:solidFill>
                  <a:srgbClr val="F1F1F1"/>
                </a:solidFill>
                <a:latin typeface="Calibri"/>
                <a:ea typeface="Calibri"/>
                <a:cs typeface="Calibri"/>
                <a:sym typeface="Calibri"/>
              </a:rPr>
              <a:t>2. 2022-23 Academic Year</a:t>
            </a:r>
            <a:endParaRPr sz="1800">
              <a:latin typeface="Calibri"/>
              <a:ea typeface="Calibri"/>
              <a:cs typeface="Calibri"/>
              <a:sym typeface="Calibri"/>
            </a:endParaRPr>
          </a:p>
        </p:txBody>
      </p:sp>
      <p:sp>
        <p:nvSpPr>
          <p:cNvPr id="1680" name="Google Shape;1680;g2ecba0c605a_0_1492"/>
          <p:cNvSpPr/>
          <p:nvPr/>
        </p:nvSpPr>
        <p:spPr>
          <a:xfrm>
            <a:off x="8968740" y="6486156"/>
            <a:ext cx="3223259" cy="368934"/>
          </a:xfrm>
          <a:custGeom>
            <a:avLst/>
            <a:gdLst/>
            <a:ahLst/>
            <a:cxnLst/>
            <a:rect l="l" t="t" r="r" b="b"/>
            <a:pathLst>
              <a:path w="3223259" h="368934" extrusionOk="0">
                <a:moveTo>
                  <a:pt x="3223259" y="0"/>
                </a:moveTo>
                <a:lnTo>
                  <a:pt x="0" y="0"/>
                </a:lnTo>
                <a:lnTo>
                  <a:pt x="0" y="368795"/>
                </a:lnTo>
                <a:lnTo>
                  <a:pt x="3223259" y="368795"/>
                </a:lnTo>
                <a:lnTo>
                  <a:pt x="3223259" y="0"/>
                </a:lnTo>
                <a:close/>
              </a:path>
            </a:pathLst>
          </a:custGeom>
          <a:solidFill>
            <a:srgbClr val="B1B1B1"/>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681" name="Google Shape;1681;g2ecba0c605a_0_1492"/>
          <p:cNvSpPr txBox="1"/>
          <p:nvPr/>
        </p:nvSpPr>
        <p:spPr>
          <a:xfrm>
            <a:off x="9047480" y="6504017"/>
            <a:ext cx="2421900" cy="2898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1800">
                <a:solidFill>
                  <a:srgbClr val="F1F1F1"/>
                </a:solidFill>
                <a:latin typeface="Calibri"/>
                <a:ea typeface="Calibri"/>
                <a:cs typeface="Calibri"/>
                <a:sym typeface="Calibri"/>
              </a:rPr>
              <a:t>3. 2023-24 Academic Year</a:t>
            </a:r>
            <a:endParaRPr sz="1800">
              <a:latin typeface="Calibri"/>
              <a:ea typeface="Calibri"/>
              <a:cs typeface="Calibri"/>
              <a:sym typeface="Calibri"/>
            </a:endParaRPr>
          </a:p>
        </p:txBody>
      </p:sp>
      <p:grpSp>
        <p:nvGrpSpPr>
          <p:cNvPr id="1682" name="Google Shape;1682;g2ecba0c605a_0_1492"/>
          <p:cNvGrpSpPr/>
          <p:nvPr/>
        </p:nvGrpSpPr>
        <p:grpSpPr>
          <a:xfrm>
            <a:off x="8754252" y="5157978"/>
            <a:ext cx="323850" cy="1682221"/>
            <a:chOff x="8754252" y="5157978"/>
            <a:chExt cx="323850" cy="1682221"/>
          </a:xfrm>
        </p:grpSpPr>
        <p:sp>
          <p:nvSpPr>
            <p:cNvPr id="1683" name="Google Shape;1683;g2ecba0c605a_0_1492"/>
            <p:cNvSpPr/>
            <p:nvPr/>
          </p:nvSpPr>
          <p:spPr>
            <a:xfrm>
              <a:off x="8916162" y="5157978"/>
              <a:ext cx="0" cy="1412875"/>
            </a:xfrm>
            <a:custGeom>
              <a:avLst/>
              <a:gdLst/>
              <a:ahLst/>
              <a:cxnLst/>
              <a:rect l="l" t="t" r="r" b="b"/>
              <a:pathLst>
                <a:path w="120000" h="1412875" extrusionOk="0">
                  <a:moveTo>
                    <a:pt x="0" y="0"/>
                  </a:moveTo>
                  <a:lnTo>
                    <a:pt x="0" y="1412354"/>
                  </a:lnTo>
                </a:path>
              </a:pathLst>
            </a:custGeom>
            <a:noFill/>
            <a:ln w="107950" cap="flat" cmpd="sng">
              <a:solidFill>
                <a:srgbClr val="F8C6C8"/>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684" name="Google Shape;1684;g2ecba0c605a_0_1492"/>
            <p:cNvSpPr/>
            <p:nvPr/>
          </p:nvSpPr>
          <p:spPr>
            <a:xfrm>
              <a:off x="8754252" y="6516349"/>
              <a:ext cx="323850" cy="323850"/>
            </a:xfrm>
            <a:custGeom>
              <a:avLst/>
              <a:gdLst/>
              <a:ahLst/>
              <a:cxnLst/>
              <a:rect l="l" t="t" r="r" b="b"/>
              <a:pathLst>
                <a:path w="323850" h="323850" extrusionOk="0">
                  <a:moveTo>
                    <a:pt x="323850" y="12"/>
                  </a:moveTo>
                  <a:lnTo>
                    <a:pt x="0" y="0"/>
                  </a:lnTo>
                  <a:lnTo>
                    <a:pt x="161912" y="323850"/>
                  </a:lnTo>
                  <a:lnTo>
                    <a:pt x="323850" y="12"/>
                  </a:lnTo>
                  <a:close/>
                </a:path>
              </a:pathLst>
            </a:custGeom>
            <a:solidFill>
              <a:srgbClr val="F8C6C8"/>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grpSp>
      <p:sp>
        <p:nvSpPr>
          <p:cNvPr id="1685" name="Google Shape;1685;g2ecba0c605a_0_1492"/>
          <p:cNvSpPr/>
          <p:nvPr/>
        </p:nvSpPr>
        <p:spPr>
          <a:xfrm>
            <a:off x="0" y="1225296"/>
            <a:ext cx="12192000" cy="1710055"/>
          </a:xfrm>
          <a:custGeom>
            <a:avLst/>
            <a:gdLst/>
            <a:ahLst/>
            <a:cxnLst/>
            <a:rect l="l" t="t" r="r" b="b"/>
            <a:pathLst>
              <a:path w="12192000" h="1710055" extrusionOk="0">
                <a:moveTo>
                  <a:pt x="12192000" y="0"/>
                </a:moveTo>
                <a:lnTo>
                  <a:pt x="0" y="0"/>
                </a:lnTo>
                <a:lnTo>
                  <a:pt x="0" y="1709927"/>
                </a:lnTo>
                <a:lnTo>
                  <a:pt x="12192000" y="1709927"/>
                </a:lnTo>
                <a:lnTo>
                  <a:pt x="12192000" y="0"/>
                </a:lnTo>
                <a:close/>
              </a:path>
            </a:pathLst>
          </a:custGeom>
          <a:solidFill>
            <a:srgbClr val="B1B1B1"/>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686" name="Google Shape;1686;g2ecba0c605a_0_1492"/>
          <p:cNvSpPr txBox="1"/>
          <p:nvPr/>
        </p:nvSpPr>
        <p:spPr>
          <a:xfrm>
            <a:off x="3288314" y="1830946"/>
            <a:ext cx="2597700" cy="443100"/>
          </a:xfrm>
          <a:prstGeom prst="rect">
            <a:avLst/>
          </a:prstGeom>
          <a:noFill/>
          <a:ln>
            <a:noFill/>
          </a:ln>
        </p:spPr>
        <p:txBody>
          <a:bodyPr spcFirstLastPara="1" wrap="square" lIns="0" tIns="12050" rIns="0" bIns="0" anchor="t" anchorCtr="0">
            <a:spAutoFit/>
          </a:bodyPr>
          <a:lstStyle/>
          <a:p>
            <a:pPr marL="12700" lvl="0" indent="0" algn="l" rtl="0">
              <a:lnSpc>
                <a:spcPct val="100000"/>
              </a:lnSpc>
              <a:spcBef>
                <a:spcPts val="0"/>
              </a:spcBef>
              <a:spcAft>
                <a:spcPts val="0"/>
              </a:spcAft>
              <a:buNone/>
            </a:pPr>
            <a:r>
              <a:rPr lang="en-US" sz="2800">
                <a:solidFill>
                  <a:srgbClr val="FFFFFF"/>
                </a:solidFill>
                <a:latin typeface="Calibri"/>
                <a:ea typeface="Calibri"/>
                <a:cs typeface="Calibri"/>
                <a:sym typeface="Calibri"/>
              </a:rPr>
              <a:t>Meet 2010 policy.</a:t>
            </a:r>
            <a:endParaRPr sz="2800">
              <a:latin typeface="Calibri"/>
              <a:ea typeface="Calibri"/>
              <a:cs typeface="Calibri"/>
              <a:sym typeface="Calibri"/>
            </a:endParaRPr>
          </a:p>
        </p:txBody>
      </p:sp>
      <p:sp>
        <p:nvSpPr>
          <p:cNvPr id="1687" name="Google Shape;1687;g2ecba0c605a_0_1492"/>
          <p:cNvSpPr/>
          <p:nvPr/>
        </p:nvSpPr>
        <p:spPr>
          <a:xfrm>
            <a:off x="8548116" y="1231391"/>
            <a:ext cx="1870075" cy="368934"/>
          </a:xfrm>
          <a:custGeom>
            <a:avLst/>
            <a:gdLst/>
            <a:ahLst/>
            <a:cxnLst/>
            <a:rect l="l" t="t" r="r" b="b"/>
            <a:pathLst>
              <a:path w="1870075" h="368934" extrusionOk="0">
                <a:moveTo>
                  <a:pt x="1869948" y="0"/>
                </a:moveTo>
                <a:lnTo>
                  <a:pt x="0" y="0"/>
                </a:lnTo>
                <a:lnTo>
                  <a:pt x="0" y="368808"/>
                </a:lnTo>
                <a:lnTo>
                  <a:pt x="1869948" y="368808"/>
                </a:lnTo>
                <a:lnTo>
                  <a:pt x="1869948" y="0"/>
                </a:lnTo>
                <a:close/>
              </a:path>
            </a:pathLst>
          </a:custGeom>
          <a:solidFill>
            <a:srgbClr val="8B8B8B"/>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688" name="Google Shape;1688;g2ecba0c605a_0_1492"/>
          <p:cNvSpPr txBox="1"/>
          <p:nvPr/>
        </p:nvSpPr>
        <p:spPr>
          <a:xfrm>
            <a:off x="8973273" y="1248850"/>
            <a:ext cx="1018500" cy="2898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1800" b="1">
                <a:solidFill>
                  <a:srgbClr val="F1F1F1"/>
                </a:solidFill>
                <a:latin typeface="Calibri"/>
                <a:ea typeface="Calibri"/>
                <a:cs typeface="Calibri"/>
                <a:sym typeface="Calibri"/>
              </a:rPr>
              <a:t>Trans Men</a:t>
            </a:r>
            <a:endParaRPr sz="1800">
              <a:latin typeface="Calibri"/>
              <a:ea typeface="Calibri"/>
              <a:cs typeface="Calibri"/>
              <a:sym typeface="Calibri"/>
            </a:endParaRPr>
          </a:p>
        </p:txBody>
      </p:sp>
      <p:sp>
        <p:nvSpPr>
          <p:cNvPr id="1689" name="Google Shape;1689;g2ecba0c605a_0_1492"/>
          <p:cNvSpPr/>
          <p:nvPr/>
        </p:nvSpPr>
        <p:spPr>
          <a:xfrm>
            <a:off x="10418064" y="1229867"/>
            <a:ext cx="1774190" cy="368934"/>
          </a:xfrm>
          <a:custGeom>
            <a:avLst/>
            <a:gdLst/>
            <a:ahLst/>
            <a:cxnLst/>
            <a:rect l="l" t="t" r="r" b="b"/>
            <a:pathLst>
              <a:path w="1774190" h="368934" extrusionOk="0">
                <a:moveTo>
                  <a:pt x="1773935" y="0"/>
                </a:moveTo>
                <a:lnTo>
                  <a:pt x="0" y="0"/>
                </a:lnTo>
                <a:lnTo>
                  <a:pt x="0" y="368808"/>
                </a:lnTo>
                <a:lnTo>
                  <a:pt x="1773935" y="368808"/>
                </a:lnTo>
                <a:lnTo>
                  <a:pt x="1773935" y="0"/>
                </a:lnTo>
                <a:close/>
              </a:path>
            </a:pathLst>
          </a:custGeom>
          <a:solidFill>
            <a:srgbClr val="8B8B8B"/>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690" name="Google Shape;1690;g2ecba0c605a_0_1492"/>
          <p:cNvSpPr txBox="1"/>
          <p:nvPr/>
        </p:nvSpPr>
        <p:spPr>
          <a:xfrm>
            <a:off x="10641699" y="1247737"/>
            <a:ext cx="1326600" cy="2898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1800" b="1">
                <a:solidFill>
                  <a:srgbClr val="F1F1F1"/>
                </a:solidFill>
                <a:latin typeface="Calibri"/>
                <a:ea typeface="Calibri"/>
                <a:cs typeface="Calibri"/>
                <a:sym typeface="Calibri"/>
              </a:rPr>
              <a:t>Trans Women</a:t>
            </a:r>
            <a:endParaRPr sz="1800">
              <a:latin typeface="Calibri"/>
              <a:ea typeface="Calibri"/>
              <a:cs typeface="Calibri"/>
              <a:sym typeface="Calibri"/>
            </a:endParaRPr>
          </a:p>
        </p:txBody>
      </p:sp>
      <p:sp>
        <p:nvSpPr>
          <p:cNvPr id="1691" name="Google Shape;1691;g2ecba0c605a_0_1492"/>
          <p:cNvSpPr/>
          <p:nvPr/>
        </p:nvSpPr>
        <p:spPr>
          <a:xfrm>
            <a:off x="8548116" y="1600200"/>
            <a:ext cx="1870075" cy="1327785"/>
          </a:xfrm>
          <a:custGeom>
            <a:avLst/>
            <a:gdLst/>
            <a:ahLst/>
            <a:cxnLst/>
            <a:rect l="l" t="t" r="r" b="b"/>
            <a:pathLst>
              <a:path w="1870075" h="1327785" extrusionOk="0">
                <a:moveTo>
                  <a:pt x="1869948" y="0"/>
                </a:moveTo>
                <a:lnTo>
                  <a:pt x="0" y="0"/>
                </a:lnTo>
                <a:lnTo>
                  <a:pt x="0" y="1327403"/>
                </a:lnTo>
                <a:lnTo>
                  <a:pt x="1869948" y="1327403"/>
                </a:lnTo>
                <a:lnTo>
                  <a:pt x="1869948" y="0"/>
                </a:lnTo>
                <a:close/>
              </a:path>
            </a:pathLst>
          </a:custGeom>
          <a:solidFill>
            <a:srgbClr val="8B8B8B"/>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692" name="Google Shape;1692;g2ecba0c605a_0_1492"/>
          <p:cNvSpPr txBox="1"/>
          <p:nvPr/>
        </p:nvSpPr>
        <p:spPr>
          <a:xfrm>
            <a:off x="8735447" y="1786507"/>
            <a:ext cx="1497900" cy="936900"/>
          </a:xfrm>
          <a:prstGeom prst="rect">
            <a:avLst/>
          </a:prstGeom>
          <a:noFill/>
          <a:ln>
            <a:noFill/>
          </a:ln>
        </p:spPr>
        <p:txBody>
          <a:bodyPr spcFirstLastPara="1" wrap="square" lIns="0" tIns="13325" rIns="0" bIns="0" anchor="t" anchorCtr="0">
            <a:spAutoFit/>
          </a:bodyPr>
          <a:lstStyle/>
          <a:p>
            <a:pPr marL="12700" marR="5080" lvl="0" indent="295275" algn="l" rtl="0">
              <a:lnSpc>
                <a:spcPct val="100000"/>
              </a:lnSpc>
              <a:spcBef>
                <a:spcPts val="0"/>
              </a:spcBef>
              <a:spcAft>
                <a:spcPts val="0"/>
              </a:spcAft>
              <a:buNone/>
            </a:pPr>
            <a:r>
              <a:rPr lang="en-US" sz="2000">
                <a:solidFill>
                  <a:srgbClr val="FFFFFF"/>
                </a:solidFill>
                <a:latin typeface="Arial"/>
                <a:ea typeface="Arial"/>
                <a:cs typeface="Arial"/>
                <a:sym typeface="Arial"/>
              </a:rPr>
              <a:t>Medical exception for testosterone.</a:t>
            </a:r>
            <a:endParaRPr sz="2000">
              <a:latin typeface="Arial"/>
              <a:ea typeface="Arial"/>
              <a:cs typeface="Arial"/>
              <a:sym typeface="Arial"/>
            </a:endParaRPr>
          </a:p>
        </p:txBody>
      </p:sp>
      <p:sp>
        <p:nvSpPr>
          <p:cNvPr id="1693" name="Google Shape;1693;g2ecba0c605a_0_1492"/>
          <p:cNvSpPr/>
          <p:nvPr/>
        </p:nvSpPr>
        <p:spPr>
          <a:xfrm>
            <a:off x="10418064" y="1598675"/>
            <a:ext cx="1774190" cy="1327785"/>
          </a:xfrm>
          <a:custGeom>
            <a:avLst/>
            <a:gdLst/>
            <a:ahLst/>
            <a:cxnLst/>
            <a:rect l="l" t="t" r="r" b="b"/>
            <a:pathLst>
              <a:path w="1774190" h="1327785" extrusionOk="0">
                <a:moveTo>
                  <a:pt x="1773935" y="0"/>
                </a:moveTo>
                <a:lnTo>
                  <a:pt x="0" y="0"/>
                </a:lnTo>
                <a:lnTo>
                  <a:pt x="0" y="1327403"/>
                </a:lnTo>
                <a:lnTo>
                  <a:pt x="1773935" y="1327403"/>
                </a:lnTo>
                <a:lnTo>
                  <a:pt x="1773935" y="0"/>
                </a:lnTo>
                <a:close/>
              </a:path>
            </a:pathLst>
          </a:custGeom>
          <a:solidFill>
            <a:srgbClr val="8B8B8B"/>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694" name="Google Shape;1694;g2ecba0c605a_0_1492"/>
          <p:cNvSpPr txBox="1"/>
          <p:nvPr/>
        </p:nvSpPr>
        <p:spPr>
          <a:xfrm>
            <a:off x="10496855" y="1784947"/>
            <a:ext cx="1614900" cy="936900"/>
          </a:xfrm>
          <a:prstGeom prst="rect">
            <a:avLst/>
          </a:prstGeom>
          <a:noFill/>
          <a:ln>
            <a:noFill/>
          </a:ln>
        </p:spPr>
        <p:txBody>
          <a:bodyPr spcFirstLastPara="1" wrap="square" lIns="0" tIns="13325" rIns="0" bIns="0" anchor="t" anchorCtr="0">
            <a:spAutoFit/>
          </a:bodyPr>
          <a:lstStyle/>
          <a:p>
            <a:pPr marL="12700" marR="5080" lvl="0" indent="1904" algn="ctr" rtl="0">
              <a:lnSpc>
                <a:spcPct val="100000"/>
              </a:lnSpc>
              <a:spcBef>
                <a:spcPts val="0"/>
              </a:spcBef>
              <a:spcAft>
                <a:spcPts val="0"/>
              </a:spcAft>
              <a:buNone/>
            </a:pPr>
            <a:r>
              <a:rPr lang="en-US" sz="2000">
                <a:solidFill>
                  <a:srgbClr val="FFFFFF"/>
                </a:solidFill>
                <a:latin typeface="Arial"/>
                <a:ea typeface="Arial"/>
                <a:cs typeface="Arial"/>
                <a:sym typeface="Arial"/>
              </a:rPr>
              <a:t>Hormone suppression </a:t>
            </a:r>
            <a:r>
              <a:rPr lang="en-US" sz="2000" u="sng">
                <a:solidFill>
                  <a:srgbClr val="FFFFFF"/>
                </a:solidFill>
                <a:latin typeface="Arial"/>
                <a:ea typeface="Arial"/>
                <a:cs typeface="Arial"/>
                <a:sym typeface="Arial"/>
              </a:rPr>
              <a:t>&gt;</a:t>
            </a:r>
            <a:r>
              <a:rPr lang="en-US" sz="2000">
                <a:solidFill>
                  <a:srgbClr val="FFFFFF"/>
                </a:solidFill>
                <a:latin typeface="Arial"/>
                <a:ea typeface="Arial"/>
                <a:cs typeface="Arial"/>
                <a:sym typeface="Arial"/>
              </a:rPr>
              <a:t> 1 year.</a:t>
            </a:r>
            <a:endParaRPr sz="2000">
              <a:latin typeface="Arial"/>
              <a:ea typeface="Arial"/>
              <a:cs typeface="Arial"/>
              <a:sym typeface="Arial"/>
            </a:endParaRPr>
          </a:p>
        </p:txBody>
      </p:sp>
      <p:sp>
        <p:nvSpPr>
          <p:cNvPr id="1695" name="Google Shape;1695;g2ecba0c605a_0_1492"/>
          <p:cNvSpPr txBox="1"/>
          <p:nvPr/>
        </p:nvSpPr>
        <p:spPr>
          <a:xfrm>
            <a:off x="-186310" y="544596"/>
            <a:ext cx="1216800" cy="28605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18500">
                <a:solidFill>
                  <a:srgbClr val="F1F1F1"/>
                </a:solidFill>
                <a:latin typeface="Calibri"/>
                <a:ea typeface="Calibri"/>
                <a:cs typeface="Calibri"/>
                <a:sym typeface="Calibri"/>
              </a:rPr>
              <a:t>1</a:t>
            </a:r>
            <a:endParaRPr sz="18500">
              <a:latin typeface="Calibri"/>
              <a:ea typeface="Calibri"/>
              <a:cs typeface="Calibri"/>
              <a:sym typeface="Calibri"/>
            </a:endParaRPr>
          </a:p>
        </p:txBody>
      </p:sp>
      <p:sp>
        <p:nvSpPr>
          <p:cNvPr id="1696" name="Google Shape;1696;g2ecba0c605a_0_1492"/>
          <p:cNvSpPr/>
          <p:nvPr/>
        </p:nvSpPr>
        <p:spPr>
          <a:xfrm>
            <a:off x="10418064" y="1231391"/>
            <a:ext cx="0" cy="1704339"/>
          </a:xfrm>
          <a:custGeom>
            <a:avLst/>
            <a:gdLst/>
            <a:ahLst/>
            <a:cxnLst/>
            <a:rect l="l" t="t" r="r" b="b"/>
            <a:pathLst>
              <a:path w="120000" h="1704339" extrusionOk="0">
                <a:moveTo>
                  <a:pt x="0" y="0"/>
                </a:moveTo>
                <a:lnTo>
                  <a:pt x="0" y="1703895"/>
                </a:lnTo>
              </a:path>
            </a:pathLst>
          </a:custGeom>
          <a:noFill/>
          <a:ln w="9525"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697" name="Google Shape;1697;g2ecba0c605a_0_1492"/>
          <p:cNvSpPr/>
          <p:nvPr/>
        </p:nvSpPr>
        <p:spPr>
          <a:xfrm>
            <a:off x="2865882" y="4399026"/>
            <a:ext cx="6050280" cy="0"/>
          </a:xfrm>
          <a:custGeom>
            <a:avLst/>
            <a:gdLst/>
            <a:ahLst/>
            <a:cxnLst/>
            <a:rect l="l" t="t" r="r" b="b"/>
            <a:pathLst>
              <a:path w="6050280" h="120000" extrusionOk="0">
                <a:moveTo>
                  <a:pt x="0" y="0"/>
                </a:moveTo>
                <a:lnTo>
                  <a:pt x="6050280" y="0"/>
                </a:lnTo>
              </a:path>
            </a:pathLst>
          </a:custGeom>
          <a:noFill/>
          <a:ln w="190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698" name="Google Shape;1698;g2ecba0c605a_0_1492"/>
          <p:cNvSpPr txBox="1"/>
          <p:nvPr/>
        </p:nvSpPr>
        <p:spPr>
          <a:xfrm>
            <a:off x="3030435" y="4401015"/>
            <a:ext cx="4995600" cy="2898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1800">
                <a:solidFill>
                  <a:srgbClr val="FFFFFF"/>
                </a:solidFill>
                <a:latin typeface="Calibri"/>
                <a:ea typeface="Calibri"/>
                <a:cs typeface="Calibri"/>
                <a:sym typeface="Calibri"/>
              </a:rPr>
              <a:t>Includes testosterone thresholds and other elements.</a:t>
            </a:r>
            <a:endParaRPr sz="1800">
              <a:latin typeface="Calibri"/>
              <a:ea typeface="Calibri"/>
              <a:cs typeface="Calibri"/>
              <a:sym typeface="Calibri"/>
            </a:endParaRP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showMasterSp="0">
  <p:cSld>
    <p:spTree>
      <p:nvGrpSpPr>
        <p:cNvPr id="1" name="Shape 1702"/>
        <p:cNvGrpSpPr/>
        <p:nvPr/>
      </p:nvGrpSpPr>
      <p:grpSpPr>
        <a:xfrm>
          <a:off x="0" y="0"/>
          <a:ext cx="0" cy="0"/>
          <a:chOff x="0" y="0"/>
          <a:chExt cx="0" cy="0"/>
        </a:xfrm>
      </p:grpSpPr>
      <p:sp>
        <p:nvSpPr>
          <p:cNvPr id="1703" name="Google Shape;1703;g2ecba0c605a_0_1524"/>
          <p:cNvSpPr txBox="1">
            <a:spLocks noGrp="1"/>
          </p:cNvSpPr>
          <p:nvPr>
            <p:ph type="title"/>
          </p:nvPr>
        </p:nvSpPr>
        <p:spPr>
          <a:xfrm>
            <a:off x="524507" y="316041"/>
            <a:ext cx="3729900" cy="5670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3600" b="1" i="1">
                <a:solidFill>
                  <a:srgbClr val="000000"/>
                </a:solidFill>
                <a:latin typeface="Calibri"/>
                <a:ea typeface="Calibri"/>
                <a:cs typeface="Calibri"/>
                <a:sym typeface="Calibri"/>
              </a:rPr>
              <a:t>Delay Phase Three?</a:t>
            </a:r>
            <a:endParaRPr sz="3600">
              <a:latin typeface="Calibri"/>
              <a:ea typeface="Calibri"/>
              <a:cs typeface="Calibri"/>
              <a:sym typeface="Calibri"/>
            </a:endParaRPr>
          </a:p>
        </p:txBody>
      </p:sp>
      <p:sp>
        <p:nvSpPr>
          <p:cNvPr id="1704" name="Google Shape;1704;g2ecba0c605a_0_1524"/>
          <p:cNvSpPr txBox="1"/>
          <p:nvPr/>
        </p:nvSpPr>
        <p:spPr>
          <a:xfrm>
            <a:off x="644651" y="1185672"/>
            <a:ext cx="5293500" cy="3416400"/>
          </a:xfrm>
          <a:prstGeom prst="rect">
            <a:avLst/>
          </a:prstGeom>
          <a:noFill/>
          <a:ln w="9525" cap="flat" cmpd="sng">
            <a:solidFill>
              <a:srgbClr val="002853"/>
            </a:solidFill>
            <a:prstDash val="solid"/>
            <a:round/>
            <a:headEnd type="none" w="sm" len="sm"/>
            <a:tailEnd type="none" w="sm" len="sm"/>
          </a:ln>
        </p:spPr>
        <p:txBody>
          <a:bodyPr spcFirstLastPara="1" wrap="square" lIns="0" tIns="0" rIns="0" bIns="0" anchor="t" anchorCtr="0">
            <a:spAutoFit/>
          </a:bodyPr>
          <a:lstStyle/>
          <a:p>
            <a:pPr marL="0" lvl="0" indent="0" algn="l" rtl="0">
              <a:lnSpc>
                <a:spcPct val="100000"/>
              </a:lnSpc>
              <a:spcBef>
                <a:spcPts val="0"/>
              </a:spcBef>
              <a:spcAft>
                <a:spcPts val="0"/>
              </a:spcAft>
              <a:buNone/>
            </a:pPr>
            <a:endParaRPr sz="2000">
              <a:latin typeface="Times New Roman"/>
              <a:ea typeface="Times New Roman"/>
              <a:cs typeface="Times New Roman"/>
              <a:sym typeface="Times New Roman"/>
            </a:endParaRPr>
          </a:p>
          <a:p>
            <a:pPr marL="0" lvl="0" indent="0" algn="l" rtl="0">
              <a:lnSpc>
                <a:spcPct val="100000"/>
              </a:lnSpc>
              <a:spcBef>
                <a:spcPts val="0"/>
              </a:spcBef>
              <a:spcAft>
                <a:spcPts val="0"/>
              </a:spcAft>
              <a:buNone/>
            </a:pPr>
            <a:endParaRPr sz="2000">
              <a:latin typeface="Times New Roman"/>
              <a:ea typeface="Times New Roman"/>
              <a:cs typeface="Times New Roman"/>
              <a:sym typeface="Times New Roman"/>
            </a:endParaRPr>
          </a:p>
          <a:p>
            <a:pPr marL="0" lvl="0" indent="0" algn="l" rtl="0">
              <a:lnSpc>
                <a:spcPct val="100000"/>
              </a:lnSpc>
              <a:spcBef>
                <a:spcPts val="240"/>
              </a:spcBef>
              <a:spcAft>
                <a:spcPts val="0"/>
              </a:spcAft>
              <a:buNone/>
            </a:pPr>
            <a:endParaRPr sz="2000">
              <a:latin typeface="Times New Roman"/>
              <a:ea typeface="Times New Roman"/>
              <a:cs typeface="Times New Roman"/>
              <a:sym typeface="Times New Roman"/>
            </a:endParaRPr>
          </a:p>
          <a:p>
            <a:pPr marL="318770" marR="405765" lvl="0" indent="-228600" algn="l" rtl="0">
              <a:lnSpc>
                <a:spcPct val="100000"/>
              </a:lnSpc>
              <a:spcBef>
                <a:spcPts val="0"/>
              </a:spcBef>
              <a:spcAft>
                <a:spcPts val="0"/>
              </a:spcAft>
              <a:buSzPts val="2000"/>
              <a:buFont typeface="Arial"/>
              <a:buChar char="•"/>
            </a:pPr>
            <a:r>
              <a:rPr lang="en-US" sz="2000">
                <a:latin typeface="Calibri"/>
                <a:ea typeface="Calibri"/>
                <a:cs typeface="Calibri"/>
                <a:sym typeface="Calibri"/>
              </a:rPr>
              <a:t>Phase Three considers all elements of sport- governing policies.</a:t>
            </a:r>
            <a:endParaRPr sz="2000">
              <a:latin typeface="Calibri"/>
              <a:ea typeface="Calibri"/>
              <a:cs typeface="Calibri"/>
              <a:sym typeface="Calibri"/>
            </a:endParaRPr>
          </a:p>
          <a:p>
            <a:pPr marL="661035" lvl="1" indent="-342265" algn="l" rtl="0">
              <a:lnSpc>
                <a:spcPct val="100000"/>
              </a:lnSpc>
              <a:spcBef>
                <a:spcPts val="1200"/>
              </a:spcBef>
              <a:spcAft>
                <a:spcPts val="0"/>
              </a:spcAft>
              <a:buSzPts val="2000"/>
              <a:buFont typeface="Courier New"/>
              <a:buChar char="o"/>
            </a:pPr>
            <a:r>
              <a:rPr lang="en-US" sz="2000">
                <a:latin typeface="Calibri"/>
                <a:ea typeface="Calibri"/>
                <a:cs typeface="Calibri"/>
                <a:sym typeface="Calibri"/>
              </a:rPr>
              <a:t>Administrative challenges.</a:t>
            </a:r>
            <a:endParaRPr sz="2000">
              <a:latin typeface="Calibri"/>
              <a:ea typeface="Calibri"/>
              <a:cs typeface="Calibri"/>
              <a:sym typeface="Calibri"/>
            </a:endParaRPr>
          </a:p>
          <a:p>
            <a:pPr marL="661035" lvl="1" indent="-342265" algn="l" rtl="0">
              <a:lnSpc>
                <a:spcPct val="100000"/>
              </a:lnSpc>
              <a:spcBef>
                <a:spcPts val="1200"/>
              </a:spcBef>
              <a:spcAft>
                <a:spcPts val="0"/>
              </a:spcAft>
              <a:buSzPts val="2000"/>
              <a:buFont typeface="Courier New"/>
              <a:buChar char="o"/>
            </a:pPr>
            <a:r>
              <a:rPr lang="en-US" sz="2000">
                <a:latin typeface="Calibri"/>
                <a:ea typeface="Calibri"/>
                <a:cs typeface="Calibri"/>
                <a:sym typeface="Calibri"/>
              </a:rPr>
              <a:t>Value alignment.</a:t>
            </a:r>
            <a:endParaRPr sz="2000">
              <a:latin typeface="Calibri"/>
              <a:ea typeface="Calibri"/>
              <a:cs typeface="Calibri"/>
              <a:sym typeface="Calibri"/>
            </a:endParaRPr>
          </a:p>
          <a:p>
            <a:pPr marL="318770" lvl="0" indent="-228600" algn="l" rtl="0">
              <a:lnSpc>
                <a:spcPct val="100000"/>
              </a:lnSpc>
              <a:spcBef>
                <a:spcPts val="1195"/>
              </a:spcBef>
              <a:spcAft>
                <a:spcPts val="0"/>
              </a:spcAft>
              <a:buSzPts val="2000"/>
              <a:buFont typeface="Arial"/>
              <a:buChar char="•"/>
            </a:pPr>
            <a:r>
              <a:rPr lang="en-US" sz="2000">
                <a:latin typeface="Calibri"/>
                <a:ea typeface="Calibri"/>
                <a:cs typeface="Calibri"/>
                <a:sym typeface="Calibri"/>
              </a:rPr>
              <a:t>Emerging info / policy trends / Title IX.</a:t>
            </a:r>
            <a:endParaRPr sz="2000">
              <a:latin typeface="Calibri"/>
              <a:ea typeface="Calibri"/>
              <a:cs typeface="Calibri"/>
              <a:sym typeface="Calibri"/>
            </a:endParaRPr>
          </a:p>
          <a:p>
            <a:pPr marL="318770" lvl="0" indent="-228600" algn="l" rtl="0">
              <a:lnSpc>
                <a:spcPct val="100000"/>
              </a:lnSpc>
              <a:spcBef>
                <a:spcPts val="1200"/>
              </a:spcBef>
              <a:spcAft>
                <a:spcPts val="0"/>
              </a:spcAft>
              <a:buSzPts val="2000"/>
              <a:buFont typeface="Arial"/>
              <a:buChar char="•"/>
            </a:pPr>
            <a:r>
              <a:rPr lang="en-US" sz="2000">
                <a:latin typeface="Calibri"/>
                <a:ea typeface="Calibri"/>
                <a:cs typeface="Calibri"/>
                <a:sym typeface="Calibri"/>
              </a:rPr>
              <a:t>Need for simplification?</a:t>
            </a:r>
            <a:endParaRPr sz="2000">
              <a:latin typeface="Calibri"/>
              <a:ea typeface="Calibri"/>
              <a:cs typeface="Calibri"/>
              <a:sym typeface="Calibri"/>
            </a:endParaRPr>
          </a:p>
        </p:txBody>
      </p:sp>
      <p:sp>
        <p:nvSpPr>
          <p:cNvPr id="1705" name="Google Shape;1705;g2ecba0c605a_0_1524"/>
          <p:cNvSpPr txBox="1"/>
          <p:nvPr/>
        </p:nvSpPr>
        <p:spPr>
          <a:xfrm>
            <a:off x="7063740" y="1821179"/>
            <a:ext cx="4401900" cy="2515500"/>
          </a:xfrm>
          <a:prstGeom prst="rect">
            <a:avLst/>
          </a:prstGeom>
          <a:solidFill>
            <a:srgbClr val="2E2E2E"/>
          </a:solidFill>
          <a:ln>
            <a:noFill/>
          </a:ln>
        </p:spPr>
        <p:txBody>
          <a:bodyPr spcFirstLastPara="1" wrap="square" lIns="0" tIns="52050" rIns="0" bIns="0" anchor="t" anchorCtr="0">
            <a:spAutoFit/>
          </a:bodyPr>
          <a:lstStyle/>
          <a:p>
            <a:pPr marL="0" lvl="0" indent="0" algn="l" rtl="0">
              <a:lnSpc>
                <a:spcPct val="100000"/>
              </a:lnSpc>
              <a:spcBef>
                <a:spcPts val="0"/>
              </a:spcBef>
              <a:spcAft>
                <a:spcPts val="0"/>
              </a:spcAft>
              <a:buNone/>
            </a:pPr>
            <a:endParaRPr sz="3200">
              <a:latin typeface="Times New Roman"/>
              <a:ea typeface="Times New Roman"/>
              <a:cs typeface="Times New Roman"/>
              <a:sym typeface="Times New Roman"/>
            </a:endParaRPr>
          </a:p>
          <a:p>
            <a:pPr marL="935355" marR="929005" lvl="0" indent="0" algn="ctr" rtl="0">
              <a:lnSpc>
                <a:spcPct val="100000"/>
              </a:lnSpc>
              <a:spcBef>
                <a:spcPts val="0"/>
              </a:spcBef>
              <a:spcAft>
                <a:spcPts val="0"/>
              </a:spcAft>
              <a:buNone/>
            </a:pPr>
            <a:r>
              <a:rPr lang="en-US" sz="3200">
                <a:solidFill>
                  <a:srgbClr val="FFFFFF"/>
                </a:solidFill>
                <a:latin typeface="Arial"/>
                <a:ea typeface="Arial"/>
                <a:cs typeface="Arial"/>
                <a:sym typeface="Arial"/>
              </a:rPr>
              <a:t>Extend Phase Two through 2023-24</a:t>
            </a:r>
            <a:endParaRPr sz="3200">
              <a:latin typeface="Arial"/>
              <a:ea typeface="Arial"/>
              <a:cs typeface="Arial"/>
              <a:sym typeface="Arial"/>
            </a:endParaRPr>
          </a:p>
          <a:p>
            <a:pPr marL="0" lvl="0" indent="0" algn="ctr" rtl="0">
              <a:lnSpc>
                <a:spcPct val="120000"/>
              </a:lnSpc>
              <a:spcBef>
                <a:spcPts val="0"/>
              </a:spcBef>
              <a:spcAft>
                <a:spcPts val="0"/>
              </a:spcAft>
              <a:buNone/>
            </a:pPr>
            <a:r>
              <a:rPr lang="en-US" sz="3200">
                <a:solidFill>
                  <a:srgbClr val="FFFFFF"/>
                </a:solidFill>
                <a:latin typeface="Arial"/>
                <a:ea typeface="Arial"/>
                <a:cs typeface="Arial"/>
                <a:sym typeface="Arial"/>
              </a:rPr>
              <a:t>academic year.</a:t>
            </a:r>
            <a:endParaRPr sz="3200">
              <a:latin typeface="Arial"/>
              <a:ea typeface="Arial"/>
              <a:cs typeface="Arial"/>
              <a:sym typeface="Arial"/>
            </a:endParaRPr>
          </a:p>
        </p:txBody>
      </p:sp>
      <p:sp>
        <p:nvSpPr>
          <p:cNvPr id="1706" name="Google Shape;1706;g2ecba0c605a_0_1524"/>
          <p:cNvSpPr txBox="1"/>
          <p:nvPr/>
        </p:nvSpPr>
        <p:spPr>
          <a:xfrm rot="-5400000">
            <a:off x="6565490" y="3171919"/>
            <a:ext cx="1515000" cy="277200"/>
          </a:xfrm>
          <a:prstGeom prst="rect">
            <a:avLst/>
          </a:prstGeom>
          <a:noFill/>
          <a:ln>
            <a:noFill/>
          </a:ln>
        </p:spPr>
        <p:txBody>
          <a:bodyPr spcFirstLastPara="1" wrap="square" lIns="0" tIns="0" rIns="0" bIns="0" anchor="t" anchorCtr="0">
            <a:spAutoFit/>
          </a:bodyPr>
          <a:lstStyle/>
          <a:p>
            <a:pPr marL="12700" lvl="0" indent="0" algn="l" rtl="0">
              <a:lnSpc>
                <a:spcPct val="100555"/>
              </a:lnSpc>
              <a:spcBef>
                <a:spcPts val="0"/>
              </a:spcBef>
              <a:spcAft>
                <a:spcPts val="0"/>
              </a:spcAft>
              <a:buNone/>
            </a:pPr>
            <a:r>
              <a:rPr lang="en-US" sz="1800">
                <a:solidFill>
                  <a:srgbClr val="FFFFFF"/>
                </a:solidFill>
                <a:latin typeface="Calibri"/>
                <a:ea typeface="Calibri"/>
                <a:cs typeface="Calibri"/>
                <a:sym typeface="Calibri"/>
              </a:rPr>
              <a:t>BOG APPROVED</a:t>
            </a:r>
            <a:endParaRPr sz="1800">
              <a:latin typeface="Calibri"/>
              <a:ea typeface="Calibri"/>
              <a:cs typeface="Calibri"/>
              <a:sym typeface="Calibri"/>
            </a:endParaRPr>
          </a:p>
        </p:txBody>
      </p:sp>
      <p:grpSp>
        <p:nvGrpSpPr>
          <p:cNvPr id="1707" name="Google Shape;1707;g2ecba0c605a_0_1524"/>
          <p:cNvGrpSpPr/>
          <p:nvPr/>
        </p:nvGrpSpPr>
        <p:grpSpPr>
          <a:xfrm>
            <a:off x="5951220" y="3199817"/>
            <a:ext cx="1113146" cy="257175"/>
            <a:chOff x="5951220" y="3199817"/>
            <a:chExt cx="1113146" cy="257175"/>
          </a:xfrm>
        </p:grpSpPr>
        <p:sp>
          <p:nvSpPr>
            <p:cNvPr id="1708" name="Google Shape;1708;g2ecba0c605a_0_1524"/>
            <p:cNvSpPr/>
            <p:nvPr/>
          </p:nvSpPr>
          <p:spPr>
            <a:xfrm>
              <a:off x="5951220" y="3328416"/>
              <a:ext cx="898525" cy="0"/>
            </a:xfrm>
            <a:custGeom>
              <a:avLst/>
              <a:gdLst/>
              <a:ahLst/>
              <a:cxnLst/>
              <a:rect l="l" t="t" r="r" b="b"/>
              <a:pathLst>
                <a:path w="898525" h="120000" extrusionOk="0">
                  <a:moveTo>
                    <a:pt x="0" y="0"/>
                  </a:moveTo>
                  <a:lnTo>
                    <a:pt x="898207" y="0"/>
                  </a:lnTo>
                </a:path>
              </a:pathLst>
            </a:custGeom>
            <a:noFill/>
            <a:ln w="85725" cap="flat" cmpd="sng">
              <a:solidFill>
                <a:srgbClr val="2F71AA"/>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709" name="Google Shape;1709;g2ecba0c605a_0_1524"/>
            <p:cNvSpPr/>
            <p:nvPr/>
          </p:nvSpPr>
          <p:spPr>
            <a:xfrm>
              <a:off x="6806557" y="3199817"/>
              <a:ext cx="257809" cy="257175"/>
            </a:xfrm>
            <a:custGeom>
              <a:avLst/>
              <a:gdLst/>
              <a:ahLst/>
              <a:cxnLst/>
              <a:rect l="l" t="t" r="r" b="b"/>
              <a:pathLst>
                <a:path w="257809" h="257175" extrusionOk="0">
                  <a:moveTo>
                    <a:pt x="12" y="0"/>
                  </a:moveTo>
                  <a:lnTo>
                    <a:pt x="0" y="257175"/>
                  </a:lnTo>
                  <a:lnTo>
                    <a:pt x="257187" y="128600"/>
                  </a:lnTo>
                  <a:lnTo>
                    <a:pt x="12" y="0"/>
                  </a:lnTo>
                  <a:close/>
                </a:path>
              </a:pathLst>
            </a:custGeom>
            <a:solidFill>
              <a:srgbClr val="2F71AA"/>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grpSp>
      <p:sp>
        <p:nvSpPr>
          <p:cNvPr id="1710" name="Google Shape;1710;g2ecba0c605a_0_1524"/>
          <p:cNvSpPr/>
          <p:nvPr/>
        </p:nvSpPr>
        <p:spPr>
          <a:xfrm>
            <a:off x="999744" y="6277355"/>
            <a:ext cx="2877820" cy="495300"/>
          </a:xfrm>
          <a:custGeom>
            <a:avLst/>
            <a:gdLst/>
            <a:ahLst/>
            <a:cxnLst/>
            <a:rect l="l" t="t" r="r" b="b"/>
            <a:pathLst>
              <a:path w="2877820" h="495300" extrusionOk="0">
                <a:moveTo>
                  <a:pt x="2877311" y="0"/>
                </a:moveTo>
                <a:lnTo>
                  <a:pt x="0" y="0"/>
                </a:lnTo>
                <a:lnTo>
                  <a:pt x="0" y="495300"/>
                </a:lnTo>
                <a:lnTo>
                  <a:pt x="2877311" y="495300"/>
                </a:lnTo>
                <a:lnTo>
                  <a:pt x="2877311" y="0"/>
                </a:lnTo>
                <a:close/>
              </a:path>
            </a:pathLst>
          </a:custGeom>
          <a:solidFill>
            <a:srgbClr val="162B53"/>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showMasterSp="0">
  <p:cSld>
    <p:spTree>
      <p:nvGrpSpPr>
        <p:cNvPr id="1" name="Shape 1714"/>
        <p:cNvGrpSpPr/>
        <p:nvPr/>
      </p:nvGrpSpPr>
      <p:grpSpPr>
        <a:xfrm>
          <a:off x="0" y="0"/>
          <a:ext cx="0" cy="0"/>
          <a:chOff x="0" y="0"/>
          <a:chExt cx="0" cy="0"/>
        </a:xfrm>
      </p:grpSpPr>
      <p:sp>
        <p:nvSpPr>
          <p:cNvPr id="1715" name="Google Shape;1715;g2ecba0c605a_0_1535"/>
          <p:cNvSpPr txBox="1">
            <a:spLocks noGrp="1"/>
          </p:cNvSpPr>
          <p:nvPr>
            <p:ph type="title"/>
          </p:nvPr>
        </p:nvSpPr>
        <p:spPr>
          <a:xfrm>
            <a:off x="795307" y="861922"/>
            <a:ext cx="4149600" cy="1160100"/>
          </a:xfrm>
          <a:prstGeom prst="rect">
            <a:avLst/>
          </a:prstGeom>
          <a:noFill/>
          <a:ln>
            <a:noFill/>
          </a:ln>
        </p:spPr>
        <p:txBody>
          <a:bodyPr spcFirstLastPara="1" wrap="square" lIns="0" tIns="71100" rIns="0" bIns="0" anchor="t" anchorCtr="0">
            <a:spAutoFit/>
          </a:bodyPr>
          <a:lstStyle/>
          <a:p>
            <a:pPr marL="675005" marR="5080" lvl="0" indent="-662940" algn="l" rtl="0">
              <a:lnSpc>
                <a:spcPct val="107941"/>
              </a:lnSpc>
              <a:spcBef>
                <a:spcPts val="0"/>
              </a:spcBef>
              <a:spcAft>
                <a:spcPts val="0"/>
              </a:spcAft>
              <a:buNone/>
            </a:pPr>
            <a:r>
              <a:rPr lang="en-US" sz="3400">
                <a:solidFill>
                  <a:srgbClr val="000000"/>
                </a:solidFill>
              </a:rPr>
              <a:t>Proposed Federal Regulations</a:t>
            </a:r>
            <a:endParaRPr sz="3400"/>
          </a:p>
        </p:txBody>
      </p:sp>
      <p:sp>
        <p:nvSpPr>
          <p:cNvPr id="1716" name="Google Shape;1716;g2ecba0c605a_0_1535"/>
          <p:cNvSpPr/>
          <p:nvPr/>
        </p:nvSpPr>
        <p:spPr>
          <a:xfrm>
            <a:off x="0" y="1083563"/>
            <a:ext cx="86995" cy="673735"/>
          </a:xfrm>
          <a:custGeom>
            <a:avLst/>
            <a:gdLst/>
            <a:ahLst/>
            <a:cxnLst/>
            <a:rect l="l" t="t" r="r" b="b"/>
            <a:pathLst>
              <a:path w="86995" h="673735" extrusionOk="0">
                <a:moveTo>
                  <a:pt x="86868" y="0"/>
                </a:moveTo>
                <a:lnTo>
                  <a:pt x="0" y="0"/>
                </a:lnTo>
                <a:lnTo>
                  <a:pt x="0" y="673608"/>
                </a:lnTo>
                <a:lnTo>
                  <a:pt x="86868" y="673608"/>
                </a:lnTo>
                <a:lnTo>
                  <a:pt x="86868" y="0"/>
                </a:lnTo>
                <a:close/>
              </a:path>
            </a:pathLst>
          </a:custGeom>
          <a:solidFill>
            <a:srgbClr val="2F71AA"/>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717" name="Google Shape;1717;g2ecba0c605a_0_1535"/>
          <p:cNvSpPr/>
          <p:nvPr/>
        </p:nvSpPr>
        <p:spPr>
          <a:xfrm>
            <a:off x="160020" y="1083563"/>
            <a:ext cx="195579" cy="673735"/>
          </a:xfrm>
          <a:custGeom>
            <a:avLst/>
            <a:gdLst/>
            <a:ahLst/>
            <a:cxnLst/>
            <a:rect l="l" t="t" r="r" b="b"/>
            <a:pathLst>
              <a:path w="195579" h="673735" extrusionOk="0">
                <a:moveTo>
                  <a:pt x="195072" y="0"/>
                </a:moveTo>
                <a:lnTo>
                  <a:pt x="0" y="0"/>
                </a:lnTo>
                <a:lnTo>
                  <a:pt x="0" y="673608"/>
                </a:lnTo>
                <a:lnTo>
                  <a:pt x="195072" y="673608"/>
                </a:lnTo>
                <a:lnTo>
                  <a:pt x="195072" y="0"/>
                </a:lnTo>
                <a:close/>
              </a:path>
            </a:pathLst>
          </a:custGeom>
          <a:solidFill>
            <a:srgbClr val="2F71AA"/>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718" name="Google Shape;1718;g2ecba0c605a_0_1535"/>
          <p:cNvSpPr/>
          <p:nvPr/>
        </p:nvSpPr>
        <p:spPr>
          <a:xfrm>
            <a:off x="664463" y="2090927"/>
            <a:ext cx="4297680" cy="27939"/>
          </a:xfrm>
          <a:custGeom>
            <a:avLst/>
            <a:gdLst/>
            <a:ahLst/>
            <a:cxnLst/>
            <a:rect l="l" t="t" r="r" b="b"/>
            <a:pathLst>
              <a:path w="4297680" h="27939" extrusionOk="0">
                <a:moveTo>
                  <a:pt x="4297680" y="0"/>
                </a:moveTo>
                <a:lnTo>
                  <a:pt x="0" y="0"/>
                </a:lnTo>
                <a:lnTo>
                  <a:pt x="0" y="27432"/>
                </a:lnTo>
                <a:lnTo>
                  <a:pt x="4297680" y="27432"/>
                </a:lnTo>
                <a:lnTo>
                  <a:pt x="4297680" y="0"/>
                </a:lnTo>
                <a:close/>
              </a:path>
            </a:pathLst>
          </a:custGeom>
          <a:solidFill>
            <a:srgbClr val="2F71AA"/>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719" name="Google Shape;1719;g2ecba0c605a_0_1535"/>
          <p:cNvSpPr txBox="1"/>
          <p:nvPr/>
        </p:nvSpPr>
        <p:spPr>
          <a:xfrm>
            <a:off x="669458" y="2334017"/>
            <a:ext cx="4399800" cy="4625100"/>
          </a:xfrm>
          <a:prstGeom prst="rect">
            <a:avLst/>
          </a:prstGeom>
          <a:noFill/>
          <a:ln>
            <a:noFill/>
          </a:ln>
        </p:spPr>
        <p:txBody>
          <a:bodyPr spcFirstLastPara="1" wrap="square" lIns="0" tIns="41900" rIns="0" bIns="0" anchor="t" anchorCtr="0">
            <a:spAutoFit/>
          </a:bodyPr>
          <a:lstStyle/>
          <a:p>
            <a:pPr marL="299085" marR="5080" lvl="0" indent="-287019" algn="l" rtl="0">
              <a:lnSpc>
                <a:spcPct val="108176"/>
              </a:lnSpc>
              <a:spcBef>
                <a:spcPts val="0"/>
              </a:spcBef>
              <a:spcAft>
                <a:spcPts val="0"/>
              </a:spcAft>
              <a:buSzPts val="1700"/>
              <a:buFont typeface="Arial"/>
              <a:buChar char="•"/>
            </a:pPr>
            <a:r>
              <a:rPr lang="en-US" sz="1700">
                <a:latin typeface="Arial"/>
                <a:ea typeface="Arial"/>
                <a:cs typeface="Arial"/>
                <a:sym typeface="Arial"/>
              </a:rPr>
              <a:t>If a [school] adopts or applies sex-related criteria that would limit or deny a student’s eligibility to participate on a male or female team consistent with their gender identity, such criteria must, for each sport, level of competition, and grade or education level:</a:t>
            </a:r>
            <a:endParaRPr sz="1700">
              <a:latin typeface="Arial"/>
              <a:ea typeface="Arial"/>
              <a:cs typeface="Arial"/>
              <a:sym typeface="Arial"/>
            </a:endParaRPr>
          </a:p>
          <a:p>
            <a:pPr marL="0" lvl="0" indent="0" algn="l" rtl="0">
              <a:lnSpc>
                <a:spcPct val="100000"/>
              </a:lnSpc>
              <a:spcBef>
                <a:spcPts val="455"/>
              </a:spcBef>
              <a:spcAft>
                <a:spcPts val="0"/>
              </a:spcAft>
              <a:buSzPts val="1700"/>
              <a:buFont typeface="Arial"/>
              <a:buNone/>
            </a:pPr>
            <a:endParaRPr sz="1700">
              <a:latin typeface="Arial"/>
              <a:ea typeface="Arial"/>
              <a:cs typeface="Arial"/>
              <a:sym typeface="Arial"/>
            </a:endParaRPr>
          </a:p>
          <a:p>
            <a:pPr marL="812165" marR="763270" lvl="1" indent="-285115" algn="l" rtl="0">
              <a:lnSpc>
                <a:spcPct val="108176"/>
              </a:lnSpc>
              <a:spcBef>
                <a:spcPts val="0"/>
              </a:spcBef>
              <a:spcAft>
                <a:spcPts val="0"/>
              </a:spcAft>
              <a:buSzPts val="1700"/>
              <a:buFont typeface="Arial"/>
              <a:buChar char="•"/>
            </a:pPr>
            <a:r>
              <a:rPr lang="en-US" sz="1700">
                <a:latin typeface="Arial"/>
                <a:ea typeface="Arial"/>
                <a:cs typeface="Arial"/>
                <a:sym typeface="Arial"/>
              </a:rPr>
              <a:t>be substantially related to the achievement of an important educational objective, and</a:t>
            </a:r>
            <a:endParaRPr sz="1700">
              <a:latin typeface="Arial"/>
              <a:ea typeface="Arial"/>
              <a:cs typeface="Arial"/>
              <a:sym typeface="Arial"/>
            </a:endParaRPr>
          </a:p>
          <a:p>
            <a:pPr marL="0" lvl="1" indent="0" algn="l" rtl="0">
              <a:lnSpc>
                <a:spcPct val="100000"/>
              </a:lnSpc>
              <a:spcBef>
                <a:spcPts val="465"/>
              </a:spcBef>
              <a:spcAft>
                <a:spcPts val="0"/>
              </a:spcAft>
              <a:buSzPts val="1700"/>
              <a:buFont typeface="Arial"/>
              <a:buNone/>
            </a:pPr>
            <a:endParaRPr sz="1700">
              <a:latin typeface="Arial"/>
              <a:ea typeface="Arial"/>
              <a:cs typeface="Arial"/>
              <a:sym typeface="Arial"/>
            </a:endParaRPr>
          </a:p>
          <a:p>
            <a:pPr marL="812165" marR="175895" lvl="1" indent="-285115" algn="l" rtl="0">
              <a:lnSpc>
                <a:spcPct val="108176"/>
              </a:lnSpc>
              <a:spcBef>
                <a:spcPts val="0"/>
              </a:spcBef>
              <a:spcAft>
                <a:spcPts val="0"/>
              </a:spcAft>
              <a:buSzPts val="1700"/>
              <a:buFont typeface="Arial"/>
              <a:buChar char="•"/>
            </a:pPr>
            <a:r>
              <a:rPr lang="en-US" sz="1700">
                <a:latin typeface="Arial"/>
                <a:ea typeface="Arial"/>
                <a:cs typeface="Arial"/>
                <a:sym typeface="Arial"/>
              </a:rPr>
              <a:t>minimize harms to students whose opportunity to participate on a male or female team consistent with their gender identity would be limited or denied.</a:t>
            </a:r>
            <a:endParaRPr sz="1700">
              <a:latin typeface="Arial"/>
              <a:ea typeface="Arial"/>
              <a:cs typeface="Arial"/>
              <a:sym typeface="Arial"/>
            </a:endParaRPr>
          </a:p>
        </p:txBody>
      </p:sp>
      <p:grpSp>
        <p:nvGrpSpPr>
          <p:cNvPr id="1720" name="Google Shape;1720;g2ecba0c605a_0_1535"/>
          <p:cNvGrpSpPr/>
          <p:nvPr/>
        </p:nvGrpSpPr>
        <p:grpSpPr>
          <a:xfrm>
            <a:off x="5544311" y="0"/>
            <a:ext cx="6648069" cy="6858000"/>
            <a:chOff x="5544311" y="0"/>
            <a:chExt cx="6648069" cy="6858000"/>
          </a:xfrm>
        </p:grpSpPr>
        <p:sp>
          <p:nvSpPr>
            <p:cNvPr id="1721" name="Google Shape;1721;g2ecba0c605a_0_1535"/>
            <p:cNvSpPr/>
            <p:nvPr/>
          </p:nvSpPr>
          <p:spPr>
            <a:xfrm>
              <a:off x="10696955" y="0"/>
              <a:ext cx="1495425" cy="6858000"/>
            </a:xfrm>
            <a:custGeom>
              <a:avLst/>
              <a:gdLst/>
              <a:ahLst/>
              <a:cxnLst/>
              <a:rect l="l" t="t" r="r" b="b"/>
              <a:pathLst>
                <a:path w="1495425" h="6858000" extrusionOk="0">
                  <a:moveTo>
                    <a:pt x="1495044" y="0"/>
                  </a:moveTo>
                  <a:lnTo>
                    <a:pt x="0" y="0"/>
                  </a:lnTo>
                  <a:lnTo>
                    <a:pt x="0" y="6858000"/>
                  </a:lnTo>
                  <a:lnTo>
                    <a:pt x="1495044" y="6858000"/>
                  </a:lnTo>
                  <a:lnTo>
                    <a:pt x="1495044" y="0"/>
                  </a:lnTo>
                  <a:close/>
                </a:path>
              </a:pathLst>
            </a:custGeom>
            <a:solidFill>
              <a:srgbClr val="2F71AA"/>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pic>
          <p:nvPicPr>
            <p:cNvPr id="1722" name="Google Shape;1722;g2ecba0c605a_0_1535"/>
            <p:cNvPicPr preferRelativeResize="0"/>
            <p:nvPr/>
          </p:nvPicPr>
          <p:blipFill rotWithShape="1">
            <a:blip r:embed="rId3">
              <a:alphaModFix/>
            </a:blip>
            <a:srcRect/>
            <a:stretch/>
          </p:blipFill>
          <p:spPr>
            <a:xfrm>
              <a:off x="5544311" y="498348"/>
              <a:ext cx="6292595" cy="6118859"/>
            </a:xfrm>
            <a:prstGeom prst="rect">
              <a:avLst/>
            </a:prstGeom>
            <a:noFill/>
            <a:ln>
              <a:noFill/>
            </a:ln>
          </p:spPr>
        </p:pic>
        <p:sp>
          <p:nvSpPr>
            <p:cNvPr id="1723" name="Google Shape;1723;g2ecba0c605a_0_1535"/>
            <p:cNvSpPr/>
            <p:nvPr/>
          </p:nvSpPr>
          <p:spPr>
            <a:xfrm>
              <a:off x="5686043" y="513587"/>
              <a:ext cx="6009640" cy="5835650"/>
            </a:xfrm>
            <a:custGeom>
              <a:avLst/>
              <a:gdLst/>
              <a:ahLst/>
              <a:cxnLst/>
              <a:rect l="l" t="t" r="r" b="b"/>
              <a:pathLst>
                <a:path w="6009640" h="5835650" extrusionOk="0">
                  <a:moveTo>
                    <a:pt x="6009132" y="0"/>
                  </a:moveTo>
                  <a:lnTo>
                    <a:pt x="0" y="0"/>
                  </a:lnTo>
                  <a:lnTo>
                    <a:pt x="0" y="5835396"/>
                  </a:lnTo>
                  <a:lnTo>
                    <a:pt x="6009132" y="5835396"/>
                  </a:lnTo>
                  <a:lnTo>
                    <a:pt x="6009132" y="0"/>
                  </a:lnTo>
                  <a:close/>
                </a:path>
              </a:pathLst>
            </a:custGeom>
            <a:solidFill>
              <a:srgbClr val="FFFFFF"/>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pic>
          <p:nvPicPr>
            <p:cNvPr id="1724" name="Google Shape;1724;g2ecba0c605a_0_1535"/>
            <p:cNvPicPr preferRelativeResize="0"/>
            <p:nvPr/>
          </p:nvPicPr>
          <p:blipFill rotWithShape="1">
            <a:blip r:embed="rId4">
              <a:alphaModFix/>
            </a:blip>
            <a:srcRect/>
            <a:stretch/>
          </p:blipFill>
          <p:spPr>
            <a:xfrm>
              <a:off x="5977128" y="800100"/>
              <a:ext cx="5419303" cy="5254967"/>
            </a:xfrm>
            <a:prstGeom prst="rect">
              <a:avLst/>
            </a:prstGeom>
            <a:noFill/>
            <a:ln>
              <a:noFill/>
            </a:ln>
          </p:spPr>
        </p:pic>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Google Shape;271;g2ecba0c605a_0_1782"/>
          <p:cNvPicPr preferRelativeResize="0"/>
          <p:nvPr/>
        </p:nvPicPr>
        <p:blipFill>
          <a:blip r:embed="rId3">
            <a:alphaModFix/>
          </a:blip>
          <a:stretch>
            <a:fillRect/>
          </a:stretch>
        </p:blipFill>
        <p:spPr>
          <a:xfrm>
            <a:off x="0" y="0"/>
            <a:ext cx="12192001" cy="6878855"/>
          </a:xfrm>
          <a:prstGeom prst="rect">
            <a:avLst/>
          </a:prstGeom>
          <a:noFill/>
          <a:ln>
            <a:noFill/>
          </a:ln>
        </p:spPr>
      </p:pic>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showMasterSp="0">
  <p:cSld>
    <p:spTree>
      <p:nvGrpSpPr>
        <p:cNvPr id="1" name="Shape 1728"/>
        <p:cNvGrpSpPr/>
        <p:nvPr/>
      </p:nvGrpSpPr>
      <p:grpSpPr>
        <a:xfrm>
          <a:off x="0" y="0"/>
          <a:ext cx="0" cy="0"/>
          <a:chOff x="0" y="0"/>
          <a:chExt cx="0" cy="0"/>
        </a:xfrm>
      </p:grpSpPr>
      <p:sp>
        <p:nvSpPr>
          <p:cNvPr id="1729" name="Google Shape;1729;g2ecba0c605a_0_1548"/>
          <p:cNvSpPr txBox="1">
            <a:spLocks noGrp="1"/>
          </p:cNvSpPr>
          <p:nvPr>
            <p:ph type="title"/>
          </p:nvPr>
        </p:nvSpPr>
        <p:spPr>
          <a:xfrm>
            <a:off x="723803" y="1090326"/>
            <a:ext cx="2783700" cy="5670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3600">
                <a:solidFill>
                  <a:srgbClr val="000000"/>
                </a:solidFill>
              </a:rPr>
              <a:t>Next Steps</a:t>
            </a:r>
            <a:endParaRPr sz="3600"/>
          </a:p>
        </p:txBody>
      </p:sp>
      <p:sp>
        <p:nvSpPr>
          <p:cNvPr id="1730" name="Google Shape;1730;g2ecba0c605a_0_1548"/>
          <p:cNvSpPr/>
          <p:nvPr/>
        </p:nvSpPr>
        <p:spPr>
          <a:xfrm>
            <a:off x="617219" y="1944623"/>
            <a:ext cx="4023360" cy="27939"/>
          </a:xfrm>
          <a:custGeom>
            <a:avLst/>
            <a:gdLst/>
            <a:ahLst/>
            <a:cxnLst/>
            <a:rect l="l" t="t" r="r" b="b"/>
            <a:pathLst>
              <a:path w="4023360" h="27939" extrusionOk="0">
                <a:moveTo>
                  <a:pt x="4023360" y="0"/>
                </a:moveTo>
                <a:lnTo>
                  <a:pt x="0" y="0"/>
                </a:lnTo>
                <a:lnTo>
                  <a:pt x="0" y="27432"/>
                </a:lnTo>
                <a:lnTo>
                  <a:pt x="4023360" y="27432"/>
                </a:lnTo>
                <a:lnTo>
                  <a:pt x="4023360" y="0"/>
                </a:lnTo>
                <a:close/>
              </a:path>
            </a:pathLst>
          </a:custGeom>
          <a:solidFill>
            <a:srgbClr val="2F71AA"/>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731" name="Google Shape;1731;g2ecba0c605a_0_1548"/>
          <p:cNvSpPr txBox="1"/>
          <p:nvPr/>
        </p:nvSpPr>
        <p:spPr>
          <a:xfrm>
            <a:off x="837889" y="2347908"/>
            <a:ext cx="3723000" cy="3138900"/>
          </a:xfrm>
          <a:prstGeom prst="rect">
            <a:avLst/>
          </a:prstGeom>
          <a:noFill/>
          <a:ln>
            <a:noFill/>
          </a:ln>
        </p:spPr>
        <p:txBody>
          <a:bodyPr spcFirstLastPara="1" wrap="square" lIns="0" tIns="41900" rIns="0" bIns="0" anchor="t" anchorCtr="0">
            <a:spAutoFit/>
          </a:bodyPr>
          <a:lstStyle/>
          <a:p>
            <a:pPr marL="241300" marR="559435" lvl="0" indent="-228600" algn="l" rtl="0">
              <a:lnSpc>
                <a:spcPct val="108176"/>
              </a:lnSpc>
              <a:spcBef>
                <a:spcPts val="0"/>
              </a:spcBef>
              <a:spcAft>
                <a:spcPts val="0"/>
              </a:spcAft>
              <a:buSzPts val="1700"/>
              <a:buFont typeface="Arial"/>
              <a:buChar char="•"/>
            </a:pPr>
            <a:r>
              <a:rPr lang="en-US" sz="1700">
                <a:latin typeface="Arial"/>
                <a:ea typeface="Arial"/>
                <a:cs typeface="Arial"/>
                <a:sym typeface="Arial"/>
              </a:rPr>
              <a:t>250,000 comments sent to the government.</a:t>
            </a:r>
            <a:endParaRPr sz="1700">
              <a:latin typeface="Arial"/>
              <a:ea typeface="Arial"/>
              <a:cs typeface="Arial"/>
              <a:sym typeface="Arial"/>
            </a:endParaRPr>
          </a:p>
          <a:p>
            <a:pPr marL="241300" lvl="0" indent="-228600" algn="l" rtl="0">
              <a:lnSpc>
                <a:spcPct val="100000"/>
              </a:lnSpc>
              <a:spcBef>
                <a:spcPts val="365"/>
              </a:spcBef>
              <a:spcAft>
                <a:spcPts val="0"/>
              </a:spcAft>
              <a:buSzPts val="1700"/>
              <a:buFont typeface="Arial"/>
              <a:buChar char="•"/>
            </a:pPr>
            <a:r>
              <a:rPr lang="en-US" sz="1700">
                <a:latin typeface="Arial"/>
                <a:ea typeface="Arial"/>
                <a:cs typeface="Arial"/>
                <a:sym typeface="Arial"/>
              </a:rPr>
              <a:t>Summary:</a:t>
            </a:r>
            <a:endParaRPr sz="1700">
              <a:latin typeface="Arial"/>
              <a:ea typeface="Arial"/>
              <a:cs typeface="Arial"/>
              <a:sym typeface="Arial"/>
            </a:endParaRPr>
          </a:p>
          <a:p>
            <a:pPr marL="697865" lvl="1" indent="-227965" algn="l" rtl="0">
              <a:lnSpc>
                <a:spcPct val="100000"/>
              </a:lnSpc>
              <a:spcBef>
                <a:spcPts val="395"/>
              </a:spcBef>
              <a:spcAft>
                <a:spcPts val="0"/>
              </a:spcAft>
              <a:buSzPts val="1700"/>
              <a:buFont typeface="Arial"/>
              <a:buChar char="•"/>
            </a:pPr>
            <a:r>
              <a:rPr lang="en-US" sz="1700">
                <a:latin typeface="Arial"/>
                <a:ea typeface="Arial"/>
                <a:cs typeface="Arial"/>
                <a:sym typeface="Arial"/>
              </a:rPr>
              <a:t>No blanket bans, e.g., Alabama</a:t>
            </a:r>
            <a:endParaRPr sz="1700">
              <a:latin typeface="Arial"/>
              <a:ea typeface="Arial"/>
              <a:cs typeface="Arial"/>
              <a:sym typeface="Arial"/>
            </a:endParaRPr>
          </a:p>
          <a:p>
            <a:pPr marL="697865" lvl="1" indent="-227965" algn="l" rtl="0">
              <a:lnSpc>
                <a:spcPct val="100000"/>
              </a:lnSpc>
              <a:spcBef>
                <a:spcPts val="400"/>
              </a:spcBef>
              <a:spcAft>
                <a:spcPts val="0"/>
              </a:spcAft>
              <a:buSzPts val="1700"/>
              <a:buFont typeface="Arial"/>
              <a:buChar char="•"/>
            </a:pPr>
            <a:r>
              <a:rPr lang="en-US" sz="1700">
                <a:latin typeface="Arial"/>
                <a:ea typeface="Arial"/>
                <a:cs typeface="Arial"/>
                <a:sym typeface="Arial"/>
              </a:rPr>
              <a:t>Burden on school if excluding</a:t>
            </a:r>
            <a:endParaRPr sz="1700">
              <a:latin typeface="Arial"/>
              <a:ea typeface="Arial"/>
              <a:cs typeface="Arial"/>
              <a:sym typeface="Arial"/>
            </a:endParaRPr>
          </a:p>
          <a:p>
            <a:pPr marL="697865" marR="191135" lvl="1" indent="-228600" algn="l" rtl="0">
              <a:lnSpc>
                <a:spcPct val="108176"/>
              </a:lnSpc>
              <a:spcBef>
                <a:spcPts val="625"/>
              </a:spcBef>
              <a:spcAft>
                <a:spcPts val="0"/>
              </a:spcAft>
              <a:buSzPts val="1700"/>
              <a:buFont typeface="Arial"/>
              <a:buChar char="•"/>
            </a:pPr>
            <a:r>
              <a:rPr lang="en-US" sz="1700">
                <a:latin typeface="Arial"/>
                <a:ea typeface="Arial"/>
                <a:cs typeface="Arial"/>
                <a:sym typeface="Arial"/>
              </a:rPr>
              <a:t>Exclusions must be related to Education, Fairness, Safety</a:t>
            </a:r>
            <a:endParaRPr sz="1700">
              <a:latin typeface="Arial"/>
              <a:ea typeface="Arial"/>
              <a:cs typeface="Arial"/>
              <a:sym typeface="Arial"/>
            </a:endParaRPr>
          </a:p>
          <a:p>
            <a:pPr marL="240665" marR="454025" lvl="0" indent="-228600" algn="l" rtl="0">
              <a:lnSpc>
                <a:spcPct val="108176"/>
              </a:lnSpc>
              <a:spcBef>
                <a:spcPts val="590"/>
              </a:spcBef>
              <a:spcAft>
                <a:spcPts val="0"/>
              </a:spcAft>
              <a:buSzPts val="1700"/>
              <a:buFont typeface="Arial"/>
              <a:buChar char="•"/>
            </a:pPr>
            <a:r>
              <a:rPr lang="en-US" sz="1700">
                <a:latin typeface="Arial"/>
                <a:ea typeface="Arial"/>
                <a:cs typeface="Arial"/>
                <a:sym typeface="Arial"/>
              </a:rPr>
              <a:t>NCAA Policy mentioned but not expressly adopted.</a:t>
            </a:r>
            <a:endParaRPr sz="1700">
              <a:latin typeface="Arial"/>
              <a:ea typeface="Arial"/>
              <a:cs typeface="Arial"/>
              <a:sym typeface="Arial"/>
            </a:endParaRPr>
          </a:p>
          <a:p>
            <a:pPr marL="240665" lvl="0" indent="-227965" algn="l" rtl="0">
              <a:lnSpc>
                <a:spcPct val="100000"/>
              </a:lnSpc>
              <a:spcBef>
                <a:spcPts val="365"/>
              </a:spcBef>
              <a:spcAft>
                <a:spcPts val="0"/>
              </a:spcAft>
              <a:buSzPts val="1700"/>
              <a:buFont typeface="Arial"/>
              <a:buChar char="•"/>
            </a:pPr>
            <a:r>
              <a:rPr lang="en-US" sz="1700">
                <a:latin typeface="Arial"/>
                <a:ea typeface="Arial"/>
                <a:cs typeface="Arial"/>
                <a:sym typeface="Arial"/>
              </a:rPr>
              <a:t>Pragmatic Impact</a:t>
            </a:r>
            <a:endParaRPr sz="1700">
              <a:latin typeface="Arial"/>
              <a:ea typeface="Arial"/>
              <a:cs typeface="Arial"/>
              <a:sym typeface="Arial"/>
            </a:endParaRPr>
          </a:p>
        </p:txBody>
      </p:sp>
      <p:sp>
        <p:nvSpPr>
          <p:cNvPr id="1732" name="Google Shape;1732;g2ecba0c605a_0_1548"/>
          <p:cNvSpPr/>
          <p:nvPr/>
        </p:nvSpPr>
        <p:spPr>
          <a:xfrm>
            <a:off x="67056" y="5760720"/>
            <a:ext cx="154304" cy="741045"/>
          </a:xfrm>
          <a:custGeom>
            <a:avLst/>
            <a:gdLst/>
            <a:ahLst/>
            <a:cxnLst/>
            <a:rect l="l" t="t" r="r" b="b"/>
            <a:pathLst>
              <a:path w="154304" h="741045" extrusionOk="0">
                <a:moveTo>
                  <a:pt x="153924" y="0"/>
                </a:moveTo>
                <a:lnTo>
                  <a:pt x="0" y="0"/>
                </a:lnTo>
                <a:lnTo>
                  <a:pt x="0" y="740663"/>
                </a:lnTo>
                <a:lnTo>
                  <a:pt x="153924" y="740663"/>
                </a:lnTo>
                <a:lnTo>
                  <a:pt x="153924" y="0"/>
                </a:lnTo>
                <a:close/>
              </a:path>
            </a:pathLst>
          </a:custGeom>
          <a:solidFill>
            <a:srgbClr val="2F71AA"/>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grpSp>
        <p:nvGrpSpPr>
          <p:cNvPr id="1733" name="Google Shape;1733;g2ecba0c605a_0_1548"/>
          <p:cNvGrpSpPr/>
          <p:nvPr/>
        </p:nvGrpSpPr>
        <p:grpSpPr>
          <a:xfrm>
            <a:off x="358140" y="339852"/>
            <a:ext cx="11833860" cy="6198096"/>
            <a:chOff x="358140" y="339852"/>
            <a:chExt cx="11833860" cy="6198096"/>
          </a:xfrm>
        </p:grpSpPr>
        <p:sp>
          <p:nvSpPr>
            <p:cNvPr id="1734" name="Google Shape;1734;g2ecba0c605a_0_1548"/>
            <p:cNvSpPr/>
            <p:nvPr/>
          </p:nvSpPr>
          <p:spPr>
            <a:xfrm>
              <a:off x="358140" y="5762243"/>
              <a:ext cx="11833860" cy="741045"/>
            </a:xfrm>
            <a:custGeom>
              <a:avLst/>
              <a:gdLst/>
              <a:ahLst/>
              <a:cxnLst/>
              <a:rect l="l" t="t" r="r" b="b"/>
              <a:pathLst>
                <a:path w="11833860" h="741045" extrusionOk="0">
                  <a:moveTo>
                    <a:pt x="11833860" y="0"/>
                  </a:moveTo>
                  <a:lnTo>
                    <a:pt x="0" y="0"/>
                  </a:lnTo>
                  <a:lnTo>
                    <a:pt x="0" y="740663"/>
                  </a:lnTo>
                  <a:lnTo>
                    <a:pt x="11833860" y="740663"/>
                  </a:lnTo>
                  <a:lnTo>
                    <a:pt x="11833860" y="0"/>
                  </a:lnTo>
                  <a:close/>
                </a:path>
              </a:pathLst>
            </a:custGeom>
            <a:solidFill>
              <a:srgbClr val="2F71AA"/>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pic>
          <p:nvPicPr>
            <p:cNvPr id="1735" name="Google Shape;1735;g2ecba0c605a_0_1548"/>
            <p:cNvPicPr preferRelativeResize="0"/>
            <p:nvPr/>
          </p:nvPicPr>
          <p:blipFill rotWithShape="1">
            <a:blip r:embed="rId3">
              <a:alphaModFix/>
            </a:blip>
            <a:srcRect/>
            <a:stretch/>
          </p:blipFill>
          <p:spPr>
            <a:xfrm>
              <a:off x="5554980" y="339852"/>
              <a:ext cx="6467855" cy="6198096"/>
            </a:xfrm>
            <a:prstGeom prst="rect">
              <a:avLst/>
            </a:prstGeom>
            <a:noFill/>
            <a:ln>
              <a:noFill/>
            </a:ln>
          </p:spPr>
        </p:pic>
        <p:sp>
          <p:nvSpPr>
            <p:cNvPr id="1736" name="Google Shape;1736;g2ecba0c605a_0_1548"/>
            <p:cNvSpPr/>
            <p:nvPr/>
          </p:nvSpPr>
          <p:spPr>
            <a:xfrm>
              <a:off x="5696711" y="355092"/>
              <a:ext cx="6184900" cy="5915025"/>
            </a:xfrm>
            <a:custGeom>
              <a:avLst/>
              <a:gdLst/>
              <a:ahLst/>
              <a:cxnLst/>
              <a:rect l="l" t="t" r="r" b="b"/>
              <a:pathLst>
                <a:path w="6184900" h="5915025" extrusionOk="0">
                  <a:moveTo>
                    <a:pt x="6184392" y="0"/>
                  </a:moveTo>
                  <a:lnTo>
                    <a:pt x="0" y="0"/>
                  </a:lnTo>
                  <a:lnTo>
                    <a:pt x="0" y="5914644"/>
                  </a:lnTo>
                  <a:lnTo>
                    <a:pt x="6184392" y="5914644"/>
                  </a:lnTo>
                  <a:lnTo>
                    <a:pt x="6184392" y="0"/>
                  </a:lnTo>
                  <a:close/>
                </a:path>
              </a:pathLst>
            </a:custGeom>
            <a:solidFill>
              <a:srgbClr val="FFFFFF"/>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pic>
          <p:nvPicPr>
            <p:cNvPr id="1737" name="Google Shape;1737;g2ecba0c605a_0_1548"/>
            <p:cNvPicPr preferRelativeResize="0"/>
            <p:nvPr/>
          </p:nvPicPr>
          <p:blipFill rotWithShape="1">
            <a:blip r:embed="rId4">
              <a:alphaModFix/>
            </a:blip>
            <a:srcRect/>
            <a:stretch/>
          </p:blipFill>
          <p:spPr>
            <a:xfrm>
              <a:off x="5987795" y="659892"/>
              <a:ext cx="5628131" cy="5305043"/>
            </a:xfrm>
            <a:prstGeom prst="rect">
              <a:avLst/>
            </a:prstGeom>
            <a:noFill/>
            <a:ln>
              <a:noFill/>
            </a:ln>
          </p:spPr>
        </p:pic>
      </p:gr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showMasterSp="0">
  <p:cSld>
    <p:spTree>
      <p:nvGrpSpPr>
        <p:cNvPr id="1" name="Shape 1741"/>
        <p:cNvGrpSpPr/>
        <p:nvPr/>
      </p:nvGrpSpPr>
      <p:grpSpPr>
        <a:xfrm>
          <a:off x="0" y="0"/>
          <a:ext cx="0" cy="0"/>
          <a:chOff x="0" y="0"/>
          <a:chExt cx="0" cy="0"/>
        </a:xfrm>
      </p:grpSpPr>
      <p:sp>
        <p:nvSpPr>
          <p:cNvPr id="1742" name="Google Shape;1742;g2ecba0c605a_0_1560"/>
          <p:cNvSpPr txBox="1">
            <a:spLocks noGrp="1"/>
          </p:cNvSpPr>
          <p:nvPr>
            <p:ph type="title"/>
          </p:nvPr>
        </p:nvSpPr>
        <p:spPr>
          <a:xfrm>
            <a:off x="1801876" y="643756"/>
            <a:ext cx="8590200" cy="874200"/>
          </a:xfrm>
          <a:prstGeom prst="rect">
            <a:avLst/>
          </a:prstGeom>
          <a:noFill/>
          <a:ln>
            <a:noFill/>
          </a:ln>
        </p:spPr>
        <p:txBody>
          <a:bodyPr spcFirstLastPara="1" wrap="square" lIns="0" tIns="12050" rIns="0" bIns="0" anchor="t" anchorCtr="0">
            <a:spAutoFit/>
          </a:bodyPr>
          <a:lstStyle/>
          <a:p>
            <a:pPr marL="12700" lvl="0" indent="0" algn="l" rtl="0">
              <a:lnSpc>
                <a:spcPct val="100000"/>
              </a:lnSpc>
              <a:spcBef>
                <a:spcPts val="0"/>
              </a:spcBef>
              <a:spcAft>
                <a:spcPts val="0"/>
              </a:spcAft>
              <a:buNone/>
            </a:pPr>
            <a:r>
              <a:rPr lang="en-US" sz="2800"/>
              <a:t>Athletics-Based Financial Aid/Scholarship Equity</a:t>
            </a:r>
            <a:endParaRPr sz="2800"/>
          </a:p>
        </p:txBody>
      </p:sp>
      <p:pic>
        <p:nvPicPr>
          <p:cNvPr id="1743" name="Google Shape;1743;g2ecba0c605a_0_1560"/>
          <p:cNvPicPr preferRelativeResize="0"/>
          <p:nvPr/>
        </p:nvPicPr>
        <p:blipFill rotWithShape="1">
          <a:blip r:embed="rId3">
            <a:alphaModFix/>
          </a:blip>
          <a:srcRect/>
          <a:stretch/>
        </p:blipFill>
        <p:spPr>
          <a:xfrm>
            <a:off x="812304" y="1464564"/>
            <a:ext cx="11379682" cy="5209031"/>
          </a:xfrm>
          <a:prstGeom prst="rect">
            <a:avLst/>
          </a:prstGeom>
          <a:noFill/>
          <a:ln>
            <a:noFill/>
          </a:ln>
        </p:spPr>
      </p:pic>
      <p:sp>
        <p:nvSpPr>
          <p:cNvPr id="1744" name="Google Shape;1744;g2ecba0c605a_0_1560"/>
          <p:cNvSpPr txBox="1"/>
          <p:nvPr/>
        </p:nvSpPr>
        <p:spPr>
          <a:xfrm>
            <a:off x="6319857" y="2521354"/>
            <a:ext cx="5347200" cy="3564600"/>
          </a:xfrm>
          <a:prstGeom prst="rect">
            <a:avLst/>
          </a:prstGeom>
          <a:noFill/>
          <a:ln>
            <a:noFill/>
          </a:ln>
        </p:spPr>
        <p:txBody>
          <a:bodyPr spcFirstLastPara="1" wrap="square" lIns="0" tIns="13325" rIns="0" bIns="0" anchor="t" anchorCtr="0">
            <a:spAutoFit/>
          </a:bodyPr>
          <a:lstStyle/>
          <a:p>
            <a:pPr marL="12700" marR="25400" lvl="0" indent="-635" algn="l" rtl="0">
              <a:lnSpc>
                <a:spcPct val="100000"/>
              </a:lnSpc>
              <a:spcBef>
                <a:spcPts val="0"/>
              </a:spcBef>
              <a:spcAft>
                <a:spcPts val="0"/>
              </a:spcAft>
              <a:buNone/>
            </a:pPr>
            <a:r>
              <a:rPr lang="en-US" sz="1500">
                <a:solidFill>
                  <a:srgbClr val="FFFFFF"/>
                </a:solidFill>
                <a:latin typeface="Calibri"/>
                <a:ea typeface="Calibri"/>
                <a:cs typeface="Calibri"/>
                <a:sym typeface="Calibri"/>
              </a:rPr>
              <a:t>“</a:t>
            </a:r>
            <a:r>
              <a:rPr lang="en-US" sz="2000">
                <a:solidFill>
                  <a:srgbClr val="FFFFFF"/>
                </a:solidFill>
                <a:latin typeface="Calibri"/>
                <a:ea typeface="Calibri"/>
                <a:cs typeface="Calibri"/>
                <a:sym typeface="Calibri"/>
              </a:rPr>
              <a:t>If any unexplained disparity in the scholarship budget for athletes of either gender </a:t>
            </a:r>
            <a:r>
              <a:rPr lang="en-US" sz="2000" u="sng">
                <a:solidFill>
                  <a:srgbClr val="FFFFFF"/>
                </a:solidFill>
                <a:latin typeface="Calibri"/>
                <a:ea typeface="Calibri"/>
                <a:cs typeface="Calibri"/>
                <a:sym typeface="Calibri"/>
              </a:rPr>
              <a:t>is 1% or less</a:t>
            </a:r>
            <a:r>
              <a:rPr lang="en-US" sz="2000">
                <a:solidFill>
                  <a:srgbClr val="FFFFFF"/>
                </a:solidFill>
                <a:latin typeface="Calibri"/>
                <a:ea typeface="Calibri"/>
                <a:cs typeface="Calibri"/>
                <a:sym typeface="Calibri"/>
              </a:rPr>
              <a:t> </a:t>
            </a:r>
            <a:r>
              <a:rPr lang="en-US" sz="2000" u="sng">
                <a:solidFill>
                  <a:srgbClr val="FFFFFF"/>
                </a:solidFill>
                <a:latin typeface="Calibri"/>
                <a:ea typeface="Calibri"/>
                <a:cs typeface="Calibri"/>
                <a:sym typeface="Calibri"/>
              </a:rPr>
              <a:t>for the entire budget for athletic scholarships</a:t>
            </a:r>
            <a:r>
              <a:rPr lang="en-US" sz="2000">
                <a:solidFill>
                  <a:srgbClr val="FFFFFF"/>
                </a:solidFill>
                <a:latin typeface="Calibri"/>
                <a:ea typeface="Calibri"/>
                <a:cs typeface="Calibri"/>
                <a:sym typeface="Calibri"/>
              </a:rPr>
              <a:t>, there will be a strong presumption that such a disparity is reasonable and based on legitimate and nondiscriminatory factors. Conversely, there will be a strong presumption that an unexplained disparity of more than 1% is in violation of the “substantially proportionate” requirement.</a:t>
            </a:r>
            <a:endParaRPr sz="2000">
              <a:latin typeface="Calibri"/>
              <a:ea typeface="Calibri"/>
              <a:cs typeface="Calibri"/>
              <a:sym typeface="Calibri"/>
            </a:endParaRPr>
          </a:p>
          <a:p>
            <a:pPr marL="3040380" lvl="0" indent="0" algn="l" rtl="0">
              <a:lnSpc>
                <a:spcPct val="100000"/>
              </a:lnSpc>
              <a:spcBef>
                <a:spcPts val="95"/>
              </a:spcBef>
              <a:spcAft>
                <a:spcPts val="0"/>
              </a:spcAft>
              <a:buNone/>
            </a:pPr>
            <a:r>
              <a:rPr lang="en-US" sz="800">
                <a:solidFill>
                  <a:srgbClr val="FFFFFF"/>
                </a:solidFill>
                <a:latin typeface="Calibri"/>
                <a:ea typeface="Calibri"/>
                <a:cs typeface="Calibri"/>
                <a:sym typeface="Calibri"/>
              </a:rPr>
              <a:t>Dear Colleague Letter – </a:t>
            </a:r>
            <a:r>
              <a:rPr lang="en-US" sz="800" u="sng">
                <a:solidFill>
                  <a:srgbClr val="FFFFFF"/>
                </a:solidFill>
                <a:latin typeface="Calibri"/>
                <a:ea typeface="Calibri"/>
                <a:cs typeface="Calibri"/>
                <a:sym typeface="Calibri"/>
              </a:rPr>
              <a:t>Bowling Green</a:t>
            </a:r>
            <a:r>
              <a:rPr lang="en-US" sz="800">
                <a:solidFill>
                  <a:srgbClr val="FFFFFF"/>
                </a:solidFill>
                <a:latin typeface="Calibri"/>
                <a:ea typeface="Calibri"/>
                <a:cs typeface="Calibri"/>
                <a:sym typeface="Calibri"/>
              </a:rPr>
              <a:t> (July 23, 1998)</a:t>
            </a:r>
            <a:endParaRPr sz="800">
              <a:latin typeface="Calibri"/>
              <a:ea typeface="Calibri"/>
              <a:cs typeface="Calibri"/>
              <a:sym typeface="Calibri"/>
            </a:endParaRPr>
          </a:p>
          <a:p>
            <a:pPr marL="0" lvl="0" indent="0" algn="l" rtl="0">
              <a:lnSpc>
                <a:spcPct val="100000"/>
              </a:lnSpc>
              <a:spcBef>
                <a:spcPts val="0"/>
              </a:spcBef>
              <a:spcAft>
                <a:spcPts val="0"/>
              </a:spcAft>
              <a:buNone/>
            </a:pPr>
            <a:endParaRPr sz="800">
              <a:latin typeface="Calibri"/>
              <a:ea typeface="Calibri"/>
              <a:cs typeface="Calibri"/>
              <a:sym typeface="Calibri"/>
            </a:endParaRPr>
          </a:p>
          <a:p>
            <a:pPr marL="0" lvl="0" indent="0" algn="l" rtl="0">
              <a:lnSpc>
                <a:spcPct val="100000"/>
              </a:lnSpc>
              <a:spcBef>
                <a:spcPts val="944"/>
              </a:spcBef>
              <a:spcAft>
                <a:spcPts val="0"/>
              </a:spcAft>
              <a:buNone/>
            </a:pPr>
            <a:endParaRPr sz="800">
              <a:latin typeface="Calibri"/>
              <a:ea typeface="Calibri"/>
              <a:cs typeface="Calibri"/>
              <a:sym typeface="Calibri"/>
            </a:endParaRPr>
          </a:p>
          <a:p>
            <a:pPr marL="864235" lvl="0" indent="-287020" algn="l" rtl="0">
              <a:lnSpc>
                <a:spcPct val="100000"/>
              </a:lnSpc>
              <a:spcBef>
                <a:spcPts val="5"/>
              </a:spcBef>
              <a:spcAft>
                <a:spcPts val="0"/>
              </a:spcAft>
              <a:buClr>
                <a:srgbClr val="FFFFFF"/>
              </a:buClr>
              <a:buSzPts val="1800"/>
              <a:buFont typeface="Arial"/>
              <a:buChar char="•"/>
            </a:pPr>
            <a:r>
              <a:rPr lang="en-US" sz="1800">
                <a:solidFill>
                  <a:srgbClr val="FFFFFF"/>
                </a:solidFill>
                <a:latin typeface="Calibri"/>
                <a:ea typeface="Calibri"/>
                <a:cs typeface="Calibri"/>
                <a:sym typeface="Calibri"/>
              </a:rPr>
              <a:t>How should NIL income be considered?</a:t>
            </a:r>
            <a:endParaRPr sz="1800">
              <a:latin typeface="Calibri"/>
              <a:ea typeface="Calibri"/>
              <a:cs typeface="Calibri"/>
              <a:sym typeface="Calibri"/>
            </a:endParaRP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showMasterSp="0">
  <p:cSld>
    <p:spTree>
      <p:nvGrpSpPr>
        <p:cNvPr id="1" name="Shape 1748"/>
        <p:cNvGrpSpPr/>
        <p:nvPr/>
      </p:nvGrpSpPr>
      <p:grpSpPr>
        <a:xfrm>
          <a:off x="0" y="0"/>
          <a:ext cx="0" cy="0"/>
          <a:chOff x="0" y="0"/>
          <a:chExt cx="0" cy="0"/>
        </a:xfrm>
      </p:grpSpPr>
      <p:graphicFrame>
        <p:nvGraphicFramePr>
          <p:cNvPr id="1749" name="Google Shape;1749;g2ecba0c605a_0_1566"/>
          <p:cNvGraphicFramePr/>
          <p:nvPr/>
        </p:nvGraphicFramePr>
        <p:xfrm>
          <a:off x="509844" y="334082"/>
          <a:ext cx="3000000" cy="3000000"/>
        </p:xfrm>
        <a:graphic>
          <a:graphicData uri="http://schemas.openxmlformats.org/drawingml/2006/table">
            <a:tbl>
              <a:tblPr firstRow="1" bandRow="1">
                <a:noFill/>
                <a:tableStyleId>{F4F2848E-6632-47FC-9EC2-455073BD7950}</a:tableStyleId>
              </a:tblPr>
              <a:tblGrid>
                <a:gridCol w="7209150">
                  <a:extLst>
                    <a:ext uri="{9D8B030D-6E8A-4147-A177-3AD203B41FA5}">
                      <a16:colId xmlns:a16="http://schemas.microsoft.com/office/drawing/2014/main" val="20000"/>
                    </a:ext>
                  </a:extLst>
                </a:gridCol>
                <a:gridCol w="1477000">
                  <a:extLst>
                    <a:ext uri="{9D8B030D-6E8A-4147-A177-3AD203B41FA5}">
                      <a16:colId xmlns:a16="http://schemas.microsoft.com/office/drawing/2014/main" val="20001"/>
                    </a:ext>
                  </a:extLst>
                </a:gridCol>
                <a:gridCol w="1125225">
                  <a:extLst>
                    <a:ext uri="{9D8B030D-6E8A-4147-A177-3AD203B41FA5}">
                      <a16:colId xmlns:a16="http://schemas.microsoft.com/office/drawing/2014/main" val="20002"/>
                    </a:ext>
                  </a:extLst>
                </a:gridCol>
                <a:gridCol w="1400800">
                  <a:extLst>
                    <a:ext uri="{9D8B030D-6E8A-4147-A177-3AD203B41FA5}">
                      <a16:colId xmlns:a16="http://schemas.microsoft.com/office/drawing/2014/main" val="20003"/>
                    </a:ext>
                  </a:extLst>
                </a:gridCol>
              </a:tblGrid>
              <a:tr h="412750">
                <a:tc>
                  <a:txBody>
                    <a:bodyPr/>
                    <a:lstStyle/>
                    <a:p>
                      <a:pPr marL="0" marR="0" lvl="0" indent="0" algn="ctr" rtl="0">
                        <a:lnSpc>
                          <a:spcPct val="100000"/>
                        </a:lnSpc>
                        <a:spcBef>
                          <a:spcPts val="0"/>
                        </a:spcBef>
                        <a:spcAft>
                          <a:spcPts val="0"/>
                        </a:spcAft>
                        <a:buNone/>
                      </a:pPr>
                      <a:r>
                        <a:rPr lang="en-US" sz="2000" b="1" u="none" strike="noStrike" cap="none">
                          <a:latin typeface="Arial"/>
                          <a:ea typeface="Arial"/>
                          <a:cs typeface="Arial"/>
                          <a:sym typeface="Arial"/>
                        </a:rPr>
                        <a:t>TREATMENT AREAS</a:t>
                      </a:r>
                      <a:endParaRPr sz="2000" u="none" strike="noStrike" cap="none">
                        <a:latin typeface="Arial"/>
                        <a:ea typeface="Arial"/>
                        <a:cs typeface="Arial"/>
                        <a:sym typeface="Arial"/>
                      </a:endParaRPr>
                    </a:p>
                  </a:txBody>
                  <a:tcPr marL="0" marR="0" marT="24775" marB="0">
                    <a:lnL w="12700" cap="flat" cmpd="sng">
                      <a:solidFill>
                        <a:srgbClr val="2F71AA"/>
                      </a:solidFill>
                      <a:prstDash val="solid"/>
                      <a:round/>
                      <a:headEnd type="none" w="sm" len="sm"/>
                      <a:tailEnd type="none" w="sm" len="sm"/>
                    </a:lnL>
                    <a:lnR w="12700" cap="flat" cmpd="sng">
                      <a:solidFill>
                        <a:srgbClr val="2F71AA"/>
                      </a:solidFill>
                      <a:prstDash val="solid"/>
                      <a:round/>
                      <a:headEnd type="none" w="sm" len="sm"/>
                      <a:tailEnd type="none" w="sm" len="sm"/>
                    </a:lnR>
                    <a:lnT w="12700" cap="flat" cmpd="sng">
                      <a:solidFill>
                        <a:srgbClr val="2F71AA"/>
                      </a:solidFill>
                      <a:prstDash val="solid"/>
                      <a:round/>
                      <a:headEnd type="none" w="sm" len="sm"/>
                      <a:tailEnd type="none" w="sm" len="sm"/>
                    </a:lnT>
                    <a:lnB w="28575" cap="flat" cmpd="sng">
                      <a:solidFill>
                        <a:srgbClr val="2F71AA"/>
                      </a:solidFill>
                      <a:prstDash val="solid"/>
                      <a:round/>
                      <a:headEnd type="none" w="sm" len="sm"/>
                      <a:tailEnd type="none" w="sm" len="sm"/>
                    </a:lnB>
                  </a:tcPr>
                </a:tc>
                <a:tc>
                  <a:txBody>
                    <a:bodyPr/>
                    <a:lstStyle/>
                    <a:p>
                      <a:pPr marL="454658" marR="0" lvl="0" indent="0" algn="l" rtl="0">
                        <a:lnSpc>
                          <a:spcPct val="100000"/>
                        </a:lnSpc>
                        <a:spcBef>
                          <a:spcPts val="0"/>
                        </a:spcBef>
                        <a:spcAft>
                          <a:spcPts val="0"/>
                        </a:spcAft>
                        <a:buNone/>
                      </a:pPr>
                      <a:r>
                        <a:rPr lang="en-US" sz="2000" b="1" u="none" strike="noStrike" cap="none">
                          <a:latin typeface="Arial"/>
                          <a:ea typeface="Arial"/>
                          <a:cs typeface="Arial"/>
                          <a:sym typeface="Arial"/>
                        </a:rPr>
                        <a:t>MEN</a:t>
                      </a:r>
                      <a:endParaRPr sz="2000" u="none" strike="noStrike" cap="none">
                        <a:latin typeface="Arial"/>
                        <a:ea typeface="Arial"/>
                        <a:cs typeface="Arial"/>
                        <a:sym typeface="Arial"/>
                      </a:endParaRPr>
                    </a:p>
                  </a:txBody>
                  <a:tcPr marL="0" marR="0" marT="24775" marB="0">
                    <a:lnL w="12700" cap="flat" cmpd="sng">
                      <a:solidFill>
                        <a:srgbClr val="2F71AA"/>
                      </a:solidFill>
                      <a:prstDash val="solid"/>
                      <a:round/>
                      <a:headEnd type="none" w="sm" len="sm"/>
                      <a:tailEnd type="none" w="sm" len="sm"/>
                    </a:lnL>
                    <a:lnR w="12700" cap="flat" cmpd="sng">
                      <a:solidFill>
                        <a:srgbClr val="2F71AA"/>
                      </a:solidFill>
                      <a:prstDash val="solid"/>
                      <a:round/>
                      <a:headEnd type="none" w="sm" len="sm"/>
                      <a:tailEnd type="none" w="sm" len="sm"/>
                    </a:lnR>
                    <a:lnT w="12700" cap="flat" cmpd="sng">
                      <a:solidFill>
                        <a:srgbClr val="2F71AA"/>
                      </a:solidFill>
                      <a:prstDash val="solid"/>
                      <a:round/>
                      <a:headEnd type="none" w="sm" len="sm"/>
                      <a:tailEnd type="none" w="sm" len="sm"/>
                    </a:lnT>
                    <a:lnB w="28575" cap="flat" cmpd="sng">
                      <a:solidFill>
                        <a:srgbClr val="2F71AA"/>
                      </a:solidFill>
                      <a:prstDash val="solid"/>
                      <a:round/>
                      <a:headEnd type="none" w="sm" len="sm"/>
                      <a:tailEnd type="none" w="sm" len="sm"/>
                    </a:lnB>
                  </a:tcPr>
                </a:tc>
                <a:tc>
                  <a:txBody>
                    <a:bodyPr/>
                    <a:lstStyle/>
                    <a:p>
                      <a:pPr marL="269240" marR="0" lvl="0" indent="0" algn="l" rtl="0">
                        <a:lnSpc>
                          <a:spcPct val="100000"/>
                        </a:lnSpc>
                        <a:spcBef>
                          <a:spcPts val="0"/>
                        </a:spcBef>
                        <a:spcAft>
                          <a:spcPts val="0"/>
                        </a:spcAft>
                        <a:buNone/>
                      </a:pPr>
                      <a:r>
                        <a:rPr lang="en-US" sz="2000" b="1" u="none" strike="noStrike" cap="none">
                          <a:latin typeface="Arial"/>
                          <a:ea typeface="Arial"/>
                          <a:cs typeface="Arial"/>
                          <a:sym typeface="Arial"/>
                        </a:rPr>
                        <a:t>&gt;/&lt;/=</a:t>
                      </a:r>
                      <a:endParaRPr sz="2000" u="none" strike="noStrike" cap="none">
                        <a:latin typeface="Arial"/>
                        <a:ea typeface="Arial"/>
                        <a:cs typeface="Arial"/>
                        <a:sym typeface="Arial"/>
                      </a:endParaRPr>
                    </a:p>
                  </a:txBody>
                  <a:tcPr marL="0" marR="0" marT="24775" marB="0">
                    <a:lnL w="12700" cap="flat" cmpd="sng">
                      <a:solidFill>
                        <a:srgbClr val="2F71AA"/>
                      </a:solidFill>
                      <a:prstDash val="solid"/>
                      <a:round/>
                      <a:headEnd type="none" w="sm" len="sm"/>
                      <a:tailEnd type="none" w="sm" len="sm"/>
                    </a:lnL>
                    <a:lnR w="12700" cap="flat" cmpd="sng">
                      <a:solidFill>
                        <a:srgbClr val="2F71AA"/>
                      </a:solidFill>
                      <a:prstDash val="solid"/>
                      <a:round/>
                      <a:headEnd type="none" w="sm" len="sm"/>
                      <a:tailEnd type="none" w="sm" len="sm"/>
                    </a:lnR>
                    <a:lnT w="12700" cap="flat" cmpd="sng">
                      <a:solidFill>
                        <a:srgbClr val="2F71AA"/>
                      </a:solidFill>
                      <a:prstDash val="solid"/>
                      <a:round/>
                      <a:headEnd type="none" w="sm" len="sm"/>
                      <a:tailEnd type="none" w="sm" len="sm"/>
                    </a:lnT>
                    <a:lnB w="28575" cap="flat" cmpd="sng">
                      <a:solidFill>
                        <a:srgbClr val="2F71AA"/>
                      </a:solidFill>
                      <a:prstDash val="solid"/>
                      <a:round/>
                      <a:headEnd type="none" w="sm" len="sm"/>
                      <a:tailEnd type="none" w="sm" len="sm"/>
                    </a:lnB>
                  </a:tcPr>
                </a:tc>
                <a:tc>
                  <a:txBody>
                    <a:bodyPr/>
                    <a:lstStyle/>
                    <a:p>
                      <a:pPr marL="196850" marR="0" lvl="0" indent="0" algn="l" rtl="0">
                        <a:lnSpc>
                          <a:spcPct val="100000"/>
                        </a:lnSpc>
                        <a:spcBef>
                          <a:spcPts val="0"/>
                        </a:spcBef>
                        <a:spcAft>
                          <a:spcPts val="0"/>
                        </a:spcAft>
                        <a:buNone/>
                      </a:pPr>
                      <a:r>
                        <a:rPr lang="en-US" sz="2000" b="1" u="none" strike="noStrike" cap="none">
                          <a:latin typeface="Arial"/>
                          <a:ea typeface="Arial"/>
                          <a:cs typeface="Arial"/>
                          <a:sym typeface="Arial"/>
                        </a:rPr>
                        <a:t>WOMEN</a:t>
                      </a:r>
                      <a:endParaRPr sz="2000" u="none" strike="noStrike" cap="none">
                        <a:latin typeface="Arial"/>
                        <a:ea typeface="Arial"/>
                        <a:cs typeface="Arial"/>
                        <a:sym typeface="Arial"/>
                      </a:endParaRPr>
                    </a:p>
                  </a:txBody>
                  <a:tcPr marL="0" marR="0" marT="24775" marB="0">
                    <a:lnL w="12700" cap="flat" cmpd="sng">
                      <a:solidFill>
                        <a:srgbClr val="2F71AA"/>
                      </a:solidFill>
                      <a:prstDash val="solid"/>
                      <a:round/>
                      <a:headEnd type="none" w="sm" len="sm"/>
                      <a:tailEnd type="none" w="sm" len="sm"/>
                    </a:lnL>
                    <a:lnR w="12700" cap="flat" cmpd="sng">
                      <a:solidFill>
                        <a:srgbClr val="2F71AA"/>
                      </a:solidFill>
                      <a:prstDash val="solid"/>
                      <a:round/>
                      <a:headEnd type="none" w="sm" len="sm"/>
                      <a:tailEnd type="none" w="sm" len="sm"/>
                    </a:lnR>
                    <a:lnT w="12700" cap="flat" cmpd="sng">
                      <a:solidFill>
                        <a:srgbClr val="2F71AA"/>
                      </a:solidFill>
                      <a:prstDash val="solid"/>
                      <a:round/>
                      <a:headEnd type="none" w="sm" len="sm"/>
                      <a:tailEnd type="none" w="sm" len="sm"/>
                    </a:lnT>
                    <a:lnB w="28575" cap="flat" cmpd="sng">
                      <a:solidFill>
                        <a:srgbClr val="2F71AA"/>
                      </a:solidFill>
                      <a:prstDash val="solid"/>
                      <a:round/>
                      <a:headEnd type="none" w="sm" len="sm"/>
                      <a:tailEnd type="none" w="sm" len="sm"/>
                    </a:lnB>
                  </a:tcPr>
                </a:tc>
                <a:extLst>
                  <a:ext uri="{0D108BD9-81ED-4DB2-BD59-A6C34878D82A}">
                    <a16:rowId xmlns:a16="http://schemas.microsoft.com/office/drawing/2014/main" val="10000"/>
                  </a:ext>
                </a:extLst>
              </a:tr>
              <a:tr h="558800">
                <a:tc>
                  <a:txBody>
                    <a:bodyPr/>
                    <a:lstStyle/>
                    <a:p>
                      <a:pPr marL="64135" marR="0" lvl="0" indent="0" algn="l" rtl="0">
                        <a:lnSpc>
                          <a:spcPct val="100000"/>
                        </a:lnSpc>
                        <a:spcBef>
                          <a:spcPts val="0"/>
                        </a:spcBef>
                        <a:spcAft>
                          <a:spcPts val="0"/>
                        </a:spcAft>
                        <a:buNone/>
                      </a:pPr>
                      <a:r>
                        <a:rPr lang="en-US" sz="1800" u="none" strike="noStrike" cap="none">
                          <a:latin typeface="Arial"/>
                          <a:ea typeface="Arial"/>
                          <a:cs typeface="Arial"/>
                          <a:sym typeface="Arial"/>
                        </a:rPr>
                        <a:t>Equipment and Supplies: Apparel and Sports-Specific Equipment</a:t>
                      </a:r>
                      <a:endParaRPr sz="1800" u="none" strike="noStrike" cap="none">
                        <a:latin typeface="Arial"/>
                        <a:ea typeface="Arial"/>
                        <a:cs typeface="Arial"/>
                        <a:sym typeface="Arial"/>
                      </a:endParaRPr>
                    </a:p>
                  </a:txBody>
                  <a:tcPr marL="0" marR="0" marT="135900" marB="0">
                    <a:lnL w="12700" cap="flat" cmpd="sng">
                      <a:solidFill>
                        <a:srgbClr val="2F71AA"/>
                      </a:solidFill>
                      <a:prstDash val="solid"/>
                      <a:round/>
                      <a:headEnd type="none" w="sm" len="sm"/>
                      <a:tailEnd type="none" w="sm" len="sm"/>
                    </a:lnL>
                    <a:lnR w="12700" cap="flat" cmpd="sng">
                      <a:solidFill>
                        <a:srgbClr val="2F71AA"/>
                      </a:solidFill>
                      <a:prstDash val="solid"/>
                      <a:round/>
                      <a:headEnd type="none" w="sm" len="sm"/>
                      <a:tailEnd type="none" w="sm" len="sm"/>
                    </a:lnR>
                    <a:lnT w="28575" cap="flat" cmpd="sng">
                      <a:solidFill>
                        <a:srgbClr val="2F71AA"/>
                      </a:solidFill>
                      <a:prstDash val="solid"/>
                      <a:round/>
                      <a:headEnd type="none" w="sm" len="sm"/>
                      <a:tailEnd type="none" w="sm" len="sm"/>
                    </a:lnT>
                    <a:lnB w="12700" cap="flat" cmpd="sng">
                      <a:solidFill>
                        <a:srgbClr val="2F71AA"/>
                      </a:solidFill>
                      <a:prstDash val="solid"/>
                      <a:round/>
                      <a:headEnd type="none" w="sm" len="sm"/>
                      <a:tailEnd type="none" w="sm" len="sm"/>
                    </a:lnB>
                    <a:solidFill>
                      <a:srgbClr val="2F71AA">
                        <a:alpha val="19610"/>
                      </a:srgbClr>
                    </a:solidFill>
                  </a:tcPr>
                </a:tc>
                <a:tc>
                  <a:txBody>
                    <a:bodyPr/>
                    <a:lstStyle/>
                    <a:p>
                      <a:pPr marL="0" marR="0" lvl="0" indent="0" algn="l" rtl="0">
                        <a:lnSpc>
                          <a:spcPct val="100000"/>
                        </a:lnSpc>
                        <a:spcBef>
                          <a:spcPts val="0"/>
                        </a:spcBef>
                        <a:spcAft>
                          <a:spcPts val="0"/>
                        </a:spcAft>
                        <a:buNone/>
                      </a:pPr>
                      <a:endParaRPr sz="1800" u="none" strike="noStrike" cap="none">
                        <a:latin typeface="Times New Roman"/>
                        <a:ea typeface="Times New Roman"/>
                        <a:cs typeface="Times New Roman"/>
                        <a:sym typeface="Times New Roman"/>
                      </a:endParaRPr>
                    </a:p>
                  </a:txBody>
                  <a:tcPr marL="0" marR="0" marT="0" marB="0">
                    <a:lnL w="12700" cap="flat" cmpd="sng">
                      <a:solidFill>
                        <a:srgbClr val="2F71AA"/>
                      </a:solidFill>
                      <a:prstDash val="solid"/>
                      <a:round/>
                      <a:headEnd type="none" w="sm" len="sm"/>
                      <a:tailEnd type="none" w="sm" len="sm"/>
                    </a:lnL>
                    <a:lnR w="12700" cap="flat" cmpd="sng">
                      <a:solidFill>
                        <a:srgbClr val="2F71AA"/>
                      </a:solidFill>
                      <a:prstDash val="solid"/>
                      <a:round/>
                      <a:headEnd type="none" w="sm" len="sm"/>
                      <a:tailEnd type="none" w="sm" len="sm"/>
                    </a:lnR>
                    <a:lnT w="28575" cap="flat" cmpd="sng">
                      <a:solidFill>
                        <a:srgbClr val="2F71AA"/>
                      </a:solidFill>
                      <a:prstDash val="solid"/>
                      <a:round/>
                      <a:headEnd type="none" w="sm" len="sm"/>
                      <a:tailEnd type="none" w="sm" len="sm"/>
                    </a:lnT>
                    <a:lnB w="12700" cap="flat" cmpd="sng">
                      <a:solidFill>
                        <a:srgbClr val="2F71AA"/>
                      </a:solidFill>
                      <a:prstDash val="solid"/>
                      <a:round/>
                      <a:headEnd type="none" w="sm" len="sm"/>
                      <a:tailEnd type="none" w="sm" len="sm"/>
                    </a:lnB>
                    <a:solidFill>
                      <a:srgbClr val="2F71AA">
                        <a:alpha val="19610"/>
                      </a:srgbClr>
                    </a:solidFill>
                  </a:tcPr>
                </a:tc>
                <a:tc>
                  <a:txBody>
                    <a:bodyPr/>
                    <a:lstStyle/>
                    <a:p>
                      <a:pPr marL="0" marR="0" lvl="0" indent="0" algn="l" rtl="0">
                        <a:lnSpc>
                          <a:spcPct val="100000"/>
                        </a:lnSpc>
                        <a:spcBef>
                          <a:spcPts val="0"/>
                        </a:spcBef>
                        <a:spcAft>
                          <a:spcPts val="0"/>
                        </a:spcAft>
                        <a:buNone/>
                      </a:pPr>
                      <a:endParaRPr sz="1800" u="none" strike="noStrike" cap="none">
                        <a:latin typeface="Times New Roman"/>
                        <a:ea typeface="Times New Roman"/>
                        <a:cs typeface="Times New Roman"/>
                        <a:sym typeface="Times New Roman"/>
                      </a:endParaRPr>
                    </a:p>
                  </a:txBody>
                  <a:tcPr marL="0" marR="0" marT="0" marB="0">
                    <a:lnL w="12700" cap="flat" cmpd="sng">
                      <a:solidFill>
                        <a:srgbClr val="2F71AA"/>
                      </a:solidFill>
                      <a:prstDash val="solid"/>
                      <a:round/>
                      <a:headEnd type="none" w="sm" len="sm"/>
                      <a:tailEnd type="none" w="sm" len="sm"/>
                    </a:lnL>
                    <a:lnR w="12700" cap="flat" cmpd="sng">
                      <a:solidFill>
                        <a:srgbClr val="2F71AA"/>
                      </a:solidFill>
                      <a:prstDash val="solid"/>
                      <a:round/>
                      <a:headEnd type="none" w="sm" len="sm"/>
                      <a:tailEnd type="none" w="sm" len="sm"/>
                    </a:lnR>
                    <a:lnT w="28575" cap="flat" cmpd="sng">
                      <a:solidFill>
                        <a:srgbClr val="2F71AA"/>
                      </a:solidFill>
                      <a:prstDash val="solid"/>
                      <a:round/>
                      <a:headEnd type="none" w="sm" len="sm"/>
                      <a:tailEnd type="none" w="sm" len="sm"/>
                    </a:lnT>
                    <a:lnB w="12700" cap="flat" cmpd="sng">
                      <a:solidFill>
                        <a:srgbClr val="2F71AA"/>
                      </a:solidFill>
                      <a:prstDash val="solid"/>
                      <a:round/>
                      <a:headEnd type="none" w="sm" len="sm"/>
                      <a:tailEnd type="none" w="sm" len="sm"/>
                    </a:lnB>
                    <a:solidFill>
                      <a:srgbClr val="2F71AA">
                        <a:alpha val="19610"/>
                      </a:srgbClr>
                    </a:solidFill>
                  </a:tcPr>
                </a:tc>
                <a:tc>
                  <a:txBody>
                    <a:bodyPr/>
                    <a:lstStyle/>
                    <a:p>
                      <a:pPr marL="0" marR="0" lvl="0" indent="0" algn="l" rtl="0">
                        <a:lnSpc>
                          <a:spcPct val="100000"/>
                        </a:lnSpc>
                        <a:spcBef>
                          <a:spcPts val="0"/>
                        </a:spcBef>
                        <a:spcAft>
                          <a:spcPts val="0"/>
                        </a:spcAft>
                        <a:buNone/>
                      </a:pPr>
                      <a:endParaRPr sz="1800" u="none" strike="noStrike" cap="none">
                        <a:latin typeface="Times New Roman"/>
                        <a:ea typeface="Times New Roman"/>
                        <a:cs typeface="Times New Roman"/>
                        <a:sym typeface="Times New Roman"/>
                      </a:endParaRPr>
                    </a:p>
                  </a:txBody>
                  <a:tcPr marL="0" marR="0" marT="0" marB="0">
                    <a:lnL w="12700" cap="flat" cmpd="sng">
                      <a:solidFill>
                        <a:srgbClr val="2F71AA"/>
                      </a:solidFill>
                      <a:prstDash val="solid"/>
                      <a:round/>
                      <a:headEnd type="none" w="sm" len="sm"/>
                      <a:tailEnd type="none" w="sm" len="sm"/>
                    </a:lnL>
                    <a:lnR w="12700" cap="flat" cmpd="sng">
                      <a:solidFill>
                        <a:srgbClr val="2F71AA"/>
                      </a:solidFill>
                      <a:prstDash val="solid"/>
                      <a:round/>
                      <a:headEnd type="none" w="sm" len="sm"/>
                      <a:tailEnd type="none" w="sm" len="sm"/>
                    </a:lnR>
                    <a:lnT w="28575" cap="flat" cmpd="sng">
                      <a:solidFill>
                        <a:srgbClr val="2F71AA"/>
                      </a:solidFill>
                      <a:prstDash val="solid"/>
                      <a:round/>
                      <a:headEnd type="none" w="sm" len="sm"/>
                      <a:tailEnd type="none" w="sm" len="sm"/>
                    </a:lnT>
                    <a:lnB w="12700" cap="flat" cmpd="sng">
                      <a:solidFill>
                        <a:srgbClr val="2F71AA"/>
                      </a:solidFill>
                      <a:prstDash val="solid"/>
                      <a:round/>
                      <a:headEnd type="none" w="sm" len="sm"/>
                      <a:tailEnd type="none" w="sm" len="sm"/>
                    </a:lnB>
                    <a:solidFill>
                      <a:srgbClr val="2F71AA">
                        <a:alpha val="19610"/>
                      </a:srgbClr>
                    </a:solidFill>
                  </a:tcPr>
                </a:tc>
                <a:extLst>
                  <a:ext uri="{0D108BD9-81ED-4DB2-BD59-A6C34878D82A}">
                    <a16:rowId xmlns:a16="http://schemas.microsoft.com/office/drawing/2014/main" val="10001"/>
                  </a:ext>
                </a:extLst>
              </a:tr>
              <a:tr h="558800">
                <a:tc>
                  <a:txBody>
                    <a:bodyPr/>
                    <a:lstStyle/>
                    <a:p>
                      <a:pPr marL="64135" marR="0" lvl="0" indent="0" algn="l" rtl="0">
                        <a:lnSpc>
                          <a:spcPct val="100000"/>
                        </a:lnSpc>
                        <a:spcBef>
                          <a:spcPts val="0"/>
                        </a:spcBef>
                        <a:spcAft>
                          <a:spcPts val="0"/>
                        </a:spcAft>
                        <a:buNone/>
                      </a:pPr>
                      <a:r>
                        <a:rPr lang="en-US" sz="1800" u="none" strike="noStrike" cap="none">
                          <a:latin typeface="Arial"/>
                          <a:ea typeface="Arial"/>
                          <a:cs typeface="Arial"/>
                          <a:sym typeface="Arial"/>
                        </a:rPr>
                        <a:t>Scheduling and Access to Facilities: Practice, Competition</a:t>
                      </a:r>
                      <a:endParaRPr sz="1800" u="none" strike="noStrike" cap="none">
                        <a:latin typeface="Arial"/>
                        <a:ea typeface="Arial"/>
                        <a:cs typeface="Arial"/>
                        <a:sym typeface="Arial"/>
                      </a:endParaRPr>
                    </a:p>
                  </a:txBody>
                  <a:tcPr marL="0" marR="0" marT="135900" marB="0">
                    <a:lnL w="12700" cap="flat" cmpd="sng">
                      <a:solidFill>
                        <a:srgbClr val="2F71AA"/>
                      </a:solidFill>
                      <a:prstDash val="solid"/>
                      <a:round/>
                      <a:headEnd type="none" w="sm" len="sm"/>
                      <a:tailEnd type="none" w="sm" len="sm"/>
                    </a:lnL>
                    <a:lnR w="12700" cap="flat" cmpd="sng">
                      <a:solidFill>
                        <a:srgbClr val="2F71AA"/>
                      </a:solidFill>
                      <a:prstDash val="solid"/>
                      <a:round/>
                      <a:headEnd type="none" w="sm" len="sm"/>
                      <a:tailEnd type="none" w="sm" len="sm"/>
                    </a:lnR>
                    <a:lnT w="12700" cap="flat" cmpd="sng">
                      <a:solidFill>
                        <a:srgbClr val="2F71AA"/>
                      </a:solidFill>
                      <a:prstDash val="solid"/>
                      <a:round/>
                      <a:headEnd type="none" w="sm" len="sm"/>
                      <a:tailEnd type="none" w="sm" len="sm"/>
                    </a:lnT>
                    <a:lnB w="12700" cap="flat" cmpd="sng">
                      <a:solidFill>
                        <a:srgbClr val="2F71AA"/>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800" u="none" strike="noStrike" cap="none">
                        <a:latin typeface="Times New Roman"/>
                        <a:ea typeface="Times New Roman"/>
                        <a:cs typeface="Times New Roman"/>
                        <a:sym typeface="Times New Roman"/>
                      </a:endParaRPr>
                    </a:p>
                  </a:txBody>
                  <a:tcPr marL="0" marR="0" marT="0" marB="0">
                    <a:lnL w="12700" cap="flat" cmpd="sng">
                      <a:solidFill>
                        <a:srgbClr val="2F71AA"/>
                      </a:solidFill>
                      <a:prstDash val="solid"/>
                      <a:round/>
                      <a:headEnd type="none" w="sm" len="sm"/>
                      <a:tailEnd type="none" w="sm" len="sm"/>
                    </a:lnL>
                    <a:lnR w="12700" cap="flat" cmpd="sng">
                      <a:solidFill>
                        <a:srgbClr val="2F71AA"/>
                      </a:solidFill>
                      <a:prstDash val="solid"/>
                      <a:round/>
                      <a:headEnd type="none" w="sm" len="sm"/>
                      <a:tailEnd type="none" w="sm" len="sm"/>
                    </a:lnR>
                    <a:lnT w="12700" cap="flat" cmpd="sng">
                      <a:solidFill>
                        <a:srgbClr val="2F71AA"/>
                      </a:solidFill>
                      <a:prstDash val="solid"/>
                      <a:round/>
                      <a:headEnd type="none" w="sm" len="sm"/>
                      <a:tailEnd type="none" w="sm" len="sm"/>
                    </a:lnT>
                    <a:lnB w="12700" cap="flat" cmpd="sng">
                      <a:solidFill>
                        <a:srgbClr val="2F71AA"/>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800" u="none" strike="noStrike" cap="none">
                        <a:latin typeface="Times New Roman"/>
                        <a:ea typeface="Times New Roman"/>
                        <a:cs typeface="Times New Roman"/>
                        <a:sym typeface="Times New Roman"/>
                      </a:endParaRPr>
                    </a:p>
                  </a:txBody>
                  <a:tcPr marL="0" marR="0" marT="0" marB="0">
                    <a:lnL w="12700" cap="flat" cmpd="sng">
                      <a:solidFill>
                        <a:srgbClr val="2F71AA"/>
                      </a:solidFill>
                      <a:prstDash val="solid"/>
                      <a:round/>
                      <a:headEnd type="none" w="sm" len="sm"/>
                      <a:tailEnd type="none" w="sm" len="sm"/>
                    </a:lnL>
                    <a:lnR w="12700" cap="flat" cmpd="sng">
                      <a:solidFill>
                        <a:srgbClr val="2F71AA"/>
                      </a:solidFill>
                      <a:prstDash val="solid"/>
                      <a:round/>
                      <a:headEnd type="none" w="sm" len="sm"/>
                      <a:tailEnd type="none" w="sm" len="sm"/>
                    </a:lnR>
                    <a:lnT w="12700" cap="flat" cmpd="sng">
                      <a:solidFill>
                        <a:srgbClr val="2F71AA"/>
                      </a:solidFill>
                      <a:prstDash val="solid"/>
                      <a:round/>
                      <a:headEnd type="none" w="sm" len="sm"/>
                      <a:tailEnd type="none" w="sm" len="sm"/>
                    </a:lnT>
                    <a:lnB w="12700" cap="flat" cmpd="sng">
                      <a:solidFill>
                        <a:srgbClr val="2F71AA"/>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800" u="none" strike="noStrike" cap="none">
                        <a:latin typeface="Times New Roman"/>
                        <a:ea typeface="Times New Roman"/>
                        <a:cs typeface="Times New Roman"/>
                        <a:sym typeface="Times New Roman"/>
                      </a:endParaRPr>
                    </a:p>
                  </a:txBody>
                  <a:tcPr marL="0" marR="0" marT="0" marB="0">
                    <a:lnL w="12700" cap="flat" cmpd="sng">
                      <a:solidFill>
                        <a:srgbClr val="2F71AA"/>
                      </a:solidFill>
                      <a:prstDash val="solid"/>
                      <a:round/>
                      <a:headEnd type="none" w="sm" len="sm"/>
                      <a:tailEnd type="none" w="sm" len="sm"/>
                    </a:lnL>
                    <a:lnR w="12700" cap="flat" cmpd="sng">
                      <a:solidFill>
                        <a:srgbClr val="2F71AA"/>
                      </a:solidFill>
                      <a:prstDash val="solid"/>
                      <a:round/>
                      <a:headEnd type="none" w="sm" len="sm"/>
                      <a:tailEnd type="none" w="sm" len="sm"/>
                    </a:lnR>
                    <a:lnT w="12700" cap="flat" cmpd="sng">
                      <a:solidFill>
                        <a:srgbClr val="2F71AA"/>
                      </a:solidFill>
                      <a:prstDash val="solid"/>
                      <a:round/>
                      <a:headEnd type="none" w="sm" len="sm"/>
                      <a:tailEnd type="none" w="sm" len="sm"/>
                    </a:lnT>
                    <a:lnB w="12700" cap="flat" cmpd="sng">
                      <a:solidFill>
                        <a:srgbClr val="2F71AA"/>
                      </a:solidFill>
                      <a:prstDash val="solid"/>
                      <a:round/>
                      <a:headEnd type="none" w="sm" len="sm"/>
                      <a:tailEnd type="none" w="sm" len="sm"/>
                    </a:lnB>
                  </a:tcPr>
                </a:tc>
                <a:extLst>
                  <a:ext uri="{0D108BD9-81ED-4DB2-BD59-A6C34878D82A}">
                    <a16:rowId xmlns:a16="http://schemas.microsoft.com/office/drawing/2014/main" val="10002"/>
                  </a:ext>
                </a:extLst>
              </a:tr>
              <a:tr h="558800">
                <a:tc>
                  <a:txBody>
                    <a:bodyPr/>
                    <a:lstStyle/>
                    <a:p>
                      <a:pPr marL="64135" marR="0" lvl="0" indent="0" algn="l" rtl="0">
                        <a:lnSpc>
                          <a:spcPct val="100000"/>
                        </a:lnSpc>
                        <a:spcBef>
                          <a:spcPts val="0"/>
                        </a:spcBef>
                        <a:spcAft>
                          <a:spcPts val="0"/>
                        </a:spcAft>
                        <a:buNone/>
                      </a:pPr>
                      <a:r>
                        <a:rPr lang="en-US" sz="1800" u="none" strike="noStrike" cap="none">
                          <a:latin typeface="Arial"/>
                          <a:ea typeface="Arial"/>
                          <a:cs typeface="Arial"/>
                          <a:sym typeface="Arial"/>
                        </a:rPr>
                        <a:t>Travel: Mode, Housing, Food</a:t>
                      </a:r>
                      <a:endParaRPr sz="1800" u="none" strike="noStrike" cap="none">
                        <a:latin typeface="Arial"/>
                        <a:ea typeface="Arial"/>
                        <a:cs typeface="Arial"/>
                        <a:sym typeface="Arial"/>
                      </a:endParaRPr>
                    </a:p>
                  </a:txBody>
                  <a:tcPr marL="0" marR="0" marT="135900" marB="0">
                    <a:lnL w="12700" cap="flat" cmpd="sng">
                      <a:solidFill>
                        <a:srgbClr val="2F71AA"/>
                      </a:solidFill>
                      <a:prstDash val="solid"/>
                      <a:round/>
                      <a:headEnd type="none" w="sm" len="sm"/>
                      <a:tailEnd type="none" w="sm" len="sm"/>
                    </a:lnL>
                    <a:lnR w="12700" cap="flat" cmpd="sng">
                      <a:solidFill>
                        <a:srgbClr val="2F71AA"/>
                      </a:solidFill>
                      <a:prstDash val="solid"/>
                      <a:round/>
                      <a:headEnd type="none" w="sm" len="sm"/>
                      <a:tailEnd type="none" w="sm" len="sm"/>
                    </a:lnR>
                    <a:lnT w="12700" cap="flat" cmpd="sng">
                      <a:solidFill>
                        <a:srgbClr val="2F71AA"/>
                      </a:solidFill>
                      <a:prstDash val="solid"/>
                      <a:round/>
                      <a:headEnd type="none" w="sm" len="sm"/>
                      <a:tailEnd type="none" w="sm" len="sm"/>
                    </a:lnT>
                    <a:lnB w="12700" cap="flat" cmpd="sng">
                      <a:solidFill>
                        <a:srgbClr val="2F71AA"/>
                      </a:solidFill>
                      <a:prstDash val="solid"/>
                      <a:round/>
                      <a:headEnd type="none" w="sm" len="sm"/>
                      <a:tailEnd type="none" w="sm" len="sm"/>
                    </a:lnB>
                    <a:solidFill>
                      <a:srgbClr val="2F71AA">
                        <a:alpha val="19610"/>
                      </a:srgbClr>
                    </a:solidFill>
                  </a:tcPr>
                </a:tc>
                <a:tc>
                  <a:txBody>
                    <a:bodyPr/>
                    <a:lstStyle/>
                    <a:p>
                      <a:pPr marL="0" marR="0" lvl="0" indent="0" algn="l" rtl="0">
                        <a:lnSpc>
                          <a:spcPct val="100000"/>
                        </a:lnSpc>
                        <a:spcBef>
                          <a:spcPts val="0"/>
                        </a:spcBef>
                        <a:spcAft>
                          <a:spcPts val="0"/>
                        </a:spcAft>
                        <a:buNone/>
                      </a:pPr>
                      <a:endParaRPr sz="1800" u="none" strike="noStrike" cap="none">
                        <a:latin typeface="Times New Roman"/>
                        <a:ea typeface="Times New Roman"/>
                        <a:cs typeface="Times New Roman"/>
                        <a:sym typeface="Times New Roman"/>
                      </a:endParaRPr>
                    </a:p>
                  </a:txBody>
                  <a:tcPr marL="0" marR="0" marT="0" marB="0">
                    <a:lnL w="12700" cap="flat" cmpd="sng">
                      <a:solidFill>
                        <a:srgbClr val="2F71AA"/>
                      </a:solidFill>
                      <a:prstDash val="solid"/>
                      <a:round/>
                      <a:headEnd type="none" w="sm" len="sm"/>
                      <a:tailEnd type="none" w="sm" len="sm"/>
                    </a:lnL>
                    <a:lnR w="12700" cap="flat" cmpd="sng">
                      <a:solidFill>
                        <a:srgbClr val="2F71AA"/>
                      </a:solidFill>
                      <a:prstDash val="solid"/>
                      <a:round/>
                      <a:headEnd type="none" w="sm" len="sm"/>
                      <a:tailEnd type="none" w="sm" len="sm"/>
                    </a:lnR>
                    <a:lnT w="12700" cap="flat" cmpd="sng">
                      <a:solidFill>
                        <a:srgbClr val="2F71AA"/>
                      </a:solidFill>
                      <a:prstDash val="solid"/>
                      <a:round/>
                      <a:headEnd type="none" w="sm" len="sm"/>
                      <a:tailEnd type="none" w="sm" len="sm"/>
                    </a:lnT>
                    <a:lnB w="12700" cap="flat" cmpd="sng">
                      <a:solidFill>
                        <a:srgbClr val="2F71AA"/>
                      </a:solidFill>
                      <a:prstDash val="solid"/>
                      <a:round/>
                      <a:headEnd type="none" w="sm" len="sm"/>
                      <a:tailEnd type="none" w="sm" len="sm"/>
                    </a:lnB>
                    <a:solidFill>
                      <a:srgbClr val="2F71AA">
                        <a:alpha val="19610"/>
                      </a:srgbClr>
                    </a:solidFill>
                  </a:tcPr>
                </a:tc>
                <a:tc>
                  <a:txBody>
                    <a:bodyPr/>
                    <a:lstStyle/>
                    <a:p>
                      <a:pPr marL="0" marR="0" lvl="0" indent="0" algn="l" rtl="0">
                        <a:lnSpc>
                          <a:spcPct val="100000"/>
                        </a:lnSpc>
                        <a:spcBef>
                          <a:spcPts val="0"/>
                        </a:spcBef>
                        <a:spcAft>
                          <a:spcPts val="0"/>
                        </a:spcAft>
                        <a:buNone/>
                      </a:pPr>
                      <a:endParaRPr sz="1800" u="none" strike="noStrike" cap="none">
                        <a:latin typeface="Times New Roman"/>
                        <a:ea typeface="Times New Roman"/>
                        <a:cs typeface="Times New Roman"/>
                        <a:sym typeface="Times New Roman"/>
                      </a:endParaRPr>
                    </a:p>
                  </a:txBody>
                  <a:tcPr marL="0" marR="0" marT="0" marB="0">
                    <a:lnL w="12700" cap="flat" cmpd="sng">
                      <a:solidFill>
                        <a:srgbClr val="2F71AA"/>
                      </a:solidFill>
                      <a:prstDash val="solid"/>
                      <a:round/>
                      <a:headEnd type="none" w="sm" len="sm"/>
                      <a:tailEnd type="none" w="sm" len="sm"/>
                    </a:lnL>
                    <a:lnR w="12700" cap="flat" cmpd="sng">
                      <a:solidFill>
                        <a:srgbClr val="2F71AA"/>
                      </a:solidFill>
                      <a:prstDash val="solid"/>
                      <a:round/>
                      <a:headEnd type="none" w="sm" len="sm"/>
                      <a:tailEnd type="none" w="sm" len="sm"/>
                    </a:lnR>
                    <a:lnT w="12700" cap="flat" cmpd="sng">
                      <a:solidFill>
                        <a:srgbClr val="2F71AA"/>
                      </a:solidFill>
                      <a:prstDash val="solid"/>
                      <a:round/>
                      <a:headEnd type="none" w="sm" len="sm"/>
                      <a:tailEnd type="none" w="sm" len="sm"/>
                    </a:lnT>
                    <a:lnB w="12700" cap="flat" cmpd="sng">
                      <a:solidFill>
                        <a:srgbClr val="2F71AA"/>
                      </a:solidFill>
                      <a:prstDash val="solid"/>
                      <a:round/>
                      <a:headEnd type="none" w="sm" len="sm"/>
                      <a:tailEnd type="none" w="sm" len="sm"/>
                    </a:lnB>
                    <a:solidFill>
                      <a:srgbClr val="2F71AA">
                        <a:alpha val="19610"/>
                      </a:srgbClr>
                    </a:solidFill>
                  </a:tcPr>
                </a:tc>
                <a:tc>
                  <a:txBody>
                    <a:bodyPr/>
                    <a:lstStyle/>
                    <a:p>
                      <a:pPr marL="0" marR="0" lvl="0" indent="0" algn="l" rtl="0">
                        <a:lnSpc>
                          <a:spcPct val="100000"/>
                        </a:lnSpc>
                        <a:spcBef>
                          <a:spcPts val="0"/>
                        </a:spcBef>
                        <a:spcAft>
                          <a:spcPts val="0"/>
                        </a:spcAft>
                        <a:buNone/>
                      </a:pPr>
                      <a:endParaRPr sz="1800" u="none" strike="noStrike" cap="none">
                        <a:latin typeface="Times New Roman"/>
                        <a:ea typeface="Times New Roman"/>
                        <a:cs typeface="Times New Roman"/>
                        <a:sym typeface="Times New Roman"/>
                      </a:endParaRPr>
                    </a:p>
                  </a:txBody>
                  <a:tcPr marL="0" marR="0" marT="0" marB="0">
                    <a:lnL w="12700" cap="flat" cmpd="sng">
                      <a:solidFill>
                        <a:srgbClr val="2F71AA"/>
                      </a:solidFill>
                      <a:prstDash val="solid"/>
                      <a:round/>
                      <a:headEnd type="none" w="sm" len="sm"/>
                      <a:tailEnd type="none" w="sm" len="sm"/>
                    </a:lnL>
                    <a:lnR w="12700" cap="flat" cmpd="sng">
                      <a:solidFill>
                        <a:srgbClr val="2F71AA"/>
                      </a:solidFill>
                      <a:prstDash val="solid"/>
                      <a:round/>
                      <a:headEnd type="none" w="sm" len="sm"/>
                      <a:tailEnd type="none" w="sm" len="sm"/>
                    </a:lnR>
                    <a:lnT w="12700" cap="flat" cmpd="sng">
                      <a:solidFill>
                        <a:srgbClr val="2F71AA"/>
                      </a:solidFill>
                      <a:prstDash val="solid"/>
                      <a:round/>
                      <a:headEnd type="none" w="sm" len="sm"/>
                      <a:tailEnd type="none" w="sm" len="sm"/>
                    </a:lnT>
                    <a:lnB w="12700" cap="flat" cmpd="sng">
                      <a:solidFill>
                        <a:srgbClr val="2F71AA"/>
                      </a:solidFill>
                      <a:prstDash val="solid"/>
                      <a:round/>
                      <a:headEnd type="none" w="sm" len="sm"/>
                      <a:tailEnd type="none" w="sm" len="sm"/>
                    </a:lnB>
                    <a:solidFill>
                      <a:srgbClr val="2F71AA">
                        <a:alpha val="19610"/>
                      </a:srgbClr>
                    </a:solidFill>
                  </a:tcPr>
                </a:tc>
                <a:extLst>
                  <a:ext uri="{0D108BD9-81ED-4DB2-BD59-A6C34878D82A}">
                    <a16:rowId xmlns:a16="http://schemas.microsoft.com/office/drawing/2014/main" val="10003"/>
                  </a:ext>
                </a:extLst>
              </a:tr>
              <a:tr h="513725">
                <a:tc>
                  <a:txBody>
                    <a:bodyPr/>
                    <a:lstStyle/>
                    <a:p>
                      <a:pPr marL="64135" marR="0" lvl="0" indent="0" algn="l" rtl="0">
                        <a:lnSpc>
                          <a:spcPct val="100000"/>
                        </a:lnSpc>
                        <a:spcBef>
                          <a:spcPts val="0"/>
                        </a:spcBef>
                        <a:spcAft>
                          <a:spcPts val="0"/>
                        </a:spcAft>
                        <a:buNone/>
                      </a:pPr>
                      <a:r>
                        <a:rPr lang="en-US" sz="1800" u="none" strike="noStrike" cap="none">
                          <a:latin typeface="Arial"/>
                          <a:ea typeface="Arial"/>
                          <a:cs typeface="Arial"/>
                          <a:sym typeface="Arial"/>
                        </a:rPr>
                        <a:t>Academics: Personnel, Services, Tutors, Tutor Compensation</a:t>
                      </a:r>
                      <a:endParaRPr sz="1800" u="none" strike="noStrike" cap="none">
                        <a:latin typeface="Arial"/>
                        <a:ea typeface="Arial"/>
                        <a:cs typeface="Arial"/>
                        <a:sym typeface="Arial"/>
                      </a:endParaRPr>
                    </a:p>
                  </a:txBody>
                  <a:tcPr marL="0" marR="0" marT="100325" marB="0">
                    <a:lnL w="12700" cap="flat" cmpd="sng">
                      <a:solidFill>
                        <a:srgbClr val="2F71AA"/>
                      </a:solidFill>
                      <a:prstDash val="solid"/>
                      <a:round/>
                      <a:headEnd type="none" w="sm" len="sm"/>
                      <a:tailEnd type="none" w="sm" len="sm"/>
                    </a:lnL>
                    <a:lnR w="12700" cap="flat" cmpd="sng">
                      <a:solidFill>
                        <a:srgbClr val="2F71AA"/>
                      </a:solidFill>
                      <a:prstDash val="solid"/>
                      <a:round/>
                      <a:headEnd type="none" w="sm" len="sm"/>
                      <a:tailEnd type="none" w="sm" len="sm"/>
                    </a:lnR>
                    <a:lnT w="12700" cap="flat" cmpd="sng">
                      <a:solidFill>
                        <a:srgbClr val="2F71AA"/>
                      </a:solidFill>
                      <a:prstDash val="solid"/>
                      <a:round/>
                      <a:headEnd type="none" w="sm" len="sm"/>
                      <a:tailEnd type="none" w="sm" len="sm"/>
                    </a:lnT>
                    <a:lnB w="12700" cap="flat" cmpd="sng">
                      <a:solidFill>
                        <a:srgbClr val="2F71AA"/>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800" u="none" strike="noStrike" cap="none">
                        <a:latin typeface="Times New Roman"/>
                        <a:ea typeface="Times New Roman"/>
                        <a:cs typeface="Times New Roman"/>
                        <a:sym typeface="Times New Roman"/>
                      </a:endParaRPr>
                    </a:p>
                  </a:txBody>
                  <a:tcPr marL="0" marR="0" marT="0" marB="0">
                    <a:lnL w="12700" cap="flat" cmpd="sng">
                      <a:solidFill>
                        <a:srgbClr val="2F71AA"/>
                      </a:solidFill>
                      <a:prstDash val="solid"/>
                      <a:round/>
                      <a:headEnd type="none" w="sm" len="sm"/>
                      <a:tailEnd type="none" w="sm" len="sm"/>
                    </a:lnL>
                    <a:lnR w="12700" cap="flat" cmpd="sng">
                      <a:solidFill>
                        <a:srgbClr val="2F71AA"/>
                      </a:solidFill>
                      <a:prstDash val="solid"/>
                      <a:round/>
                      <a:headEnd type="none" w="sm" len="sm"/>
                      <a:tailEnd type="none" w="sm" len="sm"/>
                    </a:lnR>
                    <a:lnT w="12700" cap="flat" cmpd="sng">
                      <a:solidFill>
                        <a:srgbClr val="2F71AA"/>
                      </a:solidFill>
                      <a:prstDash val="solid"/>
                      <a:round/>
                      <a:headEnd type="none" w="sm" len="sm"/>
                      <a:tailEnd type="none" w="sm" len="sm"/>
                    </a:lnT>
                    <a:lnB w="12700" cap="flat" cmpd="sng">
                      <a:solidFill>
                        <a:srgbClr val="2F71AA"/>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800" u="none" strike="noStrike" cap="none">
                        <a:latin typeface="Times New Roman"/>
                        <a:ea typeface="Times New Roman"/>
                        <a:cs typeface="Times New Roman"/>
                        <a:sym typeface="Times New Roman"/>
                      </a:endParaRPr>
                    </a:p>
                  </a:txBody>
                  <a:tcPr marL="0" marR="0" marT="0" marB="0">
                    <a:lnL w="12700" cap="flat" cmpd="sng">
                      <a:solidFill>
                        <a:srgbClr val="2F71AA"/>
                      </a:solidFill>
                      <a:prstDash val="solid"/>
                      <a:round/>
                      <a:headEnd type="none" w="sm" len="sm"/>
                      <a:tailEnd type="none" w="sm" len="sm"/>
                    </a:lnL>
                    <a:lnR w="12700" cap="flat" cmpd="sng">
                      <a:solidFill>
                        <a:srgbClr val="2F71AA"/>
                      </a:solidFill>
                      <a:prstDash val="solid"/>
                      <a:round/>
                      <a:headEnd type="none" w="sm" len="sm"/>
                      <a:tailEnd type="none" w="sm" len="sm"/>
                    </a:lnR>
                    <a:lnT w="12700" cap="flat" cmpd="sng">
                      <a:solidFill>
                        <a:srgbClr val="2F71AA"/>
                      </a:solidFill>
                      <a:prstDash val="solid"/>
                      <a:round/>
                      <a:headEnd type="none" w="sm" len="sm"/>
                      <a:tailEnd type="none" w="sm" len="sm"/>
                    </a:lnT>
                    <a:lnB w="12700" cap="flat" cmpd="sng">
                      <a:solidFill>
                        <a:srgbClr val="2F71AA"/>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800" u="none" strike="noStrike" cap="none">
                        <a:latin typeface="Times New Roman"/>
                        <a:ea typeface="Times New Roman"/>
                        <a:cs typeface="Times New Roman"/>
                        <a:sym typeface="Times New Roman"/>
                      </a:endParaRPr>
                    </a:p>
                  </a:txBody>
                  <a:tcPr marL="0" marR="0" marT="0" marB="0">
                    <a:lnL w="12700" cap="flat" cmpd="sng">
                      <a:solidFill>
                        <a:srgbClr val="2F71AA"/>
                      </a:solidFill>
                      <a:prstDash val="solid"/>
                      <a:round/>
                      <a:headEnd type="none" w="sm" len="sm"/>
                      <a:tailEnd type="none" w="sm" len="sm"/>
                    </a:lnL>
                    <a:lnR w="12700" cap="flat" cmpd="sng">
                      <a:solidFill>
                        <a:srgbClr val="2F71AA"/>
                      </a:solidFill>
                      <a:prstDash val="solid"/>
                      <a:round/>
                      <a:headEnd type="none" w="sm" len="sm"/>
                      <a:tailEnd type="none" w="sm" len="sm"/>
                    </a:lnR>
                    <a:lnT w="12700" cap="flat" cmpd="sng">
                      <a:solidFill>
                        <a:srgbClr val="2F71AA"/>
                      </a:solidFill>
                      <a:prstDash val="solid"/>
                      <a:round/>
                      <a:headEnd type="none" w="sm" len="sm"/>
                      <a:tailEnd type="none" w="sm" len="sm"/>
                    </a:lnT>
                    <a:lnB w="12700" cap="flat" cmpd="sng">
                      <a:solidFill>
                        <a:srgbClr val="2F71AA"/>
                      </a:solidFill>
                      <a:prstDash val="solid"/>
                      <a:round/>
                      <a:headEnd type="none" w="sm" len="sm"/>
                      <a:tailEnd type="none" w="sm" len="sm"/>
                    </a:lnB>
                  </a:tcPr>
                </a:tc>
                <a:extLst>
                  <a:ext uri="{0D108BD9-81ED-4DB2-BD59-A6C34878D82A}">
                    <a16:rowId xmlns:a16="http://schemas.microsoft.com/office/drawing/2014/main" val="10004"/>
                  </a:ext>
                </a:extLst>
              </a:tr>
              <a:tr h="513725">
                <a:tc>
                  <a:txBody>
                    <a:bodyPr/>
                    <a:lstStyle/>
                    <a:p>
                      <a:pPr marL="64135" marR="0" lvl="0" indent="0" algn="l" rtl="0">
                        <a:lnSpc>
                          <a:spcPct val="100000"/>
                        </a:lnSpc>
                        <a:spcBef>
                          <a:spcPts val="0"/>
                        </a:spcBef>
                        <a:spcAft>
                          <a:spcPts val="0"/>
                        </a:spcAft>
                        <a:buNone/>
                      </a:pPr>
                      <a:r>
                        <a:rPr lang="en-US" sz="1800" u="none" strike="noStrike" cap="none">
                          <a:latin typeface="Arial"/>
                          <a:ea typeface="Arial"/>
                          <a:cs typeface="Arial"/>
                          <a:sym typeface="Arial"/>
                        </a:rPr>
                        <a:t>Coaches: Quantity, Quality, Compensation*</a:t>
                      </a:r>
                      <a:endParaRPr sz="1800" u="none" strike="noStrike" cap="none">
                        <a:latin typeface="Arial"/>
                        <a:ea typeface="Arial"/>
                        <a:cs typeface="Arial"/>
                        <a:sym typeface="Arial"/>
                      </a:endParaRPr>
                    </a:p>
                  </a:txBody>
                  <a:tcPr marL="0" marR="0" marT="100325" marB="0">
                    <a:lnL w="12700" cap="flat" cmpd="sng">
                      <a:solidFill>
                        <a:srgbClr val="2F71AA"/>
                      </a:solidFill>
                      <a:prstDash val="solid"/>
                      <a:round/>
                      <a:headEnd type="none" w="sm" len="sm"/>
                      <a:tailEnd type="none" w="sm" len="sm"/>
                    </a:lnL>
                    <a:lnR w="12700" cap="flat" cmpd="sng">
                      <a:solidFill>
                        <a:srgbClr val="2F71AA"/>
                      </a:solidFill>
                      <a:prstDash val="solid"/>
                      <a:round/>
                      <a:headEnd type="none" w="sm" len="sm"/>
                      <a:tailEnd type="none" w="sm" len="sm"/>
                    </a:lnR>
                    <a:lnT w="12700" cap="flat" cmpd="sng">
                      <a:solidFill>
                        <a:srgbClr val="2F71AA"/>
                      </a:solidFill>
                      <a:prstDash val="solid"/>
                      <a:round/>
                      <a:headEnd type="none" w="sm" len="sm"/>
                      <a:tailEnd type="none" w="sm" len="sm"/>
                    </a:lnT>
                    <a:lnB w="12700" cap="flat" cmpd="sng">
                      <a:solidFill>
                        <a:srgbClr val="2F71AA"/>
                      </a:solidFill>
                      <a:prstDash val="solid"/>
                      <a:round/>
                      <a:headEnd type="none" w="sm" len="sm"/>
                      <a:tailEnd type="none" w="sm" len="sm"/>
                    </a:lnB>
                    <a:solidFill>
                      <a:srgbClr val="2F71AA">
                        <a:alpha val="19610"/>
                      </a:srgbClr>
                    </a:solidFill>
                  </a:tcPr>
                </a:tc>
                <a:tc>
                  <a:txBody>
                    <a:bodyPr/>
                    <a:lstStyle/>
                    <a:p>
                      <a:pPr marL="0" marR="0" lvl="0" indent="0" algn="l" rtl="0">
                        <a:lnSpc>
                          <a:spcPct val="100000"/>
                        </a:lnSpc>
                        <a:spcBef>
                          <a:spcPts val="0"/>
                        </a:spcBef>
                        <a:spcAft>
                          <a:spcPts val="0"/>
                        </a:spcAft>
                        <a:buNone/>
                      </a:pPr>
                      <a:endParaRPr sz="1800" u="none" strike="noStrike" cap="none">
                        <a:latin typeface="Times New Roman"/>
                        <a:ea typeface="Times New Roman"/>
                        <a:cs typeface="Times New Roman"/>
                        <a:sym typeface="Times New Roman"/>
                      </a:endParaRPr>
                    </a:p>
                  </a:txBody>
                  <a:tcPr marL="0" marR="0" marT="0" marB="0">
                    <a:lnL w="12700" cap="flat" cmpd="sng">
                      <a:solidFill>
                        <a:srgbClr val="2F71AA"/>
                      </a:solidFill>
                      <a:prstDash val="solid"/>
                      <a:round/>
                      <a:headEnd type="none" w="sm" len="sm"/>
                      <a:tailEnd type="none" w="sm" len="sm"/>
                    </a:lnL>
                    <a:lnR w="12700" cap="flat" cmpd="sng">
                      <a:solidFill>
                        <a:srgbClr val="2F71AA"/>
                      </a:solidFill>
                      <a:prstDash val="solid"/>
                      <a:round/>
                      <a:headEnd type="none" w="sm" len="sm"/>
                      <a:tailEnd type="none" w="sm" len="sm"/>
                    </a:lnR>
                    <a:lnT w="12700" cap="flat" cmpd="sng">
                      <a:solidFill>
                        <a:srgbClr val="2F71AA"/>
                      </a:solidFill>
                      <a:prstDash val="solid"/>
                      <a:round/>
                      <a:headEnd type="none" w="sm" len="sm"/>
                      <a:tailEnd type="none" w="sm" len="sm"/>
                    </a:lnT>
                    <a:lnB w="12700" cap="flat" cmpd="sng">
                      <a:solidFill>
                        <a:srgbClr val="2F71AA"/>
                      </a:solidFill>
                      <a:prstDash val="solid"/>
                      <a:round/>
                      <a:headEnd type="none" w="sm" len="sm"/>
                      <a:tailEnd type="none" w="sm" len="sm"/>
                    </a:lnB>
                    <a:solidFill>
                      <a:srgbClr val="2F71AA">
                        <a:alpha val="19610"/>
                      </a:srgbClr>
                    </a:solidFill>
                  </a:tcPr>
                </a:tc>
                <a:tc>
                  <a:txBody>
                    <a:bodyPr/>
                    <a:lstStyle/>
                    <a:p>
                      <a:pPr marL="0" marR="0" lvl="0" indent="0" algn="l" rtl="0">
                        <a:lnSpc>
                          <a:spcPct val="100000"/>
                        </a:lnSpc>
                        <a:spcBef>
                          <a:spcPts val="0"/>
                        </a:spcBef>
                        <a:spcAft>
                          <a:spcPts val="0"/>
                        </a:spcAft>
                        <a:buNone/>
                      </a:pPr>
                      <a:endParaRPr sz="1800" u="none" strike="noStrike" cap="none">
                        <a:latin typeface="Times New Roman"/>
                        <a:ea typeface="Times New Roman"/>
                        <a:cs typeface="Times New Roman"/>
                        <a:sym typeface="Times New Roman"/>
                      </a:endParaRPr>
                    </a:p>
                  </a:txBody>
                  <a:tcPr marL="0" marR="0" marT="0" marB="0">
                    <a:lnL w="12700" cap="flat" cmpd="sng">
                      <a:solidFill>
                        <a:srgbClr val="2F71AA"/>
                      </a:solidFill>
                      <a:prstDash val="solid"/>
                      <a:round/>
                      <a:headEnd type="none" w="sm" len="sm"/>
                      <a:tailEnd type="none" w="sm" len="sm"/>
                    </a:lnL>
                    <a:lnR w="12700" cap="flat" cmpd="sng">
                      <a:solidFill>
                        <a:srgbClr val="2F71AA"/>
                      </a:solidFill>
                      <a:prstDash val="solid"/>
                      <a:round/>
                      <a:headEnd type="none" w="sm" len="sm"/>
                      <a:tailEnd type="none" w="sm" len="sm"/>
                    </a:lnR>
                    <a:lnT w="12700" cap="flat" cmpd="sng">
                      <a:solidFill>
                        <a:srgbClr val="2F71AA"/>
                      </a:solidFill>
                      <a:prstDash val="solid"/>
                      <a:round/>
                      <a:headEnd type="none" w="sm" len="sm"/>
                      <a:tailEnd type="none" w="sm" len="sm"/>
                    </a:lnT>
                    <a:lnB w="12700" cap="flat" cmpd="sng">
                      <a:solidFill>
                        <a:srgbClr val="2F71AA"/>
                      </a:solidFill>
                      <a:prstDash val="solid"/>
                      <a:round/>
                      <a:headEnd type="none" w="sm" len="sm"/>
                      <a:tailEnd type="none" w="sm" len="sm"/>
                    </a:lnB>
                    <a:solidFill>
                      <a:srgbClr val="2F71AA">
                        <a:alpha val="19610"/>
                      </a:srgbClr>
                    </a:solidFill>
                  </a:tcPr>
                </a:tc>
                <a:tc>
                  <a:txBody>
                    <a:bodyPr/>
                    <a:lstStyle/>
                    <a:p>
                      <a:pPr marL="0" marR="0" lvl="0" indent="0" algn="l" rtl="0">
                        <a:lnSpc>
                          <a:spcPct val="100000"/>
                        </a:lnSpc>
                        <a:spcBef>
                          <a:spcPts val="0"/>
                        </a:spcBef>
                        <a:spcAft>
                          <a:spcPts val="0"/>
                        </a:spcAft>
                        <a:buNone/>
                      </a:pPr>
                      <a:endParaRPr sz="1800" u="none" strike="noStrike" cap="none">
                        <a:latin typeface="Times New Roman"/>
                        <a:ea typeface="Times New Roman"/>
                        <a:cs typeface="Times New Roman"/>
                        <a:sym typeface="Times New Roman"/>
                      </a:endParaRPr>
                    </a:p>
                  </a:txBody>
                  <a:tcPr marL="0" marR="0" marT="0" marB="0">
                    <a:lnL w="12700" cap="flat" cmpd="sng">
                      <a:solidFill>
                        <a:srgbClr val="2F71AA"/>
                      </a:solidFill>
                      <a:prstDash val="solid"/>
                      <a:round/>
                      <a:headEnd type="none" w="sm" len="sm"/>
                      <a:tailEnd type="none" w="sm" len="sm"/>
                    </a:lnL>
                    <a:lnR w="12700" cap="flat" cmpd="sng">
                      <a:solidFill>
                        <a:srgbClr val="2F71AA"/>
                      </a:solidFill>
                      <a:prstDash val="solid"/>
                      <a:round/>
                      <a:headEnd type="none" w="sm" len="sm"/>
                      <a:tailEnd type="none" w="sm" len="sm"/>
                    </a:lnR>
                    <a:lnT w="12700" cap="flat" cmpd="sng">
                      <a:solidFill>
                        <a:srgbClr val="2F71AA"/>
                      </a:solidFill>
                      <a:prstDash val="solid"/>
                      <a:round/>
                      <a:headEnd type="none" w="sm" len="sm"/>
                      <a:tailEnd type="none" w="sm" len="sm"/>
                    </a:lnT>
                    <a:lnB w="12700" cap="flat" cmpd="sng">
                      <a:solidFill>
                        <a:srgbClr val="2F71AA"/>
                      </a:solidFill>
                      <a:prstDash val="solid"/>
                      <a:round/>
                      <a:headEnd type="none" w="sm" len="sm"/>
                      <a:tailEnd type="none" w="sm" len="sm"/>
                    </a:lnB>
                    <a:solidFill>
                      <a:srgbClr val="2F71AA">
                        <a:alpha val="19610"/>
                      </a:srgbClr>
                    </a:solidFill>
                  </a:tcPr>
                </a:tc>
                <a:extLst>
                  <a:ext uri="{0D108BD9-81ED-4DB2-BD59-A6C34878D82A}">
                    <a16:rowId xmlns:a16="http://schemas.microsoft.com/office/drawing/2014/main" val="10005"/>
                  </a:ext>
                </a:extLst>
              </a:tr>
              <a:tr h="513725">
                <a:tc>
                  <a:txBody>
                    <a:bodyPr/>
                    <a:lstStyle/>
                    <a:p>
                      <a:pPr marL="64135" marR="0" lvl="0" indent="0" algn="l" rtl="0">
                        <a:lnSpc>
                          <a:spcPct val="100000"/>
                        </a:lnSpc>
                        <a:spcBef>
                          <a:spcPts val="0"/>
                        </a:spcBef>
                        <a:spcAft>
                          <a:spcPts val="0"/>
                        </a:spcAft>
                        <a:buNone/>
                      </a:pPr>
                      <a:r>
                        <a:rPr lang="en-US" sz="1800" u="none" strike="noStrike" cap="none">
                          <a:latin typeface="Arial"/>
                          <a:ea typeface="Arial"/>
                          <a:cs typeface="Arial"/>
                          <a:sym typeface="Arial"/>
                        </a:rPr>
                        <a:t>Facilities: Practice, Competition, Locker Room, Meeting Spaces</a:t>
                      </a:r>
                      <a:endParaRPr sz="1800" u="none" strike="noStrike" cap="none">
                        <a:latin typeface="Arial"/>
                        <a:ea typeface="Arial"/>
                        <a:cs typeface="Arial"/>
                        <a:sym typeface="Arial"/>
                      </a:endParaRPr>
                    </a:p>
                  </a:txBody>
                  <a:tcPr marL="0" marR="0" marT="100325" marB="0">
                    <a:lnL w="12700" cap="flat" cmpd="sng">
                      <a:solidFill>
                        <a:srgbClr val="2F71AA"/>
                      </a:solidFill>
                      <a:prstDash val="solid"/>
                      <a:round/>
                      <a:headEnd type="none" w="sm" len="sm"/>
                      <a:tailEnd type="none" w="sm" len="sm"/>
                    </a:lnL>
                    <a:lnR w="12700" cap="flat" cmpd="sng">
                      <a:solidFill>
                        <a:srgbClr val="2F71AA"/>
                      </a:solidFill>
                      <a:prstDash val="solid"/>
                      <a:round/>
                      <a:headEnd type="none" w="sm" len="sm"/>
                      <a:tailEnd type="none" w="sm" len="sm"/>
                    </a:lnR>
                    <a:lnT w="12700" cap="flat" cmpd="sng">
                      <a:solidFill>
                        <a:srgbClr val="2F71AA"/>
                      </a:solidFill>
                      <a:prstDash val="solid"/>
                      <a:round/>
                      <a:headEnd type="none" w="sm" len="sm"/>
                      <a:tailEnd type="none" w="sm" len="sm"/>
                    </a:lnT>
                    <a:lnB w="12700" cap="flat" cmpd="sng">
                      <a:solidFill>
                        <a:srgbClr val="2F71AA"/>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800" u="none" strike="noStrike" cap="none">
                        <a:latin typeface="Times New Roman"/>
                        <a:ea typeface="Times New Roman"/>
                        <a:cs typeface="Times New Roman"/>
                        <a:sym typeface="Times New Roman"/>
                      </a:endParaRPr>
                    </a:p>
                  </a:txBody>
                  <a:tcPr marL="0" marR="0" marT="0" marB="0">
                    <a:lnL w="12700" cap="flat" cmpd="sng">
                      <a:solidFill>
                        <a:srgbClr val="2F71AA"/>
                      </a:solidFill>
                      <a:prstDash val="solid"/>
                      <a:round/>
                      <a:headEnd type="none" w="sm" len="sm"/>
                      <a:tailEnd type="none" w="sm" len="sm"/>
                    </a:lnL>
                    <a:lnR w="12700" cap="flat" cmpd="sng">
                      <a:solidFill>
                        <a:srgbClr val="2F71AA"/>
                      </a:solidFill>
                      <a:prstDash val="solid"/>
                      <a:round/>
                      <a:headEnd type="none" w="sm" len="sm"/>
                      <a:tailEnd type="none" w="sm" len="sm"/>
                    </a:lnR>
                    <a:lnT w="12700" cap="flat" cmpd="sng">
                      <a:solidFill>
                        <a:srgbClr val="2F71AA"/>
                      </a:solidFill>
                      <a:prstDash val="solid"/>
                      <a:round/>
                      <a:headEnd type="none" w="sm" len="sm"/>
                      <a:tailEnd type="none" w="sm" len="sm"/>
                    </a:lnT>
                    <a:lnB w="12700" cap="flat" cmpd="sng">
                      <a:solidFill>
                        <a:srgbClr val="2F71AA"/>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800" u="none" strike="noStrike" cap="none">
                        <a:latin typeface="Times New Roman"/>
                        <a:ea typeface="Times New Roman"/>
                        <a:cs typeface="Times New Roman"/>
                        <a:sym typeface="Times New Roman"/>
                      </a:endParaRPr>
                    </a:p>
                  </a:txBody>
                  <a:tcPr marL="0" marR="0" marT="0" marB="0">
                    <a:lnL w="12700" cap="flat" cmpd="sng">
                      <a:solidFill>
                        <a:srgbClr val="2F71AA"/>
                      </a:solidFill>
                      <a:prstDash val="solid"/>
                      <a:round/>
                      <a:headEnd type="none" w="sm" len="sm"/>
                      <a:tailEnd type="none" w="sm" len="sm"/>
                    </a:lnL>
                    <a:lnR w="12700" cap="flat" cmpd="sng">
                      <a:solidFill>
                        <a:srgbClr val="2F71AA"/>
                      </a:solidFill>
                      <a:prstDash val="solid"/>
                      <a:round/>
                      <a:headEnd type="none" w="sm" len="sm"/>
                      <a:tailEnd type="none" w="sm" len="sm"/>
                    </a:lnR>
                    <a:lnT w="12700" cap="flat" cmpd="sng">
                      <a:solidFill>
                        <a:srgbClr val="2F71AA"/>
                      </a:solidFill>
                      <a:prstDash val="solid"/>
                      <a:round/>
                      <a:headEnd type="none" w="sm" len="sm"/>
                      <a:tailEnd type="none" w="sm" len="sm"/>
                    </a:lnT>
                    <a:lnB w="12700" cap="flat" cmpd="sng">
                      <a:solidFill>
                        <a:srgbClr val="2F71AA"/>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800" u="none" strike="noStrike" cap="none">
                        <a:latin typeface="Times New Roman"/>
                        <a:ea typeface="Times New Roman"/>
                        <a:cs typeface="Times New Roman"/>
                        <a:sym typeface="Times New Roman"/>
                      </a:endParaRPr>
                    </a:p>
                  </a:txBody>
                  <a:tcPr marL="0" marR="0" marT="0" marB="0">
                    <a:lnL w="12700" cap="flat" cmpd="sng">
                      <a:solidFill>
                        <a:srgbClr val="2F71AA"/>
                      </a:solidFill>
                      <a:prstDash val="solid"/>
                      <a:round/>
                      <a:headEnd type="none" w="sm" len="sm"/>
                      <a:tailEnd type="none" w="sm" len="sm"/>
                    </a:lnL>
                    <a:lnR w="12700" cap="flat" cmpd="sng">
                      <a:solidFill>
                        <a:srgbClr val="2F71AA"/>
                      </a:solidFill>
                      <a:prstDash val="solid"/>
                      <a:round/>
                      <a:headEnd type="none" w="sm" len="sm"/>
                      <a:tailEnd type="none" w="sm" len="sm"/>
                    </a:lnR>
                    <a:lnT w="12700" cap="flat" cmpd="sng">
                      <a:solidFill>
                        <a:srgbClr val="2F71AA"/>
                      </a:solidFill>
                      <a:prstDash val="solid"/>
                      <a:round/>
                      <a:headEnd type="none" w="sm" len="sm"/>
                      <a:tailEnd type="none" w="sm" len="sm"/>
                    </a:lnT>
                    <a:lnB w="12700" cap="flat" cmpd="sng">
                      <a:solidFill>
                        <a:srgbClr val="2F71AA"/>
                      </a:solidFill>
                      <a:prstDash val="solid"/>
                      <a:round/>
                      <a:headEnd type="none" w="sm" len="sm"/>
                      <a:tailEnd type="none" w="sm" len="sm"/>
                    </a:lnB>
                  </a:tcPr>
                </a:tc>
                <a:extLst>
                  <a:ext uri="{0D108BD9-81ED-4DB2-BD59-A6C34878D82A}">
                    <a16:rowId xmlns:a16="http://schemas.microsoft.com/office/drawing/2014/main" val="10006"/>
                  </a:ext>
                </a:extLst>
              </a:tr>
              <a:tr h="624200">
                <a:tc>
                  <a:txBody>
                    <a:bodyPr/>
                    <a:lstStyle/>
                    <a:p>
                      <a:pPr marL="64135" marR="0" lvl="0" indent="0" algn="l" rtl="0">
                        <a:lnSpc>
                          <a:spcPct val="100000"/>
                        </a:lnSpc>
                        <a:spcBef>
                          <a:spcPts val="0"/>
                        </a:spcBef>
                        <a:spcAft>
                          <a:spcPts val="0"/>
                        </a:spcAft>
                        <a:buNone/>
                      </a:pPr>
                      <a:r>
                        <a:rPr lang="en-US" sz="1800" u="none" strike="noStrike" cap="none">
                          <a:latin typeface="Arial"/>
                          <a:ea typeface="Arial"/>
                          <a:cs typeface="Arial"/>
                          <a:sym typeface="Arial"/>
                        </a:rPr>
                        <a:t>Medical: Staff, Experience, Availability, Facilities</a:t>
                      </a:r>
                      <a:endParaRPr sz="1800" u="none" strike="noStrike" cap="none">
                        <a:latin typeface="Arial"/>
                        <a:ea typeface="Arial"/>
                        <a:cs typeface="Arial"/>
                        <a:sym typeface="Arial"/>
                      </a:endParaRPr>
                    </a:p>
                  </a:txBody>
                  <a:tcPr marL="0" marR="0" marT="155575" marB="0">
                    <a:lnL w="12700" cap="flat" cmpd="sng">
                      <a:solidFill>
                        <a:srgbClr val="2F71AA"/>
                      </a:solidFill>
                      <a:prstDash val="solid"/>
                      <a:round/>
                      <a:headEnd type="none" w="sm" len="sm"/>
                      <a:tailEnd type="none" w="sm" len="sm"/>
                    </a:lnL>
                    <a:lnR w="12700" cap="flat" cmpd="sng">
                      <a:solidFill>
                        <a:srgbClr val="2F71AA"/>
                      </a:solidFill>
                      <a:prstDash val="solid"/>
                      <a:round/>
                      <a:headEnd type="none" w="sm" len="sm"/>
                      <a:tailEnd type="none" w="sm" len="sm"/>
                    </a:lnR>
                    <a:lnT w="12700" cap="flat" cmpd="sng">
                      <a:solidFill>
                        <a:srgbClr val="2F71AA"/>
                      </a:solidFill>
                      <a:prstDash val="solid"/>
                      <a:round/>
                      <a:headEnd type="none" w="sm" len="sm"/>
                      <a:tailEnd type="none" w="sm" len="sm"/>
                    </a:lnT>
                    <a:lnB w="12700" cap="flat" cmpd="sng">
                      <a:solidFill>
                        <a:srgbClr val="2F71AA"/>
                      </a:solidFill>
                      <a:prstDash val="solid"/>
                      <a:round/>
                      <a:headEnd type="none" w="sm" len="sm"/>
                      <a:tailEnd type="none" w="sm" len="sm"/>
                    </a:lnB>
                    <a:solidFill>
                      <a:srgbClr val="2F71AA">
                        <a:alpha val="19610"/>
                      </a:srgbClr>
                    </a:solidFill>
                  </a:tcPr>
                </a:tc>
                <a:tc>
                  <a:txBody>
                    <a:bodyPr/>
                    <a:lstStyle/>
                    <a:p>
                      <a:pPr marL="0" marR="0" lvl="0" indent="0" algn="l" rtl="0">
                        <a:lnSpc>
                          <a:spcPct val="100000"/>
                        </a:lnSpc>
                        <a:spcBef>
                          <a:spcPts val="0"/>
                        </a:spcBef>
                        <a:spcAft>
                          <a:spcPts val="0"/>
                        </a:spcAft>
                        <a:buNone/>
                      </a:pPr>
                      <a:endParaRPr sz="1800" u="none" strike="noStrike" cap="none">
                        <a:latin typeface="Times New Roman"/>
                        <a:ea typeface="Times New Roman"/>
                        <a:cs typeface="Times New Roman"/>
                        <a:sym typeface="Times New Roman"/>
                      </a:endParaRPr>
                    </a:p>
                  </a:txBody>
                  <a:tcPr marL="0" marR="0" marT="0" marB="0">
                    <a:lnL w="12700" cap="flat" cmpd="sng">
                      <a:solidFill>
                        <a:srgbClr val="2F71AA"/>
                      </a:solidFill>
                      <a:prstDash val="solid"/>
                      <a:round/>
                      <a:headEnd type="none" w="sm" len="sm"/>
                      <a:tailEnd type="none" w="sm" len="sm"/>
                    </a:lnL>
                    <a:lnR w="12700" cap="flat" cmpd="sng">
                      <a:solidFill>
                        <a:srgbClr val="2F71AA"/>
                      </a:solidFill>
                      <a:prstDash val="solid"/>
                      <a:round/>
                      <a:headEnd type="none" w="sm" len="sm"/>
                      <a:tailEnd type="none" w="sm" len="sm"/>
                    </a:lnR>
                    <a:lnT w="12700" cap="flat" cmpd="sng">
                      <a:solidFill>
                        <a:srgbClr val="2F71AA"/>
                      </a:solidFill>
                      <a:prstDash val="solid"/>
                      <a:round/>
                      <a:headEnd type="none" w="sm" len="sm"/>
                      <a:tailEnd type="none" w="sm" len="sm"/>
                    </a:lnT>
                    <a:lnB w="12700" cap="flat" cmpd="sng">
                      <a:solidFill>
                        <a:srgbClr val="2F71AA"/>
                      </a:solidFill>
                      <a:prstDash val="solid"/>
                      <a:round/>
                      <a:headEnd type="none" w="sm" len="sm"/>
                      <a:tailEnd type="none" w="sm" len="sm"/>
                    </a:lnB>
                    <a:solidFill>
                      <a:srgbClr val="2F71AA">
                        <a:alpha val="19610"/>
                      </a:srgbClr>
                    </a:solidFill>
                  </a:tcPr>
                </a:tc>
                <a:tc>
                  <a:txBody>
                    <a:bodyPr/>
                    <a:lstStyle/>
                    <a:p>
                      <a:pPr marL="0" marR="0" lvl="0" indent="0" algn="l" rtl="0">
                        <a:lnSpc>
                          <a:spcPct val="100000"/>
                        </a:lnSpc>
                        <a:spcBef>
                          <a:spcPts val="0"/>
                        </a:spcBef>
                        <a:spcAft>
                          <a:spcPts val="0"/>
                        </a:spcAft>
                        <a:buNone/>
                      </a:pPr>
                      <a:endParaRPr sz="1800" u="none" strike="noStrike" cap="none">
                        <a:latin typeface="Times New Roman"/>
                        <a:ea typeface="Times New Roman"/>
                        <a:cs typeface="Times New Roman"/>
                        <a:sym typeface="Times New Roman"/>
                      </a:endParaRPr>
                    </a:p>
                  </a:txBody>
                  <a:tcPr marL="0" marR="0" marT="0" marB="0">
                    <a:lnL w="12700" cap="flat" cmpd="sng">
                      <a:solidFill>
                        <a:srgbClr val="2F71AA"/>
                      </a:solidFill>
                      <a:prstDash val="solid"/>
                      <a:round/>
                      <a:headEnd type="none" w="sm" len="sm"/>
                      <a:tailEnd type="none" w="sm" len="sm"/>
                    </a:lnL>
                    <a:lnR w="12700" cap="flat" cmpd="sng">
                      <a:solidFill>
                        <a:srgbClr val="2F71AA"/>
                      </a:solidFill>
                      <a:prstDash val="solid"/>
                      <a:round/>
                      <a:headEnd type="none" w="sm" len="sm"/>
                      <a:tailEnd type="none" w="sm" len="sm"/>
                    </a:lnR>
                    <a:lnT w="12700" cap="flat" cmpd="sng">
                      <a:solidFill>
                        <a:srgbClr val="2F71AA"/>
                      </a:solidFill>
                      <a:prstDash val="solid"/>
                      <a:round/>
                      <a:headEnd type="none" w="sm" len="sm"/>
                      <a:tailEnd type="none" w="sm" len="sm"/>
                    </a:lnT>
                    <a:lnB w="12700" cap="flat" cmpd="sng">
                      <a:solidFill>
                        <a:srgbClr val="2F71AA"/>
                      </a:solidFill>
                      <a:prstDash val="solid"/>
                      <a:round/>
                      <a:headEnd type="none" w="sm" len="sm"/>
                      <a:tailEnd type="none" w="sm" len="sm"/>
                    </a:lnB>
                    <a:solidFill>
                      <a:srgbClr val="2F71AA">
                        <a:alpha val="19610"/>
                      </a:srgbClr>
                    </a:solidFill>
                  </a:tcPr>
                </a:tc>
                <a:tc>
                  <a:txBody>
                    <a:bodyPr/>
                    <a:lstStyle/>
                    <a:p>
                      <a:pPr marL="0" marR="0" lvl="0" indent="0" algn="l" rtl="0">
                        <a:lnSpc>
                          <a:spcPct val="100000"/>
                        </a:lnSpc>
                        <a:spcBef>
                          <a:spcPts val="0"/>
                        </a:spcBef>
                        <a:spcAft>
                          <a:spcPts val="0"/>
                        </a:spcAft>
                        <a:buNone/>
                      </a:pPr>
                      <a:endParaRPr sz="1800" u="none" strike="noStrike" cap="none">
                        <a:latin typeface="Times New Roman"/>
                        <a:ea typeface="Times New Roman"/>
                        <a:cs typeface="Times New Roman"/>
                        <a:sym typeface="Times New Roman"/>
                      </a:endParaRPr>
                    </a:p>
                  </a:txBody>
                  <a:tcPr marL="0" marR="0" marT="0" marB="0">
                    <a:lnL w="12700" cap="flat" cmpd="sng">
                      <a:solidFill>
                        <a:srgbClr val="2F71AA"/>
                      </a:solidFill>
                      <a:prstDash val="solid"/>
                      <a:round/>
                      <a:headEnd type="none" w="sm" len="sm"/>
                      <a:tailEnd type="none" w="sm" len="sm"/>
                    </a:lnL>
                    <a:lnR w="12700" cap="flat" cmpd="sng">
                      <a:solidFill>
                        <a:srgbClr val="2F71AA"/>
                      </a:solidFill>
                      <a:prstDash val="solid"/>
                      <a:round/>
                      <a:headEnd type="none" w="sm" len="sm"/>
                      <a:tailEnd type="none" w="sm" len="sm"/>
                    </a:lnR>
                    <a:lnT w="12700" cap="flat" cmpd="sng">
                      <a:solidFill>
                        <a:srgbClr val="2F71AA"/>
                      </a:solidFill>
                      <a:prstDash val="solid"/>
                      <a:round/>
                      <a:headEnd type="none" w="sm" len="sm"/>
                      <a:tailEnd type="none" w="sm" len="sm"/>
                    </a:lnT>
                    <a:lnB w="12700" cap="flat" cmpd="sng">
                      <a:solidFill>
                        <a:srgbClr val="2F71AA"/>
                      </a:solidFill>
                      <a:prstDash val="solid"/>
                      <a:round/>
                      <a:headEnd type="none" w="sm" len="sm"/>
                      <a:tailEnd type="none" w="sm" len="sm"/>
                    </a:lnB>
                    <a:solidFill>
                      <a:srgbClr val="2F71AA">
                        <a:alpha val="19610"/>
                      </a:srgbClr>
                    </a:solidFill>
                  </a:tcPr>
                </a:tc>
                <a:extLst>
                  <a:ext uri="{0D108BD9-81ED-4DB2-BD59-A6C34878D82A}">
                    <a16:rowId xmlns:a16="http://schemas.microsoft.com/office/drawing/2014/main" val="10007"/>
                  </a:ext>
                </a:extLst>
              </a:tr>
              <a:tr h="513725">
                <a:tc>
                  <a:txBody>
                    <a:bodyPr/>
                    <a:lstStyle/>
                    <a:p>
                      <a:pPr marL="64135" marR="0" lvl="0" indent="0" algn="l" rtl="0">
                        <a:lnSpc>
                          <a:spcPct val="100000"/>
                        </a:lnSpc>
                        <a:spcBef>
                          <a:spcPts val="0"/>
                        </a:spcBef>
                        <a:spcAft>
                          <a:spcPts val="0"/>
                        </a:spcAft>
                        <a:buNone/>
                      </a:pPr>
                      <a:r>
                        <a:rPr lang="en-US" sz="1800" u="none" strike="noStrike" cap="none">
                          <a:latin typeface="Arial"/>
                          <a:ea typeface="Arial"/>
                          <a:cs typeface="Arial"/>
                          <a:sym typeface="Arial"/>
                        </a:rPr>
                        <a:t>Housing &amp; Dining: Athletics-Specific On-Campus Support</a:t>
                      </a:r>
                      <a:endParaRPr sz="1800" u="none" strike="noStrike" cap="none">
                        <a:latin typeface="Arial"/>
                        <a:ea typeface="Arial"/>
                        <a:cs typeface="Arial"/>
                        <a:sym typeface="Arial"/>
                      </a:endParaRPr>
                    </a:p>
                  </a:txBody>
                  <a:tcPr marL="0" marR="0" marT="100325" marB="0">
                    <a:lnL w="12700" cap="flat" cmpd="sng">
                      <a:solidFill>
                        <a:srgbClr val="2F71AA"/>
                      </a:solidFill>
                      <a:prstDash val="solid"/>
                      <a:round/>
                      <a:headEnd type="none" w="sm" len="sm"/>
                      <a:tailEnd type="none" w="sm" len="sm"/>
                    </a:lnL>
                    <a:lnR w="12700" cap="flat" cmpd="sng">
                      <a:solidFill>
                        <a:srgbClr val="2F71AA"/>
                      </a:solidFill>
                      <a:prstDash val="solid"/>
                      <a:round/>
                      <a:headEnd type="none" w="sm" len="sm"/>
                      <a:tailEnd type="none" w="sm" len="sm"/>
                    </a:lnR>
                    <a:lnT w="12700" cap="flat" cmpd="sng">
                      <a:solidFill>
                        <a:srgbClr val="2F71AA"/>
                      </a:solidFill>
                      <a:prstDash val="solid"/>
                      <a:round/>
                      <a:headEnd type="none" w="sm" len="sm"/>
                      <a:tailEnd type="none" w="sm" len="sm"/>
                    </a:lnT>
                    <a:lnB w="12700" cap="flat" cmpd="sng">
                      <a:solidFill>
                        <a:srgbClr val="2F71AA"/>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800" u="none" strike="noStrike" cap="none">
                        <a:latin typeface="Times New Roman"/>
                        <a:ea typeface="Times New Roman"/>
                        <a:cs typeface="Times New Roman"/>
                        <a:sym typeface="Times New Roman"/>
                      </a:endParaRPr>
                    </a:p>
                  </a:txBody>
                  <a:tcPr marL="0" marR="0" marT="0" marB="0">
                    <a:lnL w="12700" cap="flat" cmpd="sng">
                      <a:solidFill>
                        <a:srgbClr val="2F71AA"/>
                      </a:solidFill>
                      <a:prstDash val="solid"/>
                      <a:round/>
                      <a:headEnd type="none" w="sm" len="sm"/>
                      <a:tailEnd type="none" w="sm" len="sm"/>
                    </a:lnL>
                    <a:lnR w="12700" cap="flat" cmpd="sng">
                      <a:solidFill>
                        <a:srgbClr val="2F71AA"/>
                      </a:solidFill>
                      <a:prstDash val="solid"/>
                      <a:round/>
                      <a:headEnd type="none" w="sm" len="sm"/>
                      <a:tailEnd type="none" w="sm" len="sm"/>
                    </a:lnR>
                    <a:lnT w="12700" cap="flat" cmpd="sng">
                      <a:solidFill>
                        <a:srgbClr val="2F71AA"/>
                      </a:solidFill>
                      <a:prstDash val="solid"/>
                      <a:round/>
                      <a:headEnd type="none" w="sm" len="sm"/>
                      <a:tailEnd type="none" w="sm" len="sm"/>
                    </a:lnT>
                    <a:lnB w="12700" cap="flat" cmpd="sng">
                      <a:solidFill>
                        <a:srgbClr val="2F71AA"/>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800" u="none" strike="noStrike" cap="none">
                        <a:latin typeface="Times New Roman"/>
                        <a:ea typeface="Times New Roman"/>
                        <a:cs typeface="Times New Roman"/>
                        <a:sym typeface="Times New Roman"/>
                      </a:endParaRPr>
                    </a:p>
                  </a:txBody>
                  <a:tcPr marL="0" marR="0" marT="0" marB="0">
                    <a:lnL w="12700" cap="flat" cmpd="sng">
                      <a:solidFill>
                        <a:srgbClr val="2F71AA"/>
                      </a:solidFill>
                      <a:prstDash val="solid"/>
                      <a:round/>
                      <a:headEnd type="none" w="sm" len="sm"/>
                      <a:tailEnd type="none" w="sm" len="sm"/>
                    </a:lnL>
                    <a:lnR w="12700" cap="flat" cmpd="sng">
                      <a:solidFill>
                        <a:srgbClr val="2F71AA"/>
                      </a:solidFill>
                      <a:prstDash val="solid"/>
                      <a:round/>
                      <a:headEnd type="none" w="sm" len="sm"/>
                      <a:tailEnd type="none" w="sm" len="sm"/>
                    </a:lnR>
                    <a:lnT w="12700" cap="flat" cmpd="sng">
                      <a:solidFill>
                        <a:srgbClr val="2F71AA"/>
                      </a:solidFill>
                      <a:prstDash val="solid"/>
                      <a:round/>
                      <a:headEnd type="none" w="sm" len="sm"/>
                      <a:tailEnd type="none" w="sm" len="sm"/>
                    </a:lnT>
                    <a:lnB w="12700" cap="flat" cmpd="sng">
                      <a:solidFill>
                        <a:srgbClr val="2F71AA"/>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800" u="none" strike="noStrike" cap="none">
                        <a:latin typeface="Times New Roman"/>
                        <a:ea typeface="Times New Roman"/>
                        <a:cs typeface="Times New Roman"/>
                        <a:sym typeface="Times New Roman"/>
                      </a:endParaRPr>
                    </a:p>
                  </a:txBody>
                  <a:tcPr marL="0" marR="0" marT="0" marB="0">
                    <a:lnL w="12700" cap="flat" cmpd="sng">
                      <a:solidFill>
                        <a:srgbClr val="2F71AA"/>
                      </a:solidFill>
                      <a:prstDash val="solid"/>
                      <a:round/>
                      <a:headEnd type="none" w="sm" len="sm"/>
                      <a:tailEnd type="none" w="sm" len="sm"/>
                    </a:lnL>
                    <a:lnR w="12700" cap="flat" cmpd="sng">
                      <a:solidFill>
                        <a:srgbClr val="2F71AA"/>
                      </a:solidFill>
                      <a:prstDash val="solid"/>
                      <a:round/>
                      <a:headEnd type="none" w="sm" len="sm"/>
                      <a:tailEnd type="none" w="sm" len="sm"/>
                    </a:lnR>
                    <a:lnT w="12700" cap="flat" cmpd="sng">
                      <a:solidFill>
                        <a:srgbClr val="2F71AA"/>
                      </a:solidFill>
                      <a:prstDash val="solid"/>
                      <a:round/>
                      <a:headEnd type="none" w="sm" len="sm"/>
                      <a:tailEnd type="none" w="sm" len="sm"/>
                    </a:lnT>
                    <a:lnB w="12700" cap="flat" cmpd="sng">
                      <a:solidFill>
                        <a:srgbClr val="2F71AA"/>
                      </a:solidFill>
                      <a:prstDash val="solid"/>
                      <a:round/>
                      <a:headEnd type="none" w="sm" len="sm"/>
                      <a:tailEnd type="none" w="sm" len="sm"/>
                    </a:lnB>
                  </a:tcPr>
                </a:tc>
                <a:extLst>
                  <a:ext uri="{0D108BD9-81ED-4DB2-BD59-A6C34878D82A}">
                    <a16:rowId xmlns:a16="http://schemas.microsoft.com/office/drawing/2014/main" val="10008"/>
                  </a:ext>
                </a:extLst>
              </a:tr>
              <a:tr h="513725">
                <a:tc>
                  <a:txBody>
                    <a:bodyPr/>
                    <a:lstStyle/>
                    <a:p>
                      <a:pPr marL="63500" marR="0" lvl="0" indent="0" algn="l" rtl="0">
                        <a:lnSpc>
                          <a:spcPct val="100000"/>
                        </a:lnSpc>
                        <a:spcBef>
                          <a:spcPts val="0"/>
                        </a:spcBef>
                        <a:spcAft>
                          <a:spcPts val="0"/>
                        </a:spcAft>
                        <a:buNone/>
                      </a:pPr>
                      <a:r>
                        <a:rPr lang="en-US" sz="1800" u="none" strike="noStrike" cap="none">
                          <a:latin typeface="Arial"/>
                          <a:ea typeface="Arial"/>
                          <a:cs typeface="Arial"/>
                          <a:sym typeface="Arial"/>
                        </a:rPr>
                        <a:t>Publicity/Communications: Sports Information &amp; Marketing</a:t>
                      </a:r>
                      <a:endParaRPr sz="1800" u="none" strike="noStrike" cap="none">
                        <a:latin typeface="Arial"/>
                        <a:ea typeface="Arial"/>
                        <a:cs typeface="Arial"/>
                        <a:sym typeface="Arial"/>
                      </a:endParaRPr>
                    </a:p>
                  </a:txBody>
                  <a:tcPr marL="0" marR="0" marT="100325" marB="0">
                    <a:lnL w="12700" cap="flat" cmpd="sng">
                      <a:solidFill>
                        <a:srgbClr val="2F71AA"/>
                      </a:solidFill>
                      <a:prstDash val="solid"/>
                      <a:round/>
                      <a:headEnd type="none" w="sm" len="sm"/>
                      <a:tailEnd type="none" w="sm" len="sm"/>
                    </a:lnL>
                    <a:lnR w="12700" cap="flat" cmpd="sng">
                      <a:solidFill>
                        <a:srgbClr val="2F71AA"/>
                      </a:solidFill>
                      <a:prstDash val="solid"/>
                      <a:round/>
                      <a:headEnd type="none" w="sm" len="sm"/>
                      <a:tailEnd type="none" w="sm" len="sm"/>
                    </a:lnR>
                    <a:lnT w="12700" cap="flat" cmpd="sng">
                      <a:solidFill>
                        <a:srgbClr val="2F71AA"/>
                      </a:solidFill>
                      <a:prstDash val="solid"/>
                      <a:round/>
                      <a:headEnd type="none" w="sm" len="sm"/>
                      <a:tailEnd type="none" w="sm" len="sm"/>
                    </a:lnT>
                    <a:lnB w="12700" cap="flat" cmpd="sng">
                      <a:solidFill>
                        <a:srgbClr val="2F71AA"/>
                      </a:solidFill>
                      <a:prstDash val="solid"/>
                      <a:round/>
                      <a:headEnd type="none" w="sm" len="sm"/>
                      <a:tailEnd type="none" w="sm" len="sm"/>
                    </a:lnB>
                    <a:solidFill>
                      <a:srgbClr val="2F71AA">
                        <a:alpha val="19610"/>
                      </a:srgbClr>
                    </a:solidFill>
                  </a:tcPr>
                </a:tc>
                <a:tc>
                  <a:txBody>
                    <a:bodyPr/>
                    <a:lstStyle/>
                    <a:p>
                      <a:pPr marL="0" marR="0" lvl="0" indent="0" algn="l" rtl="0">
                        <a:lnSpc>
                          <a:spcPct val="100000"/>
                        </a:lnSpc>
                        <a:spcBef>
                          <a:spcPts val="0"/>
                        </a:spcBef>
                        <a:spcAft>
                          <a:spcPts val="0"/>
                        </a:spcAft>
                        <a:buNone/>
                      </a:pPr>
                      <a:endParaRPr sz="1800" u="none" strike="noStrike" cap="none">
                        <a:latin typeface="Times New Roman"/>
                        <a:ea typeface="Times New Roman"/>
                        <a:cs typeface="Times New Roman"/>
                        <a:sym typeface="Times New Roman"/>
                      </a:endParaRPr>
                    </a:p>
                  </a:txBody>
                  <a:tcPr marL="0" marR="0" marT="0" marB="0">
                    <a:lnL w="12700" cap="flat" cmpd="sng">
                      <a:solidFill>
                        <a:srgbClr val="2F71AA"/>
                      </a:solidFill>
                      <a:prstDash val="solid"/>
                      <a:round/>
                      <a:headEnd type="none" w="sm" len="sm"/>
                      <a:tailEnd type="none" w="sm" len="sm"/>
                    </a:lnL>
                    <a:lnR w="12700" cap="flat" cmpd="sng">
                      <a:solidFill>
                        <a:srgbClr val="2F71AA"/>
                      </a:solidFill>
                      <a:prstDash val="solid"/>
                      <a:round/>
                      <a:headEnd type="none" w="sm" len="sm"/>
                      <a:tailEnd type="none" w="sm" len="sm"/>
                    </a:lnR>
                    <a:lnT w="12700" cap="flat" cmpd="sng">
                      <a:solidFill>
                        <a:srgbClr val="2F71AA"/>
                      </a:solidFill>
                      <a:prstDash val="solid"/>
                      <a:round/>
                      <a:headEnd type="none" w="sm" len="sm"/>
                      <a:tailEnd type="none" w="sm" len="sm"/>
                    </a:lnT>
                    <a:lnB w="12700" cap="flat" cmpd="sng">
                      <a:solidFill>
                        <a:srgbClr val="2F71AA"/>
                      </a:solidFill>
                      <a:prstDash val="solid"/>
                      <a:round/>
                      <a:headEnd type="none" w="sm" len="sm"/>
                      <a:tailEnd type="none" w="sm" len="sm"/>
                    </a:lnB>
                    <a:solidFill>
                      <a:srgbClr val="2F71AA">
                        <a:alpha val="19610"/>
                      </a:srgbClr>
                    </a:solidFill>
                  </a:tcPr>
                </a:tc>
                <a:tc>
                  <a:txBody>
                    <a:bodyPr/>
                    <a:lstStyle/>
                    <a:p>
                      <a:pPr marL="0" marR="0" lvl="0" indent="0" algn="l" rtl="0">
                        <a:lnSpc>
                          <a:spcPct val="100000"/>
                        </a:lnSpc>
                        <a:spcBef>
                          <a:spcPts val="0"/>
                        </a:spcBef>
                        <a:spcAft>
                          <a:spcPts val="0"/>
                        </a:spcAft>
                        <a:buNone/>
                      </a:pPr>
                      <a:endParaRPr sz="1800" u="none" strike="noStrike" cap="none">
                        <a:latin typeface="Times New Roman"/>
                        <a:ea typeface="Times New Roman"/>
                        <a:cs typeface="Times New Roman"/>
                        <a:sym typeface="Times New Roman"/>
                      </a:endParaRPr>
                    </a:p>
                  </a:txBody>
                  <a:tcPr marL="0" marR="0" marT="0" marB="0">
                    <a:lnL w="12700" cap="flat" cmpd="sng">
                      <a:solidFill>
                        <a:srgbClr val="2F71AA"/>
                      </a:solidFill>
                      <a:prstDash val="solid"/>
                      <a:round/>
                      <a:headEnd type="none" w="sm" len="sm"/>
                      <a:tailEnd type="none" w="sm" len="sm"/>
                    </a:lnL>
                    <a:lnR w="12700" cap="flat" cmpd="sng">
                      <a:solidFill>
                        <a:srgbClr val="2F71AA"/>
                      </a:solidFill>
                      <a:prstDash val="solid"/>
                      <a:round/>
                      <a:headEnd type="none" w="sm" len="sm"/>
                      <a:tailEnd type="none" w="sm" len="sm"/>
                    </a:lnR>
                    <a:lnT w="12700" cap="flat" cmpd="sng">
                      <a:solidFill>
                        <a:srgbClr val="2F71AA"/>
                      </a:solidFill>
                      <a:prstDash val="solid"/>
                      <a:round/>
                      <a:headEnd type="none" w="sm" len="sm"/>
                      <a:tailEnd type="none" w="sm" len="sm"/>
                    </a:lnT>
                    <a:lnB w="12700" cap="flat" cmpd="sng">
                      <a:solidFill>
                        <a:srgbClr val="2F71AA"/>
                      </a:solidFill>
                      <a:prstDash val="solid"/>
                      <a:round/>
                      <a:headEnd type="none" w="sm" len="sm"/>
                      <a:tailEnd type="none" w="sm" len="sm"/>
                    </a:lnB>
                    <a:solidFill>
                      <a:srgbClr val="2F71AA">
                        <a:alpha val="19610"/>
                      </a:srgbClr>
                    </a:solidFill>
                  </a:tcPr>
                </a:tc>
                <a:tc>
                  <a:txBody>
                    <a:bodyPr/>
                    <a:lstStyle/>
                    <a:p>
                      <a:pPr marL="0" marR="0" lvl="0" indent="0" algn="l" rtl="0">
                        <a:lnSpc>
                          <a:spcPct val="100000"/>
                        </a:lnSpc>
                        <a:spcBef>
                          <a:spcPts val="0"/>
                        </a:spcBef>
                        <a:spcAft>
                          <a:spcPts val="0"/>
                        </a:spcAft>
                        <a:buNone/>
                      </a:pPr>
                      <a:endParaRPr sz="1800" u="none" strike="noStrike" cap="none">
                        <a:latin typeface="Times New Roman"/>
                        <a:ea typeface="Times New Roman"/>
                        <a:cs typeface="Times New Roman"/>
                        <a:sym typeface="Times New Roman"/>
                      </a:endParaRPr>
                    </a:p>
                  </a:txBody>
                  <a:tcPr marL="0" marR="0" marT="0" marB="0">
                    <a:lnL w="12700" cap="flat" cmpd="sng">
                      <a:solidFill>
                        <a:srgbClr val="2F71AA"/>
                      </a:solidFill>
                      <a:prstDash val="solid"/>
                      <a:round/>
                      <a:headEnd type="none" w="sm" len="sm"/>
                      <a:tailEnd type="none" w="sm" len="sm"/>
                    </a:lnL>
                    <a:lnR w="12700" cap="flat" cmpd="sng">
                      <a:solidFill>
                        <a:srgbClr val="2F71AA"/>
                      </a:solidFill>
                      <a:prstDash val="solid"/>
                      <a:round/>
                      <a:headEnd type="none" w="sm" len="sm"/>
                      <a:tailEnd type="none" w="sm" len="sm"/>
                    </a:lnR>
                    <a:lnT w="12700" cap="flat" cmpd="sng">
                      <a:solidFill>
                        <a:srgbClr val="2F71AA"/>
                      </a:solidFill>
                      <a:prstDash val="solid"/>
                      <a:round/>
                      <a:headEnd type="none" w="sm" len="sm"/>
                      <a:tailEnd type="none" w="sm" len="sm"/>
                    </a:lnT>
                    <a:lnB w="12700" cap="flat" cmpd="sng">
                      <a:solidFill>
                        <a:srgbClr val="2F71AA"/>
                      </a:solidFill>
                      <a:prstDash val="solid"/>
                      <a:round/>
                      <a:headEnd type="none" w="sm" len="sm"/>
                      <a:tailEnd type="none" w="sm" len="sm"/>
                    </a:lnB>
                    <a:solidFill>
                      <a:srgbClr val="2F71AA">
                        <a:alpha val="19610"/>
                      </a:srgbClr>
                    </a:solidFill>
                  </a:tcPr>
                </a:tc>
                <a:extLst>
                  <a:ext uri="{0D108BD9-81ED-4DB2-BD59-A6C34878D82A}">
                    <a16:rowId xmlns:a16="http://schemas.microsoft.com/office/drawing/2014/main" val="10009"/>
                  </a:ext>
                </a:extLst>
              </a:tr>
              <a:tr h="513725">
                <a:tc>
                  <a:txBody>
                    <a:bodyPr/>
                    <a:lstStyle/>
                    <a:p>
                      <a:pPr marL="63500" marR="0" lvl="0" indent="0" algn="l" rtl="0">
                        <a:lnSpc>
                          <a:spcPct val="100000"/>
                        </a:lnSpc>
                        <a:spcBef>
                          <a:spcPts val="0"/>
                        </a:spcBef>
                        <a:spcAft>
                          <a:spcPts val="0"/>
                        </a:spcAft>
                        <a:buNone/>
                      </a:pPr>
                      <a:r>
                        <a:rPr lang="en-US" sz="1800" u="none" strike="noStrike" cap="none">
                          <a:latin typeface="Arial"/>
                          <a:ea typeface="Arial"/>
                          <a:cs typeface="Arial"/>
                          <a:sym typeface="Arial"/>
                        </a:rPr>
                        <a:t>Support Services: Administrative, Sport-Specific Staff, Office Space</a:t>
                      </a:r>
                      <a:endParaRPr sz="1800" u="none" strike="noStrike" cap="none">
                        <a:latin typeface="Arial"/>
                        <a:ea typeface="Arial"/>
                        <a:cs typeface="Arial"/>
                        <a:sym typeface="Arial"/>
                      </a:endParaRPr>
                    </a:p>
                  </a:txBody>
                  <a:tcPr marL="0" marR="0" marT="100325" marB="0">
                    <a:lnL w="12700" cap="flat" cmpd="sng">
                      <a:solidFill>
                        <a:srgbClr val="2F71AA"/>
                      </a:solidFill>
                      <a:prstDash val="solid"/>
                      <a:round/>
                      <a:headEnd type="none" w="sm" len="sm"/>
                      <a:tailEnd type="none" w="sm" len="sm"/>
                    </a:lnL>
                    <a:lnR w="12700" cap="flat" cmpd="sng">
                      <a:solidFill>
                        <a:srgbClr val="2F71AA"/>
                      </a:solidFill>
                      <a:prstDash val="solid"/>
                      <a:round/>
                      <a:headEnd type="none" w="sm" len="sm"/>
                      <a:tailEnd type="none" w="sm" len="sm"/>
                    </a:lnR>
                    <a:lnT w="12700" cap="flat" cmpd="sng">
                      <a:solidFill>
                        <a:srgbClr val="2F71AA"/>
                      </a:solidFill>
                      <a:prstDash val="solid"/>
                      <a:round/>
                      <a:headEnd type="none" w="sm" len="sm"/>
                      <a:tailEnd type="none" w="sm" len="sm"/>
                    </a:lnT>
                    <a:lnB w="12700" cap="flat" cmpd="sng">
                      <a:solidFill>
                        <a:srgbClr val="2F71AA"/>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800" u="none" strike="noStrike" cap="none">
                        <a:latin typeface="Times New Roman"/>
                        <a:ea typeface="Times New Roman"/>
                        <a:cs typeface="Times New Roman"/>
                        <a:sym typeface="Times New Roman"/>
                      </a:endParaRPr>
                    </a:p>
                  </a:txBody>
                  <a:tcPr marL="0" marR="0" marT="0" marB="0">
                    <a:lnL w="12700" cap="flat" cmpd="sng">
                      <a:solidFill>
                        <a:srgbClr val="2F71AA"/>
                      </a:solidFill>
                      <a:prstDash val="solid"/>
                      <a:round/>
                      <a:headEnd type="none" w="sm" len="sm"/>
                      <a:tailEnd type="none" w="sm" len="sm"/>
                    </a:lnL>
                    <a:lnR w="12700" cap="flat" cmpd="sng">
                      <a:solidFill>
                        <a:srgbClr val="2F71AA"/>
                      </a:solidFill>
                      <a:prstDash val="solid"/>
                      <a:round/>
                      <a:headEnd type="none" w="sm" len="sm"/>
                      <a:tailEnd type="none" w="sm" len="sm"/>
                    </a:lnR>
                    <a:lnT w="12700" cap="flat" cmpd="sng">
                      <a:solidFill>
                        <a:srgbClr val="2F71AA"/>
                      </a:solidFill>
                      <a:prstDash val="solid"/>
                      <a:round/>
                      <a:headEnd type="none" w="sm" len="sm"/>
                      <a:tailEnd type="none" w="sm" len="sm"/>
                    </a:lnT>
                    <a:lnB w="12700" cap="flat" cmpd="sng">
                      <a:solidFill>
                        <a:srgbClr val="2F71AA"/>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800" u="none" strike="noStrike" cap="none">
                        <a:latin typeface="Times New Roman"/>
                        <a:ea typeface="Times New Roman"/>
                        <a:cs typeface="Times New Roman"/>
                        <a:sym typeface="Times New Roman"/>
                      </a:endParaRPr>
                    </a:p>
                  </a:txBody>
                  <a:tcPr marL="0" marR="0" marT="0" marB="0">
                    <a:lnL w="12700" cap="flat" cmpd="sng">
                      <a:solidFill>
                        <a:srgbClr val="2F71AA"/>
                      </a:solidFill>
                      <a:prstDash val="solid"/>
                      <a:round/>
                      <a:headEnd type="none" w="sm" len="sm"/>
                      <a:tailEnd type="none" w="sm" len="sm"/>
                    </a:lnL>
                    <a:lnR w="12700" cap="flat" cmpd="sng">
                      <a:solidFill>
                        <a:srgbClr val="2F71AA"/>
                      </a:solidFill>
                      <a:prstDash val="solid"/>
                      <a:round/>
                      <a:headEnd type="none" w="sm" len="sm"/>
                      <a:tailEnd type="none" w="sm" len="sm"/>
                    </a:lnR>
                    <a:lnT w="12700" cap="flat" cmpd="sng">
                      <a:solidFill>
                        <a:srgbClr val="2F71AA"/>
                      </a:solidFill>
                      <a:prstDash val="solid"/>
                      <a:round/>
                      <a:headEnd type="none" w="sm" len="sm"/>
                      <a:tailEnd type="none" w="sm" len="sm"/>
                    </a:lnT>
                    <a:lnB w="12700" cap="flat" cmpd="sng">
                      <a:solidFill>
                        <a:srgbClr val="2F71AA"/>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800" u="none" strike="noStrike" cap="none">
                        <a:latin typeface="Times New Roman"/>
                        <a:ea typeface="Times New Roman"/>
                        <a:cs typeface="Times New Roman"/>
                        <a:sym typeface="Times New Roman"/>
                      </a:endParaRPr>
                    </a:p>
                  </a:txBody>
                  <a:tcPr marL="0" marR="0" marT="0" marB="0">
                    <a:lnL w="12700" cap="flat" cmpd="sng">
                      <a:solidFill>
                        <a:srgbClr val="2F71AA"/>
                      </a:solidFill>
                      <a:prstDash val="solid"/>
                      <a:round/>
                      <a:headEnd type="none" w="sm" len="sm"/>
                      <a:tailEnd type="none" w="sm" len="sm"/>
                    </a:lnL>
                    <a:lnR w="12700" cap="flat" cmpd="sng">
                      <a:solidFill>
                        <a:srgbClr val="2F71AA"/>
                      </a:solidFill>
                      <a:prstDash val="solid"/>
                      <a:round/>
                      <a:headEnd type="none" w="sm" len="sm"/>
                      <a:tailEnd type="none" w="sm" len="sm"/>
                    </a:lnR>
                    <a:lnT w="12700" cap="flat" cmpd="sng">
                      <a:solidFill>
                        <a:srgbClr val="2F71AA"/>
                      </a:solidFill>
                      <a:prstDash val="solid"/>
                      <a:round/>
                      <a:headEnd type="none" w="sm" len="sm"/>
                      <a:tailEnd type="none" w="sm" len="sm"/>
                    </a:lnT>
                    <a:lnB w="12700" cap="flat" cmpd="sng">
                      <a:solidFill>
                        <a:srgbClr val="2F71AA"/>
                      </a:solidFill>
                      <a:prstDash val="solid"/>
                      <a:round/>
                      <a:headEnd type="none" w="sm" len="sm"/>
                      <a:tailEnd type="none" w="sm" len="sm"/>
                    </a:lnB>
                  </a:tcPr>
                </a:tc>
                <a:extLst>
                  <a:ext uri="{0D108BD9-81ED-4DB2-BD59-A6C34878D82A}">
                    <a16:rowId xmlns:a16="http://schemas.microsoft.com/office/drawing/2014/main" val="10010"/>
                  </a:ext>
                </a:extLst>
              </a:tr>
              <a:tr h="378450">
                <a:tc>
                  <a:txBody>
                    <a:bodyPr/>
                    <a:lstStyle/>
                    <a:p>
                      <a:pPr marL="63500" marR="0" lvl="0" indent="0" algn="l" rtl="0">
                        <a:lnSpc>
                          <a:spcPct val="100000"/>
                        </a:lnSpc>
                        <a:spcBef>
                          <a:spcPts val="0"/>
                        </a:spcBef>
                        <a:spcAft>
                          <a:spcPts val="0"/>
                        </a:spcAft>
                        <a:buNone/>
                      </a:pPr>
                      <a:r>
                        <a:rPr lang="en-US" sz="1800" u="none" strike="noStrike" cap="none">
                          <a:latin typeface="Arial"/>
                          <a:ea typeface="Arial"/>
                          <a:cs typeface="Arial"/>
                          <a:sym typeface="Arial"/>
                        </a:rPr>
                        <a:t>Recruiting: Financial &amp; Other Support</a:t>
                      </a:r>
                      <a:endParaRPr sz="1800" u="none" strike="noStrike" cap="none">
                        <a:latin typeface="Arial"/>
                        <a:ea typeface="Arial"/>
                        <a:cs typeface="Arial"/>
                        <a:sym typeface="Arial"/>
                      </a:endParaRPr>
                    </a:p>
                  </a:txBody>
                  <a:tcPr marL="0" marR="0" marT="46350" marB="0">
                    <a:lnL w="12700" cap="flat" cmpd="sng">
                      <a:solidFill>
                        <a:srgbClr val="2F71AA"/>
                      </a:solidFill>
                      <a:prstDash val="solid"/>
                      <a:round/>
                      <a:headEnd type="none" w="sm" len="sm"/>
                      <a:tailEnd type="none" w="sm" len="sm"/>
                    </a:lnL>
                    <a:lnR w="12700" cap="flat" cmpd="sng">
                      <a:solidFill>
                        <a:srgbClr val="2F71AA"/>
                      </a:solidFill>
                      <a:prstDash val="solid"/>
                      <a:round/>
                      <a:headEnd type="none" w="sm" len="sm"/>
                      <a:tailEnd type="none" w="sm" len="sm"/>
                    </a:lnR>
                    <a:lnT w="12700" cap="flat" cmpd="sng">
                      <a:solidFill>
                        <a:srgbClr val="2F71AA"/>
                      </a:solidFill>
                      <a:prstDash val="solid"/>
                      <a:round/>
                      <a:headEnd type="none" w="sm" len="sm"/>
                      <a:tailEnd type="none" w="sm" len="sm"/>
                    </a:lnT>
                    <a:lnB w="12700" cap="flat" cmpd="sng">
                      <a:solidFill>
                        <a:srgbClr val="2F71AA"/>
                      </a:solidFill>
                      <a:prstDash val="solid"/>
                      <a:round/>
                      <a:headEnd type="none" w="sm" len="sm"/>
                      <a:tailEnd type="none" w="sm" len="sm"/>
                    </a:lnB>
                    <a:solidFill>
                      <a:srgbClr val="2F71AA">
                        <a:alpha val="19610"/>
                      </a:srgbClr>
                    </a:solidFill>
                  </a:tcPr>
                </a:tc>
                <a:tc>
                  <a:txBody>
                    <a:bodyPr/>
                    <a:lstStyle/>
                    <a:p>
                      <a:pPr marL="0" marR="0" lvl="0" indent="0" algn="l" rtl="0">
                        <a:lnSpc>
                          <a:spcPct val="100000"/>
                        </a:lnSpc>
                        <a:spcBef>
                          <a:spcPts val="0"/>
                        </a:spcBef>
                        <a:spcAft>
                          <a:spcPts val="0"/>
                        </a:spcAft>
                        <a:buNone/>
                      </a:pPr>
                      <a:endParaRPr sz="1800" u="none" strike="noStrike" cap="none">
                        <a:latin typeface="Times New Roman"/>
                        <a:ea typeface="Times New Roman"/>
                        <a:cs typeface="Times New Roman"/>
                        <a:sym typeface="Times New Roman"/>
                      </a:endParaRPr>
                    </a:p>
                  </a:txBody>
                  <a:tcPr marL="0" marR="0" marT="0" marB="0">
                    <a:lnL w="12700" cap="flat" cmpd="sng">
                      <a:solidFill>
                        <a:srgbClr val="2F71AA"/>
                      </a:solidFill>
                      <a:prstDash val="solid"/>
                      <a:round/>
                      <a:headEnd type="none" w="sm" len="sm"/>
                      <a:tailEnd type="none" w="sm" len="sm"/>
                    </a:lnL>
                    <a:lnR w="12700" cap="flat" cmpd="sng">
                      <a:solidFill>
                        <a:srgbClr val="2F71AA"/>
                      </a:solidFill>
                      <a:prstDash val="solid"/>
                      <a:round/>
                      <a:headEnd type="none" w="sm" len="sm"/>
                      <a:tailEnd type="none" w="sm" len="sm"/>
                    </a:lnR>
                    <a:lnT w="12700" cap="flat" cmpd="sng">
                      <a:solidFill>
                        <a:srgbClr val="2F71AA"/>
                      </a:solidFill>
                      <a:prstDash val="solid"/>
                      <a:round/>
                      <a:headEnd type="none" w="sm" len="sm"/>
                      <a:tailEnd type="none" w="sm" len="sm"/>
                    </a:lnT>
                    <a:lnB w="12700" cap="flat" cmpd="sng">
                      <a:solidFill>
                        <a:srgbClr val="2F71AA"/>
                      </a:solidFill>
                      <a:prstDash val="solid"/>
                      <a:round/>
                      <a:headEnd type="none" w="sm" len="sm"/>
                      <a:tailEnd type="none" w="sm" len="sm"/>
                    </a:lnB>
                    <a:solidFill>
                      <a:srgbClr val="2F71AA">
                        <a:alpha val="19610"/>
                      </a:srgbClr>
                    </a:solidFill>
                  </a:tcPr>
                </a:tc>
                <a:tc>
                  <a:txBody>
                    <a:bodyPr/>
                    <a:lstStyle/>
                    <a:p>
                      <a:pPr marL="0" marR="0" lvl="0" indent="0" algn="l" rtl="0">
                        <a:lnSpc>
                          <a:spcPct val="100000"/>
                        </a:lnSpc>
                        <a:spcBef>
                          <a:spcPts val="0"/>
                        </a:spcBef>
                        <a:spcAft>
                          <a:spcPts val="0"/>
                        </a:spcAft>
                        <a:buNone/>
                      </a:pPr>
                      <a:endParaRPr sz="1800" u="none" strike="noStrike" cap="none">
                        <a:latin typeface="Times New Roman"/>
                        <a:ea typeface="Times New Roman"/>
                        <a:cs typeface="Times New Roman"/>
                        <a:sym typeface="Times New Roman"/>
                      </a:endParaRPr>
                    </a:p>
                  </a:txBody>
                  <a:tcPr marL="0" marR="0" marT="0" marB="0">
                    <a:lnL w="12700" cap="flat" cmpd="sng">
                      <a:solidFill>
                        <a:srgbClr val="2F71AA"/>
                      </a:solidFill>
                      <a:prstDash val="solid"/>
                      <a:round/>
                      <a:headEnd type="none" w="sm" len="sm"/>
                      <a:tailEnd type="none" w="sm" len="sm"/>
                    </a:lnL>
                    <a:lnR w="12700" cap="flat" cmpd="sng">
                      <a:solidFill>
                        <a:srgbClr val="2F71AA"/>
                      </a:solidFill>
                      <a:prstDash val="solid"/>
                      <a:round/>
                      <a:headEnd type="none" w="sm" len="sm"/>
                      <a:tailEnd type="none" w="sm" len="sm"/>
                    </a:lnR>
                    <a:lnT w="12700" cap="flat" cmpd="sng">
                      <a:solidFill>
                        <a:srgbClr val="2F71AA"/>
                      </a:solidFill>
                      <a:prstDash val="solid"/>
                      <a:round/>
                      <a:headEnd type="none" w="sm" len="sm"/>
                      <a:tailEnd type="none" w="sm" len="sm"/>
                    </a:lnT>
                    <a:lnB w="12700" cap="flat" cmpd="sng">
                      <a:solidFill>
                        <a:srgbClr val="2F71AA"/>
                      </a:solidFill>
                      <a:prstDash val="solid"/>
                      <a:round/>
                      <a:headEnd type="none" w="sm" len="sm"/>
                      <a:tailEnd type="none" w="sm" len="sm"/>
                    </a:lnB>
                    <a:solidFill>
                      <a:srgbClr val="2F71AA">
                        <a:alpha val="19610"/>
                      </a:srgbClr>
                    </a:solidFill>
                  </a:tcPr>
                </a:tc>
                <a:tc>
                  <a:txBody>
                    <a:bodyPr/>
                    <a:lstStyle/>
                    <a:p>
                      <a:pPr marL="0" marR="0" lvl="0" indent="0" algn="l" rtl="0">
                        <a:lnSpc>
                          <a:spcPct val="100000"/>
                        </a:lnSpc>
                        <a:spcBef>
                          <a:spcPts val="0"/>
                        </a:spcBef>
                        <a:spcAft>
                          <a:spcPts val="0"/>
                        </a:spcAft>
                        <a:buNone/>
                      </a:pPr>
                      <a:endParaRPr sz="1800" u="none" strike="noStrike" cap="none">
                        <a:latin typeface="Times New Roman"/>
                        <a:ea typeface="Times New Roman"/>
                        <a:cs typeface="Times New Roman"/>
                        <a:sym typeface="Times New Roman"/>
                      </a:endParaRPr>
                    </a:p>
                  </a:txBody>
                  <a:tcPr marL="0" marR="0" marT="0" marB="0">
                    <a:lnL w="12700" cap="flat" cmpd="sng">
                      <a:solidFill>
                        <a:srgbClr val="2F71AA"/>
                      </a:solidFill>
                      <a:prstDash val="solid"/>
                      <a:round/>
                      <a:headEnd type="none" w="sm" len="sm"/>
                      <a:tailEnd type="none" w="sm" len="sm"/>
                    </a:lnL>
                    <a:lnR w="12700" cap="flat" cmpd="sng">
                      <a:solidFill>
                        <a:srgbClr val="2F71AA"/>
                      </a:solidFill>
                      <a:prstDash val="solid"/>
                      <a:round/>
                      <a:headEnd type="none" w="sm" len="sm"/>
                      <a:tailEnd type="none" w="sm" len="sm"/>
                    </a:lnR>
                    <a:lnT w="12700" cap="flat" cmpd="sng">
                      <a:solidFill>
                        <a:srgbClr val="2F71AA"/>
                      </a:solidFill>
                      <a:prstDash val="solid"/>
                      <a:round/>
                      <a:headEnd type="none" w="sm" len="sm"/>
                      <a:tailEnd type="none" w="sm" len="sm"/>
                    </a:lnT>
                    <a:lnB w="12700" cap="flat" cmpd="sng">
                      <a:solidFill>
                        <a:srgbClr val="2F71AA"/>
                      </a:solidFill>
                      <a:prstDash val="solid"/>
                      <a:round/>
                      <a:headEnd type="none" w="sm" len="sm"/>
                      <a:tailEnd type="none" w="sm" len="sm"/>
                    </a:lnB>
                    <a:solidFill>
                      <a:srgbClr val="2F71AA">
                        <a:alpha val="19610"/>
                      </a:srgbClr>
                    </a:solidFill>
                  </a:tcPr>
                </a:tc>
                <a:extLst>
                  <a:ext uri="{0D108BD9-81ED-4DB2-BD59-A6C34878D82A}">
                    <a16:rowId xmlns:a16="http://schemas.microsoft.com/office/drawing/2014/main" val="10011"/>
                  </a:ext>
                </a:extLst>
              </a:tr>
            </a:tbl>
          </a:graphicData>
        </a:graphic>
      </p:graphicFrame>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showMasterSp="0">
  <p:cSld>
    <p:spTree>
      <p:nvGrpSpPr>
        <p:cNvPr id="1" name="Shape 1753"/>
        <p:cNvGrpSpPr/>
        <p:nvPr/>
      </p:nvGrpSpPr>
      <p:grpSpPr>
        <a:xfrm>
          <a:off x="0" y="0"/>
          <a:ext cx="0" cy="0"/>
          <a:chOff x="0" y="0"/>
          <a:chExt cx="0" cy="0"/>
        </a:xfrm>
      </p:grpSpPr>
      <p:grpSp>
        <p:nvGrpSpPr>
          <p:cNvPr id="1754" name="Google Shape;1754;g2ecba0c605a_0_1570"/>
          <p:cNvGrpSpPr/>
          <p:nvPr/>
        </p:nvGrpSpPr>
        <p:grpSpPr>
          <a:xfrm>
            <a:off x="0" y="0"/>
            <a:ext cx="12191997" cy="6858000"/>
            <a:chOff x="0" y="0"/>
            <a:chExt cx="12191997" cy="6858000"/>
          </a:xfrm>
        </p:grpSpPr>
        <p:pic>
          <p:nvPicPr>
            <p:cNvPr id="1755" name="Google Shape;1755;g2ecba0c605a_0_1570"/>
            <p:cNvPicPr preferRelativeResize="0"/>
            <p:nvPr/>
          </p:nvPicPr>
          <p:blipFill rotWithShape="1">
            <a:blip r:embed="rId3">
              <a:alphaModFix/>
            </a:blip>
            <a:srcRect/>
            <a:stretch/>
          </p:blipFill>
          <p:spPr>
            <a:xfrm>
              <a:off x="0" y="5841491"/>
              <a:ext cx="12191996" cy="1016507"/>
            </a:xfrm>
            <a:prstGeom prst="rect">
              <a:avLst/>
            </a:prstGeom>
            <a:noFill/>
            <a:ln>
              <a:noFill/>
            </a:ln>
          </p:spPr>
        </p:pic>
        <p:pic>
          <p:nvPicPr>
            <p:cNvPr id="1756" name="Google Shape;1756;g2ecba0c605a_0_1570"/>
            <p:cNvPicPr preferRelativeResize="0"/>
            <p:nvPr/>
          </p:nvPicPr>
          <p:blipFill rotWithShape="1">
            <a:blip r:embed="rId4">
              <a:alphaModFix/>
            </a:blip>
            <a:srcRect/>
            <a:stretch/>
          </p:blipFill>
          <p:spPr>
            <a:xfrm>
              <a:off x="0" y="0"/>
              <a:ext cx="12191997" cy="6858000"/>
            </a:xfrm>
            <a:prstGeom prst="rect">
              <a:avLst/>
            </a:prstGeom>
            <a:noFill/>
            <a:ln>
              <a:noFill/>
            </a:ln>
          </p:spPr>
        </p:pic>
        <p:sp>
          <p:nvSpPr>
            <p:cNvPr id="1757" name="Google Shape;1757;g2ecba0c605a_0_1570"/>
            <p:cNvSpPr/>
            <p:nvPr/>
          </p:nvSpPr>
          <p:spPr>
            <a:xfrm>
              <a:off x="0" y="998213"/>
              <a:ext cx="6017260" cy="5859780"/>
            </a:xfrm>
            <a:custGeom>
              <a:avLst/>
              <a:gdLst/>
              <a:ahLst/>
              <a:cxnLst/>
              <a:rect l="l" t="t" r="r" b="b"/>
              <a:pathLst>
                <a:path w="6017260" h="5859780" extrusionOk="0">
                  <a:moveTo>
                    <a:pt x="2830080" y="0"/>
                  </a:moveTo>
                  <a:lnTo>
                    <a:pt x="2778835" y="401"/>
                  </a:lnTo>
                  <a:lnTo>
                    <a:pt x="2727789" y="1601"/>
                  </a:lnTo>
                  <a:lnTo>
                    <a:pt x="2676948" y="3594"/>
                  </a:lnTo>
                  <a:lnTo>
                    <a:pt x="2626317" y="6373"/>
                  </a:lnTo>
                  <a:lnTo>
                    <a:pt x="2575904" y="9934"/>
                  </a:lnTo>
                  <a:lnTo>
                    <a:pt x="2525713" y="14269"/>
                  </a:lnTo>
                  <a:lnTo>
                    <a:pt x="2475751" y="19374"/>
                  </a:lnTo>
                  <a:lnTo>
                    <a:pt x="2426023" y="25241"/>
                  </a:lnTo>
                  <a:lnTo>
                    <a:pt x="2376536" y="31866"/>
                  </a:lnTo>
                  <a:lnTo>
                    <a:pt x="2327294" y="39241"/>
                  </a:lnTo>
                  <a:lnTo>
                    <a:pt x="2278305" y="47362"/>
                  </a:lnTo>
                  <a:lnTo>
                    <a:pt x="2229574" y="56222"/>
                  </a:lnTo>
                  <a:lnTo>
                    <a:pt x="2181106" y="65815"/>
                  </a:lnTo>
                  <a:lnTo>
                    <a:pt x="2132909" y="76136"/>
                  </a:lnTo>
                  <a:lnTo>
                    <a:pt x="2084986" y="87178"/>
                  </a:lnTo>
                  <a:lnTo>
                    <a:pt x="2037345" y="98935"/>
                  </a:lnTo>
                  <a:lnTo>
                    <a:pt x="1989992" y="111402"/>
                  </a:lnTo>
                  <a:lnTo>
                    <a:pt x="1942932" y="124572"/>
                  </a:lnTo>
                  <a:lnTo>
                    <a:pt x="1896170" y="138440"/>
                  </a:lnTo>
                  <a:lnTo>
                    <a:pt x="1849714" y="152999"/>
                  </a:lnTo>
                  <a:lnTo>
                    <a:pt x="1803569" y="168244"/>
                  </a:lnTo>
                  <a:lnTo>
                    <a:pt x="1757740" y="184169"/>
                  </a:lnTo>
                  <a:lnTo>
                    <a:pt x="1712234" y="200767"/>
                  </a:lnTo>
                  <a:lnTo>
                    <a:pt x="1667056" y="218034"/>
                  </a:lnTo>
                  <a:lnTo>
                    <a:pt x="1622213" y="235962"/>
                  </a:lnTo>
                  <a:lnTo>
                    <a:pt x="1577710" y="254546"/>
                  </a:lnTo>
                  <a:lnTo>
                    <a:pt x="1533553" y="273780"/>
                  </a:lnTo>
                  <a:lnTo>
                    <a:pt x="1489747" y="293658"/>
                  </a:lnTo>
                  <a:lnTo>
                    <a:pt x="1446300" y="314174"/>
                  </a:lnTo>
                  <a:lnTo>
                    <a:pt x="1403217" y="335322"/>
                  </a:lnTo>
                  <a:lnTo>
                    <a:pt x="1360503" y="357096"/>
                  </a:lnTo>
                  <a:lnTo>
                    <a:pt x="1318164" y="379490"/>
                  </a:lnTo>
                  <a:lnTo>
                    <a:pt x="1276207" y="402499"/>
                  </a:lnTo>
                  <a:lnTo>
                    <a:pt x="1234638" y="426116"/>
                  </a:lnTo>
                  <a:lnTo>
                    <a:pt x="1193461" y="450335"/>
                  </a:lnTo>
                  <a:lnTo>
                    <a:pt x="1152683" y="475151"/>
                  </a:lnTo>
                  <a:lnTo>
                    <a:pt x="1112310" y="500557"/>
                  </a:lnTo>
                  <a:lnTo>
                    <a:pt x="1072348" y="526548"/>
                  </a:lnTo>
                  <a:lnTo>
                    <a:pt x="1032803" y="553117"/>
                  </a:lnTo>
                  <a:lnTo>
                    <a:pt x="993680" y="580258"/>
                  </a:lnTo>
                  <a:lnTo>
                    <a:pt x="954985" y="607967"/>
                  </a:lnTo>
                  <a:lnTo>
                    <a:pt x="916725" y="636236"/>
                  </a:lnTo>
                  <a:lnTo>
                    <a:pt x="878905" y="665059"/>
                  </a:lnTo>
                  <a:lnTo>
                    <a:pt x="841531" y="694432"/>
                  </a:lnTo>
                  <a:lnTo>
                    <a:pt x="804609" y="724347"/>
                  </a:lnTo>
                  <a:lnTo>
                    <a:pt x="768144" y="754799"/>
                  </a:lnTo>
                  <a:lnTo>
                    <a:pt x="732143" y="785783"/>
                  </a:lnTo>
                  <a:lnTo>
                    <a:pt x="696612" y="817291"/>
                  </a:lnTo>
                  <a:lnTo>
                    <a:pt x="661556" y="849318"/>
                  </a:lnTo>
                  <a:lnTo>
                    <a:pt x="626981" y="881858"/>
                  </a:lnTo>
                  <a:lnTo>
                    <a:pt x="592894" y="914905"/>
                  </a:lnTo>
                  <a:lnTo>
                    <a:pt x="559299" y="948454"/>
                  </a:lnTo>
                  <a:lnTo>
                    <a:pt x="526204" y="982497"/>
                  </a:lnTo>
                  <a:lnTo>
                    <a:pt x="493613" y="1017030"/>
                  </a:lnTo>
                  <a:lnTo>
                    <a:pt x="461533" y="1052046"/>
                  </a:lnTo>
                  <a:lnTo>
                    <a:pt x="429970" y="1087540"/>
                  </a:lnTo>
                  <a:lnTo>
                    <a:pt x="398928" y="1123505"/>
                  </a:lnTo>
                  <a:lnTo>
                    <a:pt x="368416" y="1159936"/>
                  </a:lnTo>
                  <a:lnTo>
                    <a:pt x="338437" y="1196825"/>
                  </a:lnTo>
                  <a:lnTo>
                    <a:pt x="308998" y="1234169"/>
                  </a:lnTo>
                  <a:lnTo>
                    <a:pt x="280106" y="1271960"/>
                  </a:lnTo>
                  <a:lnTo>
                    <a:pt x="251765" y="1310193"/>
                  </a:lnTo>
                  <a:lnTo>
                    <a:pt x="223982" y="1348861"/>
                  </a:lnTo>
                  <a:lnTo>
                    <a:pt x="196762" y="1387960"/>
                  </a:lnTo>
                  <a:lnTo>
                    <a:pt x="170112" y="1427482"/>
                  </a:lnTo>
                  <a:lnTo>
                    <a:pt x="144037" y="1467422"/>
                  </a:lnTo>
                  <a:lnTo>
                    <a:pt x="118544" y="1507774"/>
                  </a:lnTo>
                  <a:lnTo>
                    <a:pt x="93637" y="1548531"/>
                  </a:lnTo>
                  <a:lnTo>
                    <a:pt x="69324" y="1589689"/>
                  </a:lnTo>
                  <a:lnTo>
                    <a:pt x="45609" y="1631241"/>
                  </a:lnTo>
                  <a:lnTo>
                    <a:pt x="22499" y="1673181"/>
                  </a:lnTo>
                  <a:lnTo>
                    <a:pt x="0" y="1715503"/>
                  </a:lnTo>
                  <a:lnTo>
                    <a:pt x="0" y="4654423"/>
                  </a:lnTo>
                  <a:lnTo>
                    <a:pt x="23711" y="4698944"/>
                  </a:lnTo>
                  <a:lnTo>
                    <a:pt x="48064" y="4743036"/>
                  </a:lnTo>
                  <a:lnTo>
                    <a:pt x="73055" y="4786691"/>
                  </a:lnTo>
                  <a:lnTo>
                    <a:pt x="98679" y="4829903"/>
                  </a:lnTo>
                  <a:lnTo>
                    <a:pt x="124932" y="4872666"/>
                  </a:lnTo>
                  <a:lnTo>
                    <a:pt x="151808" y="4914971"/>
                  </a:lnTo>
                  <a:lnTo>
                    <a:pt x="179304" y="4956813"/>
                  </a:lnTo>
                  <a:lnTo>
                    <a:pt x="207416" y="4998185"/>
                  </a:lnTo>
                  <a:lnTo>
                    <a:pt x="236137" y="5039079"/>
                  </a:lnTo>
                  <a:lnTo>
                    <a:pt x="265464" y="5079490"/>
                  </a:lnTo>
                  <a:lnTo>
                    <a:pt x="295393" y="5119410"/>
                  </a:lnTo>
                  <a:lnTo>
                    <a:pt x="325919" y="5158832"/>
                  </a:lnTo>
                  <a:lnTo>
                    <a:pt x="357037" y="5197751"/>
                  </a:lnTo>
                  <a:lnTo>
                    <a:pt x="388742" y="5236158"/>
                  </a:lnTo>
                  <a:lnTo>
                    <a:pt x="421031" y="5274047"/>
                  </a:lnTo>
                  <a:lnTo>
                    <a:pt x="453899" y="5311412"/>
                  </a:lnTo>
                  <a:lnTo>
                    <a:pt x="487341" y="5348246"/>
                  </a:lnTo>
                  <a:lnTo>
                    <a:pt x="521353" y="5384541"/>
                  </a:lnTo>
                  <a:lnTo>
                    <a:pt x="555930" y="5420291"/>
                  </a:lnTo>
                  <a:lnTo>
                    <a:pt x="591068" y="5455490"/>
                  </a:lnTo>
                  <a:lnTo>
                    <a:pt x="626762" y="5490130"/>
                  </a:lnTo>
                  <a:lnTo>
                    <a:pt x="663007" y="5524205"/>
                  </a:lnTo>
                  <a:lnTo>
                    <a:pt x="699800" y="5557708"/>
                  </a:lnTo>
                  <a:lnTo>
                    <a:pt x="737135" y="5590632"/>
                  </a:lnTo>
                  <a:lnTo>
                    <a:pt x="775008" y="5622970"/>
                  </a:lnTo>
                  <a:lnTo>
                    <a:pt x="813415" y="5654716"/>
                  </a:lnTo>
                  <a:lnTo>
                    <a:pt x="852351" y="5685863"/>
                  </a:lnTo>
                  <a:lnTo>
                    <a:pt x="891811" y="5716403"/>
                  </a:lnTo>
                  <a:lnTo>
                    <a:pt x="931792" y="5746331"/>
                  </a:lnTo>
                  <a:lnTo>
                    <a:pt x="972287" y="5775640"/>
                  </a:lnTo>
                  <a:lnTo>
                    <a:pt x="1013294" y="5804322"/>
                  </a:lnTo>
                  <a:lnTo>
                    <a:pt x="1054807" y="5832370"/>
                  </a:lnTo>
                  <a:lnTo>
                    <a:pt x="1096822" y="5859780"/>
                  </a:lnTo>
                  <a:lnTo>
                    <a:pt x="4558830" y="5859780"/>
                  </a:lnTo>
                  <a:lnTo>
                    <a:pt x="4599035" y="5833232"/>
                  </a:lnTo>
                  <a:lnTo>
                    <a:pt x="4638817" y="5806102"/>
                  </a:lnTo>
                  <a:lnTo>
                    <a:pt x="4678170" y="5778393"/>
                  </a:lnTo>
                  <a:lnTo>
                    <a:pt x="4717088" y="5750113"/>
                  </a:lnTo>
                  <a:lnTo>
                    <a:pt x="4755564" y="5721268"/>
                  </a:lnTo>
                  <a:lnTo>
                    <a:pt x="4793591" y="5691863"/>
                  </a:lnTo>
                  <a:lnTo>
                    <a:pt x="4831164" y="5661906"/>
                  </a:lnTo>
                  <a:lnTo>
                    <a:pt x="4868276" y="5631401"/>
                  </a:lnTo>
                  <a:lnTo>
                    <a:pt x="4904921" y="5600356"/>
                  </a:lnTo>
                  <a:lnTo>
                    <a:pt x="4941093" y="5568775"/>
                  </a:lnTo>
                  <a:lnTo>
                    <a:pt x="4976785" y="5536666"/>
                  </a:lnTo>
                  <a:lnTo>
                    <a:pt x="5011991" y="5504035"/>
                  </a:lnTo>
                  <a:lnTo>
                    <a:pt x="5046704" y="5470887"/>
                  </a:lnTo>
                  <a:lnTo>
                    <a:pt x="5080919" y="5437229"/>
                  </a:lnTo>
                  <a:lnTo>
                    <a:pt x="5114628" y="5403066"/>
                  </a:lnTo>
                  <a:lnTo>
                    <a:pt x="5147827" y="5368406"/>
                  </a:lnTo>
                  <a:lnTo>
                    <a:pt x="5180508" y="5333253"/>
                  </a:lnTo>
                  <a:lnTo>
                    <a:pt x="5212664" y="5297615"/>
                  </a:lnTo>
                  <a:lnTo>
                    <a:pt x="5244291" y="5261497"/>
                  </a:lnTo>
                  <a:lnTo>
                    <a:pt x="5275381" y="5224905"/>
                  </a:lnTo>
                  <a:lnTo>
                    <a:pt x="5305928" y="5187845"/>
                  </a:lnTo>
                  <a:lnTo>
                    <a:pt x="5335926" y="5150325"/>
                  </a:lnTo>
                  <a:lnTo>
                    <a:pt x="5365369" y="5112349"/>
                  </a:lnTo>
                  <a:lnTo>
                    <a:pt x="5394249" y="5073924"/>
                  </a:lnTo>
                  <a:lnTo>
                    <a:pt x="5422562" y="5035055"/>
                  </a:lnTo>
                  <a:lnTo>
                    <a:pt x="5450300" y="4995750"/>
                  </a:lnTo>
                  <a:lnTo>
                    <a:pt x="5477457" y="4956014"/>
                  </a:lnTo>
                  <a:lnTo>
                    <a:pt x="5504028" y="4915853"/>
                  </a:lnTo>
                  <a:lnTo>
                    <a:pt x="5530005" y="4875274"/>
                  </a:lnTo>
                  <a:lnTo>
                    <a:pt x="5555382" y="4834282"/>
                  </a:lnTo>
                  <a:lnTo>
                    <a:pt x="5580153" y="4792884"/>
                  </a:lnTo>
                  <a:lnTo>
                    <a:pt x="5604312" y="4751086"/>
                  </a:lnTo>
                  <a:lnTo>
                    <a:pt x="5627853" y="4708893"/>
                  </a:lnTo>
                  <a:lnTo>
                    <a:pt x="5650768" y="4666313"/>
                  </a:lnTo>
                  <a:lnTo>
                    <a:pt x="5673052" y="4623350"/>
                  </a:lnTo>
                  <a:lnTo>
                    <a:pt x="5694699" y="4580012"/>
                  </a:lnTo>
                  <a:lnTo>
                    <a:pt x="5715702" y="4536304"/>
                  </a:lnTo>
                  <a:lnTo>
                    <a:pt x="5736055" y="4492232"/>
                  </a:lnTo>
                  <a:lnTo>
                    <a:pt x="5755751" y="4447803"/>
                  </a:lnTo>
                  <a:lnTo>
                    <a:pt x="5774784" y="4403023"/>
                  </a:lnTo>
                  <a:lnTo>
                    <a:pt x="5793149" y="4357897"/>
                  </a:lnTo>
                  <a:lnTo>
                    <a:pt x="5810837" y="4312433"/>
                  </a:lnTo>
                  <a:lnTo>
                    <a:pt x="5827845" y="4266635"/>
                  </a:lnTo>
                  <a:lnTo>
                    <a:pt x="5844164" y="4220511"/>
                  </a:lnTo>
                  <a:lnTo>
                    <a:pt x="5859789" y="4174065"/>
                  </a:lnTo>
                  <a:lnTo>
                    <a:pt x="5874713" y="4127305"/>
                  </a:lnTo>
                  <a:lnTo>
                    <a:pt x="5888930" y="4080237"/>
                  </a:lnTo>
                  <a:lnTo>
                    <a:pt x="5902434" y="4032866"/>
                  </a:lnTo>
                  <a:lnTo>
                    <a:pt x="5915218" y="3985199"/>
                  </a:lnTo>
                  <a:lnTo>
                    <a:pt x="5927276" y="3937242"/>
                  </a:lnTo>
                  <a:lnTo>
                    <a:pt x="5938603" y="3889000"/>
                  </a:lnTo>
                  <a:lnTo>
                    <a:pt x="5949190" y="3840481"/>
                  </a:lnTo>
                  <a:lnTo>
                    <a:pt x="5959033" y="3791689"/>
                  </a:lnTo>
                  <a:lnTo>
                    <a:pt x="5968125" y="3742633"/>
                  </a:lnTo>
                  <a:lnTo>
                    <a:pt x="5976459" y="3693316"/>
                  </a:lnTo>
                  <a:lnTo>
                    <a:pt x="5984029" y="3643746"/>
                  </a:lnTo>
                  <a:lnTo>
                    <a:pt x="5990830" y="3593928"/>
                  </a:lnTo>
                  <a:lnTo>
                    <a:pt x="5996853" y="3543870"/>
                  </a:lnTo>
                  <a:lnTo>
                    <a:pt x="6002095" y="3493576"/>
                  </a:lnTo>
                  <a:lnTo>
                    <a:pt x="6006547" y="3443053"/>
                  </a:lnTo>
                  <a:lnTo>
                    <a:pt x="6010204" y="3392307"/>
                  </a:lnTo>
                  <a:lnTo>
                    <a:pt x="6013059" y="3341345"/>
                  </a:lnTo>
                  <a:lnTo>
                    <a:pt x="6015106" y="3290171"/>
                  </a:lnTo>
                  <a:lnTo>
                    <a:pt x="6016339" y="3238793"/>
                  </a:lnTo>
                  <a:lnTo>
                    <a:pt x="6016752" y="3187217"/>
                  </a:lnTo>
                  <a:lnTo>
                    <a:pt x="6016391" y="3138844"/>
                  </a:lnTo>
                  <a:lnTo>
                    <a:pt x="6015313" y="3090645"/>
                  </a:lnTo>
                  <a:lnTo>
                    <a:pt x="6013523" y="3042625"/>
                  </a:lnTo>
                  <a:lnTo>
                    <a:pt x="6011025" y="2994789"/>
                  </a:lnTo>
                  <a:lnTo>
                    <a:pt x="6007826" y="2947141"/>
                  </a:lnTo>
                  <a:lnTo>
                    <a:pt x="6003929" y="2899688"/>
                  </a:lnTo>
                  <a:lnTo>
                    <a:pt x="5999341" y="2852434"/>
                  </a:lnTo>
                  <a:lnTo>
                    <a:pt x="5994066" y="2805384"/>
                  </a:lnTo>
                  <a:lnTo>
                    <a:pt x="5988109" y="2758543"/>
                  </a:lnTo>
                  <a:lnTo>
                    <a:pt x="5981476" y="2711916"/>
                  </a:lnTo>
                  <a:lnTo>
                    <a:pt x="5974171" y="2665509"/>
                  </a:lnTo>
                  <a:lnTo>
                    <a:pt x="5966201" y="2619326"/>
                  </a:lnTo>
                  <a:lnTo>
                    <a:pt x="5957569" y="2573372"/>
                  </a:lnTo>
                  <a:lnTo>
                    <a:pt x="5948281" y="2527653"/>
                  </a:lnTo>
                  <a:lnTo>
                    <a:pt x="5938342" y="2482174"/>
                  </a:lnTo>
                  <a:lnTo>
                    <a:pt x="5927758" y="2436939"/>
                  </a:lnTo>
                  <a:lnTo>
                    <a:pt x="5916533" y="2391954"/>
                  </a:lnTo>
                  <a:lnTo>
                    <a:pt x="5904672" y="2347224"/>
                  </a:lnTo>
                  <a:lnTo>
                    <a:pt x="5892181" y="2302753"/>
                  </a:lnTo>
                  <a:lnTo>
                    <a:pt x="5879065" y="2258547"/>
                  </a:lnTo>
                  <a:lnTo>
                    <a:pt x="5865329" y="2214612"/>
                  </a:lnTo>
                  <a:lnTo>
                    <a:pt x="5850978" y="2170951"/>
                  </a:lnTo>
                  <a:lnTo>
                    <a:pt x="5836017" y="2127570"/>
                  </a:lnTo>
                  <a:lnTo>
                    <a:pt x="5820451" y="2084475"/>
                  </a:lnTo>
                  <a:lnTo>
                    <a:pt x="5804285" y="2041669"/>
                  </a:lnTo>
                  <a:lnTo>
                    <a:pt x="5787525" y="1999159"/>
                  </a:lnTo>
                  <a:lnTo>
                    <a:pt x="5770176" y="1956949"/>
                  </a:lnTo>
                  <a:lnTo>
                    <a:pt x="5752242" y="1915045"/>
                  </a:lnTo>
                  <a:lnTo>
                    <a:pt x="5733730" y="1873451"/>
                  </a:lnTo>
                  <a:lnTo>
                    <a:pt x="5714643" y="1832173"/>
                  </a:lnTo>
                  <a:lnTo>
                    <a:pt x="5694987" y="1791215"/>
                  </a:lnTo>
                  <a:lnTo>
                    <a:pt x="5674768" y="1750582"/>
                  </a:lnTo>
                  <a:lnTo>
                    <a:pt x="5653990" y="1710281"/>
                  </a:lnTo>
                  <a:lnTo>
                    <a:pt x="5632658" y="1670315"/>
                  </a:lnTo>
                  <a:lnTo>
                    <a:pt x="5610778" y="1630690"/>
                  </a:lnTo>
                  <a:lnTo>
                    <a:pt x="5588355" y="1591410"/>
                  </a:lnTo>
                  <a:lnTo>
                    <a:pt x="5565394" y="1552482"/>
                  </a:lnTo>
                  <a:lnTo>
                    <a:pt x="5541900" y="1513910"/>
                  </a:lnTo>
                  <a:lnTo>
                    <a:pt x="5517877" y="1475698"/>
                  </a:lnTo>
                  <a:lnTo>
                    <a:pt x="5493332" y="1437853"/>
                  </a:lnTo>
                  <a:lnTo>
                    <a:pt x="5468270" y="1400379"/>
                  </a:lnTo>
                  <a:lnTo>
                    <a:pt x="5442695" y="1363282"/>
                  </a:lnTo>
                  <a:lnTo>
                    <a:pt x="5416612" y="1326565"/>
                  </a:lnTo>
                  <a:lnTo>
                    <a:pt x="5390027" y="1290235"/>
                  </a:lnTo>
                  <a:lnTo>
                    <a:pt x="5362945" y="1254296"/>
                  </a:lnTo>
                  <a:lnTo>
                    <a:pt x="5335371" y="1218754"/>
                  </a:lnTo>
                  <a:lnTo>
                    <a:pt x="5307310" y="1183613"/>
                  </a:lnTo>
                  <a:lnTo>
                    <a:pt x="5278768" y="1148879"/>
                  </a:lnTo>
                  <a:lnTo>
                    <a:pt x="5249748" y="1114557"/>
                  </a:lnTo>
                  <a:lnTo>
                    <a:pt x="5220257" y="1080651"/>
                  </a:lnTo>
                  <a:lnTo>
                    <a:pt x="5190300" y="1047167"/>
                  </a:lnTo>
                  <a:lnTo>
                    <a:pt x="5159881" y="1014110"/>
                  </a:lnTo>
                  <a:lnTo>
                    <a:pt x="5129007" y="981485"/>
                  </a:lnTo>
                  <a:lnTo>
                    <a:pt x="5097681" y="949297"/>
                  </a:lnTo>
                  <a:lnTo>
                    <a:pt x="5065909" y="917551"/>
                  </a:lnTo>
                  <a:lnTo>
                    <a:pt x="5033697" y="886252"/>
                  </a:lnTo>
                  <a:lnTo>
                    <a:pt x="5001049" y="855405"/>
                  </a:lnTo>
                  <a:lnTo>
                    <a:pt x="4967970" y="825016"/>
                  </a:lnTo>
                  <a:lnTo>
                    <a:pt x="4934466" y="795088"/>
                  </a:lnTo>
                  <a:lnTo>
                    <a:pt x="4900541" y="765628"/>
                  </a:lnTo>
                  <a:lnTo>
                    <a:pt x="4866202" y="736641"/>
                  </a:lnTo>
                  <a:lnTo>
                    <a:pt x="4831452" y="708131"/>
                  </a:lnTo>
                  <a:lnTo>
                    <a:pt x="4796298" y="680103"/>
                  </a:lnTo>
                  <a:lnTo>
                    <a:pt x="4760743" y="652563"/>
                  </a:lnTo>
                  <a:lnTo>
                    <a:pt x="4724794" y="625516"/>
                  </a:lnTo>
                  <a:lnTo>
                    <a:pt x="4688456" y="598966"/>
                  </a:lnTo>
                  <a:lnTo>
                    <a:pt x="4651733" y="572919"/>
                  </a:lnTo>
                  <a:lnTo>
                    <a:pt x="4614630" y="547380"/>
                  </a:lnTo>
                  <a:lnTo>
                    <a:pt x="4577154" y="522354"/>
                  </a:lnTo>
                  <a:lnTo>
                    <a:pt x="4539308" y="497846"/>
                  </a:lnTo>
                  <a:lnTo>
                    <a:pt x="4501099" y="473861"/>
                  </a:lnTo>
                  <a:lnTo>
                    <a:pt x="4462530" y="450404"/>
                  </a:lnTo>
                  <a:lnTo>
                    <a:pt x="4423608" y="427480"/>
                  </a:lnTo>
                  <a:lnTo>
                    <a:pt x="4384338" y="405095"/>
                  </a:lnTo>
                  <a:lnTo>
                    <a:pt x="4344724" y="383252"/>
                  </a:lnTo>
                  <a:lnTo>
                    <a:pt x="4304771" y="361958"/>
                  </a:lnTo>
                  <a:lnTo>
                    <a:pt x="4264486" y="341218"/>
                  </a:lnTo>
                  <a:lnTo>
                    <a:pt x="4223872" y="321035"/>
                  </a:lnTo>
                  <a:lnTo>
                    <a:pt x="4182936" y="301417"/>
                  </a:lnTo>
                  <a:lnTo>
                    <a:pt x="4141681" y="282367"/>
                  </a:lnTo>
                  <a:lnTo>
                    <a:pt x="4100114" y="263890"/>
                  </a:lnTo>
                  <a:lnTo>
                    <a:pt x="4058239" y="245992"/>
                  </a:lnTo>
                  <a:lnTo>
                    <a:pt x="4016062" y="228678"/>
                  </a:lnTo>
                  <a:lnTo>
                    <a:pt x="3973588" y="211953"/>
                  </a:lnTo>
                  <a:lnTo>
                    <a:pt x="3930821" y="195822"/>
                  </a:lnTo>
                  <a:lnTo>
                    <a:pt x="3887767" y="180290"/>
                  </a:lnTo>
                  <a:lnTo>
                    <a:pt x="3844432" y="165361"/>
                  </a:lnTo>
                  <a:lnTo>
                    <a:pt x="3800819" y="151042"/>
                  </a:lnTo>
                  <a:lnTo>
                    <a:pt x="3756935" y="137337"/>
                  </a:lnTo>
                  <a:lnTo>
                    <a:pt x="3712784" y="124251"/>
                  </a:lnTo>
                  <a:lnTo>
                    <a:pt x="3668372" y="111790"/>
                  </a:lnTo>
                  <a:lnTo>
                    <a:pt x="3623703" y="99957"/>
                  </a:lnTo>
                  <a:lnTo>
                    <a:pt x="3578783" y="88759"/>
                  </a:lnTo>
                  <a:lnTo>
                    <a:pt x="3533617" y="78201"/>
                  </a:lnTo>
                  <a:lnTo>
                    <a:pt x="3488210" y="68287"/>
                  </a:lnTo>
                  <a:lnTo>
                    <a:pt x="3442567" y="59023"/>
                  </a:lnTo>
                  <a:lnTo>
                    <a:pt x="3396694" y="50413"/>
                  </a:lnTo>
                  <a:lnTo>
                    <a:pt x="3350595" y="42463"/>
                  </a:lnTo>
                  <a:lnTo>
                    <a:pt x="3304275" y="35178"/>
                  </a:lnTo>
                  <a:lnTo>
                    <a:pt x="3257740" y="28562"/>
                  </a:lnTo>
                  <a:lnTo>
                    <a:pt x="3210995" y="22621"/>
                  </a:lnTo>
                  <a:lnTo>
                    <a:pt x="3164045" y="17361"/>
                  </a:lnTo>
                  <a:lnTo>
                    <a:pt x="3116895" y="12785"/>
                  </a:lnTo>
                  <a:lnTo>
                    <a:pt x="3069549" y="8899"/>
                  </a:lnTo>
                  <a:lnTo>
                    <a:pt x="3022015" y="5709"/>
                  </a:lnTo>
                  <a:lnTo>
                    <a:pt x="2974295" y="3219"/>
                  </a:lnTo>
                  <a:lnTo>
                    <a:pt x="2926396" y="1434"/>
                  </a:lnTo>
                  <a:lnTo>
                    <a:pt x="2878323" y="359"/>
                  </a:lnTo>
                  <a:lnTo>
                    <a:pt x="2830080" y="0"/>
                  </a:lnTo>
                  <a:close/>
                </a:path>
              </a:pathLst>
            </a:custGeom>
            <a:solidFill>
              <a:srgbClr val="FFFFFF">
                <a:alpha val="74510"/>
              </a:srgbClr>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grpSp>
      <p:sp>
        <p:nvSpPr>
          <p:cNvPr id="1758" name="Google Shape;1758;g2ecba0c605a_0_1570"/>
          <p:cNvSpPr txBox="1">
            <a:spLocks noGrp="1"/>
          </p:cNvSpPr>
          <p:nvPr>
            <p:ph type="title"/>
          </p:nvPr>
        </p:nvSpPr>
        <p:spPr>
          <a:xfrm>
            <a:off x="1448139" y="1995031"/>
            <a:ext cx="2700600" cy="1227900"/>
          </a:xfrm>
          <a:prstGeom prst="rect">
            <a:avLst/>
          </a:prstGeom>
          <a:noFill/>
          <a:ln>
            <a:noFill/>
          </a:ln>
        </p:spPr>
        <p:txBody>
          <a:bodyPr spcFirstLastPara="1" wrap="square" lIns="0" tIns="74275" rIns="0" bIns="0" anchor="t" anchorCtr="0">
            <a:spAutoFit/>
          </a:bodyPr>
          <a:lstStyle/>
          <a:p>
            <a:pPr marL="372110" marR="5080" lvl="0" indent="-360044" algn="l" rtl="0">
              <a:lnSpc>
                <a:spcPct val="108055"/>
              </a:lnSpc>
              <a:spcBef>
                <a:spcPts val="0"/>
              </a:spcBef>
              <a:spcAft>
                <a:spcPts val="0"/>
              </a:spcAft>
              <a:buNone/>
            </a:pPr>
            <a:r>
              <a:rPr lang="en-US" sz="3600">
                <a:solidFill>
                  <a:srgbClr val="000000"/>
                </a:solidFill>
              </a:rPr>
              <a:t>Sources of Funding</a:t>
            </a:r>
            <a:endParaRPr sz="3600"/>
          </a:p>
        </p:txBody>
      </p:sp>
      <p:sp>
        <p:nvSpPr>
          <p:cNvPr id="1759" name="Google Shape;1759;g2ecba0c605a_0_1570"/>
          <p:cNvSpPr/>
          <p:nvPr/>
        </p:nvSpPr>
        <p:spPr>
          <a:xfrm>
            <a:off x="2288285" y="3338321"/>
            <a:ext cx="935989" cy="0"/>
          </a:xfrm>
          <a:custGeom>
            <a:avLst/>
            <a:gdLst/>
            <a:ahLst/>
            <a:cxnLst/>
            <a:rect l="l" t="t" r="r" b="b"/>
            <a:pathLst>
              <a:path w="935989" h="120000" extrusionOk="0">
                <a:moveTo>
                  <a:pt x="0" y="0"/>
                </a:moveTo>
                <a:lnTo>
                  <a:pt x="935418" y="0"/>
                </a:lnTo>
              </a:path>
            </a:pathLst>
          </a:custGeom>
          <a:noFill/>
          <a:ln w="25400" cap="flat" cmpd="sng">
            <a:solidFill>
              <a:srgbClr val="252525"/>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760" name="Google Shape;1760;g2ecba0c605a_0_1570"/>
          <p:cNvSpPr txBox="1"/>
          <p:nvPr/>
        </p:nvSpPr>
        <p:spPr>
          <a:xfrm>
            <a:off x="566994" y="3531026"/>
            <a:ext cx="4420200" cy="3191400"/>
          </a:xfrm>
          <a:prstGeom prst="rect">
            <a:avLst/>
          </a:prstGeom>
          <a:noFill/>
          <a:ln>
            <a:noFill/>
          </a:ln>
        </p:spPr>
        <p:txBody>
          <a:bodyPr spcFirstLastPara="1" wrap="square" lIns="0" tIns="37450" rIns="0" bIns="0" anchor="t" anchorCtr="0">
            <a:spAutoFit/>
          </a:bodyPr>
          <a:lstStyle/>
          <a:p>
            <a:pPr marL="42545" marR="125729" lvl="0" indent="-634" algn="just" rtl="0">
              <a:lnSpc>
                <a:spcPct val="107857"/>
              </a:lnSpc>
              <a:spcBef>
                <a:spcPts val="0"/>
              </a:spcBef>
              <a:spcAft>
                <a:spcPts val="0"/>
              </a:spcAft>
              <a:buNone/>
            </a:pPr>
            <a:r>
              <a:rPr lang="en-US" sz="1400">
                <a:latin typeface="Arial"/>
                <a:ea typeface="Arial"/>
                <a:cs typeface="Arial"/>
                <a:sym typeface="Arial"/>
              </a:rPr>
              <a:t>It’s not a dollar-to-dollar analysis. Focus on goods and services. Where differences exist, OCR may focus on funding.</a:t>
            </a:r>
            <a:endParaRPr sz="1400">
              <a:latin typeface="Arial"/>
              <a:ea typeface="Arial"/>
              <a:cs typeface="Arial"/>
              <a:sym typeface="Arial"/>
            </a:endParaRPr>
          </a:p>
          <a:p>
            <a:pPr marL="0" lvl="0" indent="0" algn="l" rtl="0">
              <a:lnSpc>
                <a:spcPct val="100000"/>
              </a:lnSpc>
              <a:spcBef>
                <a:spcPts val="505"/>
              </a:spcBef>
              <a:spcAft>
                <a:spcPts val="0"/>
              </a:spcAft>
              <a:buNone/>
            </a:pPr>
            <a:endParaRPr sz="1400">
              <a:latin typeface="Arial"/>
              <a:ea typeface="Arial"/>
              <a:cs typeface="Arial"/>
              <a:sym typeface="Arial"/>
            </a:endParaRPr>
          </a:p>
          <a:p>
            <a:pPr marL="42545" marR="5080" lvl="0" indent="0" algn="l" rtl="0">
              <a:lnSpc>
                <a:spcPct val="107857"/>
              </a:lnSpc>
              <a:spcBef>
                <a:spcPts val="5"/>
              </a:spcBef>
              <a:spcAft>
                <a:spcPts val="0"/>
              </a:spcAft>
              <a:buNone/>
            </a:pPr>
            <a:r>
              <a:rPr lang="en-US" sz="1400" b="1">
                <a:solidFill>
                  <a:srgbClr val="AC151B"/>
                </a:solidFill>
                <a:latin typeface="Arial"/>
                <a:ea typeface="Arial"/>
                <a:cs typeface="Arial"/>
                <a:sym typeface="Arial"/>
              </a:rPr>
              <a:t>Private donations are institutional dollars and goods and services provided through private funding still count. In other words, those goods and services are included in the equity analysis.</a:t>
            </a:r>
            <a:endParaRPr sz="1400">
              <a:latin typeface="Arial"/>
              <a:ea typeface="Arial"/>
              <a:cs typeface="Arial"/>
              <a:sym typeface="Arial"/>
            </a:endParaRPr>
          </a:p>
          <a:p>
            <a:pPr marL="41910" marR="356235" lvl="0" indent="0" algn="l" rtl="0">
              <a:lnSpc>
                <a:spcPct val="105714"/>
              </a:lnSpc>
              <a:spcBef>
                <a:spcPts val="1540"/>
              </a:spcBef>
              <a:spcAft>
                <a:spcPts val="0"/>
              </a:spcAft>
              <a:buNone/>
            </a:pPr>
            <a:r>
              <a:rPr lang="en-US" sz="1400" i="1">
                <a:latin typeface="Arial"/>
                <a:ea typeface="Arial"/>
                <a:cs typeface="Arial"/>
                <a:sym typeface="Arial"/>
              </a:rPr>
              <a:t>See, e.g.</a:t>
            </a:r>
            <a:r>
              <a:rPr lang="en-US" sz="1400">
                <a:latin typeface="Arial"/>
                <a:ea typeface="Arial"/>
                <a:cs typeface="Arial"/>
                <a:sym typeface="Arial"/>
              </a:rPr>
              <a:t>, </a:t>
            </a:r>
            <a:r>
              <a:rPr lang="en-US" sz="1400" u="sng">
                <a:latin typeface="Arial"/>
                <a:ea typeface="Arial"/>
                <a:cs typeface="Arial"/>
                <a:sym typeface="Arial"/>
              </a:rPr>
              <a:t>Chalenor v. Univ. of North Dakota</a:t>
            </a:r>
            <a:r>
              <a:rPr lang="en-US" sz="1400">
                <a:latin typeface="Arial"/>
                <a:ea typeface="Arial"/>
                <a:cs typeface="Arial"/>
                <a:sym typeface="Arial"/>
              </a:rPr>
              <a:t>, 142 F. Supp. 2d 1154 (D.N.D. 2000)</a:t>
            </a:r>
            <a:endParaRPr sz="1400">
              <a:latin typeface="Arial"/>
              <a:ea typeface="Arial"/>
              <a:cs typeface="Arial"/>
              <a:sym typeface="Arial"/>
            </a:endParaRPr>
          </a:p>
          <a:p>
            <a:pPr marL="0" lvl="0" indent="0" algn="l" rtl="0">
              <a:lnSpc>
                <a:spcPct val="100000"/>
              </a:lnSpc>
              <a:spcBef>
                <a:spcPts val="780"/>
              </a:spcBef>
              <a:spcAft>
                <a:spcPts val="0"/>
              </a:spcAft>
              <a:buNone/>
            </a:pPr>
            <a:endParaRPr sz="1400">
              <a:latin typeface="Arial"/>
              <a:ea typeface="Arial"/>
              <a:cs typeface="Arial"/>
              <a:sym typeface="Arial"/>
            </a:endParaRPr>
          </a:p>
          <a:p>
            <a:pPr marL="12700" lvl="0" indent="0" algn="l" rtl="0">
              <a:lnSpc>
                <a:spcPct val="100000"/>
              </a:lnSpc>
              <a:spcBef>
                <a:spcPts val="0"/>
              </a:spcBef>
              <a:spcAft>
                <a:spcPts val="0"/>
              </a:spcAft>
              <a:buNone/>
            </a:pPr>
            <a:r>
              <a:rPr lang="en-US" sz="1800">
                <a:latin typeface="Arial"/>
                <a:ea typeface="Arial"/>
                <a:cs typeface="Arial"/>
                <a:sym typeface="Arial"/>
              </a:rPr>
              <a:t>How should NIL income be considered?</a:t>
            </a:r>
            <a:endParaRPr sz="1800">
              <a:latin typeface="Arial"/>
              <a:ea typeface="Arial"/>
              <a:cs typeface="Arial"/>
              <a:sym typeface="Arial"/>
            </a:endParaRP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showMasterSp="0">
  <p:cSld>
    <p:spTree>
      <p:nvGrpSpPr>
        <p:cNvPr id="1" name="Shape 1764"/>
        <p:cNvGrpSpPr/>
        <p:nvPr/>
      </p:nvGrpSpPr>
      <p:grpSpPr>
        <a:xfrm>
          <a:off x="0" y="0"/>
          <a:ext cx="0" cy="0"/>
          <a:chOff x="0" y="0"/>
          <a:chExt cx="0" cy="0"/>
        </a:xfrm>
      </p:grpSpPr>
      <p:sp>
        <p:nvSpPr>
          <p:cNvPr id="1765" name="Google Shape;1765;g2ecba0c605a_0_1580"/>
          <p:cNvSpPr txBox="1"/>
          <p:nvPr/>
        </p:nvSpPr>
        <p:spPr>
          <a:xfrm>
            <a:off x="9700593" y="6015668"/>
            <a:ext cx="1839000" cy="2898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1800">
                <a:solidFill>
                  <a:srgbClr val="AC151B"/>
                </a:solidFill>
                <a:latin typeface="Arial"/>
                <a:ea typeface="Arial"/>
                <a:cs typeface="Arial"/>
                <a:sym typeface="Arial"/>
              </a:rPr>
              <a:t>34 CFR 106.41(c)</a:t>
            </a:r>
            <a:endParaRPr sz="1800">
              <a:latin typeface="Arial"/>
              <a:ea typeface="Arial"/>
              <a:cs typeface="Arial"/>
              <a:sym typeface="Arial"/>
            </a:endParaRPr>
          </a:p>
        </p:txBody>
      </p:sp>
      <p:sp>
        <p:nvSpPr>
          <p:cNvPr id="1766" name="Google Shape;1766;g2ecba0c605a_0_1580"/>
          <p:cNvSpPr txBox="1"/>
          <p:nvPr/>
        </p:nvSpPr>
        <p:spPr>
          <a:xfrm>
            <a:off x="5225341" y="2489272"/>
            <a:ext cx="6265500" cy="3051000"/>
          </a:xfrm>
          <a:prstGeom prst="rect">
            <a:avLst/>
          </a:prstGeom>
          <a:noFill/>
          <a:ln>
            <a:noFill/>
          </a:ln>
        </p:spPr>
        <p:txBody>
          <a:bodyPr spcFirstLastPara="1" wrap="square" lIns="0" tIns="12700" rIns="0" bIns="0" anchor="t" anchorCtr="0">
            <a:spAutoFit/>
          </a:bodyPr>
          <a:lstStyle/>
          <a:p>
            <a:pPr marL="241300" marR="139700" lvl="0" indent="-228600" algn="l" rtl="0">
              <a:lnSpc>
                <a:spcPct val="100000"/>
              </a:lnSpc>
              <a:spcBef>
                <a:spcPts val="0"/>
              </a:spcBef>
              <a:spcAft>
                <a:spcPts val="0"/>
              </a:spcAft>
              <a:buSzPts val="2100"/>
              <a:buFont typeface="Arial"/>
              <a:buChar char="•"/>
            </a:pPr>
            <a:r>
              <a:rPr lang="en-US" sz="2100">
                <a:latin typeface="Arial"/>
                <a:ea typeface="Arial"/>
                <a:cs typeface="Arial"/>
                <a:sym typeface="Arial"/>
              </a:rPr>
              <a:t>Unequal aggregate expenditures for members of each sex or unequal expenditures for male and female teams if a recipient operates or sponsors separate teams will not constitute noncompliance.</a:t>
            </a:r>
            <a:endParaRPr sz="2100">
              <a:latin typeface="Arial"/>
              <a:ea typeface="Arial"/>
              <a:cs typeface="Arial"/>
              <a:sym typeface="Arial"/>
            </a:endParaRPr>
          </a:p>
          <a:p>
            <a:pPr marL="241300" marR="5080" lvl="0" indent="-228600" algn="l" rtl="0">
              <a:lnSpc>
                <a:spcPct val="100000"/>
              </a:lnSpc>
              <a:spcBef>
                <a:spcPts val="1005"/>
              </a:spcBef>
              <a:spcAft>
                <a:spcPts val="0"/>
              </a:spcAft>
              <a:buSzPts val="2100"/>
              <a:buFont typeface="Arial"/>
              <a:buChar char="•"/>
            </a:pPr>
            <a:r>
              <a:rPr lang="en-US" sz="2100">
                <a:latin typeface="Arial"/>
                <a:ea typeface="Arial"/>
                <a:cs typeface="Arial"/>
                <a:sym typeface="Arial"/>
              </a:rPr>
              <a:t>The Assistant Secretary may consider the failure to provide necessary funds for teams for one sex in assessing equality of opportunity for members of each sex.</a:t>
            </a:r>
            <a:endParaRPr sz="2100">
              <a:latin typeface="Arial"/>
              <a:ea typeface="Arial"/>
              <a:cs typeface="Arial"/>
              <a:sym typeface="Arial"/>
            </a:endParaRPr>
          </a:p>
        </p:txBody>
      </p:sp>
      <p:sp>
        <p:nvSpPr>
          <p:cNvPr id="1767" name="Google Shape;1767;g2ecba0c605a_0_1580"/>
          <p:cNvSpPr txBox="1">
            <a:spLocks noGrp="1"/>
          </p:cNvSpPr>
          <p:nvPr>
            <p:ph type="title"/>
          </p:nvPr>
        </p:nvSpPr>
        <p:spPr>
          <a:xfrm>
            <a:off x="6015066" y="876019"/>
            <a:ext cx="5003700" cy="1222500"/>
          </a:xfrm>
          <a:prstGeom prst="rect">
            <a:avLst/>
          </a:prstGeom>
          <a:noFill/>
          <a:ln>
            <a:noFill/>
          </a:ln>
        </p:spPr>
        <p:txBody>
          <a:bodyPr spcFirstLastPara="1" wrap="square" lIns="0" tIns="85725" rIns="0" bIns="0" anchor="t" anchorCtr="0">
            <a:spAutoFit/>
          </a:bodyPr>
          <a:lstStyle/>
          <a:p>
            <a:pPr marL="1397635" marR="5080" lvl="0" indent="-1385570" algn="l" rtl="0">
              <a:lnSpc>
                <a:spcPct val="104972"/>
              </a:lnSpc>
              <a:spcBef>
                <a:spcPts val="0"/>
              </a:spcBef>
              <a:spcAft>
                <a:spcPts val="0"/>
              </a:spcAft>
              <a:buNone/>
            </a:pPr>
            <a:r>
              <a:rPr lang="en-US" sz="3600" b="1">
                <a:solidFill>
                  <a:srgbClr val="000000"/>
                </a:solidFill>
                <a:latin typeface="Arial"/>
                <a:ea typeface="Arial"/>
                <a:cs typeface="Arial"/>
                <a:sym typeface="Arial"/>
              </a:rPr>
              <a:t>How Do Sport Budgets Factor In?</a:t>
            </a:r>
            <a:endParaRPr sz="3600">
              <a:latin typeface="Arial"/>
              <a:ea typeface="Arial"/>
              <a:cs typeface="Arial"/>
              <a:sym typeface="Arial"/>
            </a:endParaRPr>
          </a:p>
        </p:txBody>
      </p:sp>
      <p:pic>
        <p:nvPicPr>
          <p:cNvPr id="1768" name="Google Shape;1768;g2ecba0c605a_0_1580"/>
          <p:cNvPicPr preferRelativeResize="0"/>
          <p:nvPr/>
        </p:nvPicPr>
        <p:blipFill rotWithShape="1">
          <a:blip r:embed="rId3">
            <a:alphaModFix/>
          </a:blip>
          <a:srcRect/>
          <a:stretch/>
        </p:blipFill>
        <p:spPr>
          <a:xfrm>
            <a:off x="0" y="0"/>
            <a:ext cx="4572000" cy="6858000"/>
          </a:xfrm>
          <a:prstGeom prst="rect">
            <a:avLst/>
          </a:prstGeom>
          <a:noFill/>
          <a:ln>
            <a:noFill/>
          </a:ln>
        </p:spPr>
      </p:pic>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showMasterSp="0">
  <p:cSld>
    <p:spTree>
      <p:nvGrpSpPr>
        <p:cNvPr id="1" name="Shape 1772"/>
        <p:cNvGrpSpPr/>
        <p:nvPr/>
      </p:nvGrpSpPr>
      <p:grpSpPr>
        <a:xfrm>
          <a:off x="0" y="0"/>
          <a:ext cx="0" cy="0"/>
          <a:chOff x="0" y="0"/>
          <a:chExt cx="0" cy="0"/>
        </a:xfrm>
      </p:grpSpPr>
      <p:pic>
        <p:nvPicPr>
          <p:cNvPr id="1773" name="Google Shape;1773;g2ecba0c605a_0_1587"/>
          <p:cNvPicPr preferRelativeResize="0"/>
          <p:nvPr/>
        </p:nvPicPr>
        <p:blipFill rotWithShape="1">
          <a:blip r:embed="rId3">
            <a:alphaModFix/>
          </a:blip>
          <a:srcRect/>
          <a:stretch/>
        </p:blipFill>
        <p:spPr>
          <a:xfrm>
            <a:off x="124968" y="2950464"/>
            <a:ext cx="11942038" cy="3739883"/>
          </a:xfrm>
          <a:prstGeom prst="rect">
            <a:avLst/>
          </a:prstGeom>
          <a:noFill/>
          <a:ln>
            <a:noFill/>
          </a:ln>
        </p:spPr>
      </p:pic>
      <p:sp>
        <p:nvSpPr>
          <p:cNvPr id="1774" name="Google Shape;1774;g2ecba0c605a_0_1587"/>
          <p:cNvSpPr txBox="1">
            <a:spLocks noGrp="1"/>
          </p:cNvSpPr>
          <p:nvPr>
            <p:ph type="title"/>
          </p:nvPr>
        </p:nvSpPr>
        <p:spPr>
          <a:xfrm>
            <a:off x="1243862" y="887512"/>
            <a:ext cx="10497900" cy="1736100"/>
          </a:xfrm>
          <a:prstGeom prst="rect">
            <a:avLst/>
          </a:prstGeom>
          <a:noFill/>
          <a:ln>
            <a:noFill/>
          </a:ln>
        </p:spPr>
        <p:txBody>
          <a:bodyPr spcFirstLastPara="1" wrap="square" lIns="0" tIns="12050" rIns="0" bIns="0" anchor="t" anchorCtr="0">
            <a:spAutoFit/>
          </a:bodyPr>
          <a:lstStyle/>
          <a:p>
            <a:pPr marL="12700" marR="5080" lvl="0" indent="0" algn="l" rtl="0">
              <a:lnSpc>
                <a:spcPct val="100000"/>
              </a:lnSpc>
              <a:spcBef>
                <a:spcPts val="0"/>
              </a:spcBef>
              <a:spcAft>
                <a:spcPts val="0"/>
              </a:spcAft>
              <a:buNone/>
            </a:pPr>
            <a:r>
              <a:rPr lang="en-US" sz="2800">
                <a:solidFill>
                  <a:srgbClr val="000000"/>
                </a:solidFill>
                <a:latin typeface="Calibri"/>
                <a:ea typeface="Calibri"/>
                <a:cs typeface="Calibri"/>
                <a:sym typeface="Calibri"/>
              </a:rPr>
              <a:t>An athletic program is gender equitable when the men’s sports program would be pleased to accept for its own the overall participation, opportunities and resources currently allocated to the women’s program and vice versa.</a:t>
            </a:r>
            <a:endParaRPr sz="2800">
              <a:latin typeface="Calibri"/>
              <a:ea typeface="Calibri"/>
              <a:cs typeface="Calibri"/>
              <a:sym typeface="Calibri"/>
            </a:endParaRPr>
          </a:p>
        </p:txBody>
      </p:sp>
      <p:sp>
        <p:nvSpPr>
          <p:cNvPr id="1775" name="Google Shape;1775;g2ecba0c605a_0_1587"/>
          <p:cNvSpPr txBox="1"/>
          <p:nvPr/>
        </p:nvSpPr>
        <p:spPr>
          <a:xfrm>
            <a:off x="9469596" y="5113088"/>
            <a:ext cx="2239500" cy="1974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1200" u="sng">
                <a:latin typeface="Arial"/>
                <a:ea typeface="Arial"/>
                <a:cs typeface="Arial"/>
                <a:sym typeface="Arial"/>
              </a:rPr>
              <a:t>NCAA Gender Equity Task Force</a:t>
            </a:r>
            <a:endParaRPr sz="1200">
              <a:latin typeface="Arial"/>
              <a:ea typeface="Arial"/>
              <a:cs typeface="Arial"/>
              <a:sym typeface="Arial"/>
            </a:endParaRP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showMasterSp="0">
  <p:cSld>
    <p:spTree>
      <p:nvGrpSpPr>
        <p:cNvPr id="1" name="Shape 1779"/>
        <p:cNvGrpSpPr/>
        <p:nvPr/>
      </p:nvGrpSpPr>
      <p:grpSpPr>
        <a:xfrm>
          <a:off x="0" y="0"/>
          <a:ext cx="0" cy="0"/>
          <a:chOff x="0" y="0"/>
          <a:chExt cx="0" cy="0"/>
        </a:xfrm>
      </p:grpSpPr>
      <p:sp>
        <p:nvSpPr>
          <p:cNvPr id="1780" name="Google Shape;1780;g2ecba0c605a_0_1593"/>
          <p:cNvSpPr txBox="1">
            <a:spLocks noGrp="1"/>
          </p:cNvSpPr>
          <p:nvPr>
            <p:ph type="title"/>
          </p:nvPr>
        </p:nvSpPr>
        <p:spPr>
          <a:xfrm>
            <a:off x="5044169" y="958043"/>
            <a:ext cx="4488300" cy="8439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5400" b="1">
                <a:latin typeface="Calibri"/>
                <a:ea typeface="Calibri"/>
                <a:cs typeface="Calibri"/>
                <a:sym typeface="Calibri"/>
              </a:rPr>
              <a:t>Discrimination?</a:t>
            </a:r>
            <a:endParaRPr sz="5400">
              <a:latin typeface="Calibri"/>
              <a:ea typeface="Calibri"/>
              <a:cs typeface="Calibri"/>
              <a:sym typeface="Calibri"/>
            </a:endParaRPr>
          </a:p>
        </p:txBody>
      </p:sp>
      <p:sp>
        <p:nvSpPr>
          <p:cNvPr id="1781" name="Google Shape;1781;g2ecba0c605a_0_1593"/>
          <p:cNvSpPr txBox="1"/>
          <p:nvPr/>
        </p:nvSpPr>
        <p:spPr>
          <a:xfrm>
            <a:off x="5044170" y="2029419"/>
            <a:ext cx="6324600" cy="3352800"/>
          </a:xfrm>
          <a:prstGeom prst="rect">
            <a:avLst/>
          </a:prstGeom>
          <a:noFill/>
          <a:ln>
            <a:noFill/>
          </a:ln>
        </p:spPr>
        <p:txBody>
          <a:bodyPr spcFirstLastPara="1" wrap="square" lIns="0" tIns="12700" rIns="0" bIns="0" anchor="t" anchorCtr="0">
            <a:spAutoFit/>
          </a:bodyPr>
          <a:lstStyle/>
          <a:p>
            <a:pPr marL="240028" marR="65405" lvl="0" indent="-227328" algn="l" rtl="0">
              <a:lnSpc>
                <a:spcPct val="100000"/>
              </a:lnSpc>
              <a:spcBef>
                <a:spcPts val="0"/>
              </a:spcBef>
              <a:spcAft>
                <a:spcPts val="0"/>
              </a:spcAft>
              <a:buSzPts val="2400"/>
              <a:buFont typeface="Arial"/>
              <a:buChar char="•"/>
            </a:pPr>
            <a:r>
              <a:rPr lang="en-US" sz="2400">
                <a:latin typeface="Calibri"/>
                <a:ea typeface="Calibri"/>
                <a:cs typeface="Calibri"/>
                <a:sym typeface="Calibri"/>
              </a:rPr>
              <a:t>Sex based differences in benefits or services that 	have a </a:t>
            </a:r>
            <a:r>
              <a:rPr lang="en-US" sz="2400" b="1">
                <a:latin typeface="Calibri"/>
                <a:ea typeface="Calibri"/>
                <a:cs typeface="Calibri"/>
                <a:sym typeface="Calibri"/>
              </a:rPr>
              <a:t>negative impact </a:t>
            </a:r>
            <a:r>
              <a:rPr lang="en-US" sz="2400">
                <a:latin typeface="Calibri"/>
                <a:ea typeface="Calibri"/>
                <a:cs typeface="Calibri"/>
                <a:sym typeface="Calibri"/>
              </a:rPr>
              <a:t>on athletes of one sex 	when compared with benefits or services 	available to athletes of the other sex.</a:t>
            </a:r>
            <a:endParaRPr sz="2400">
              <a:latin typeface="Calibri"/>
              <a:ea typeface="Calibri"/>
              <a:cs typeface="Calibri"/>
              <a:sym typeface="Calibri"/>
            </a:endParaRPr>
          </a:p>
          <a:p>
            <a:pPr marL="240028" marR="5080" lvl="0" indent="-227328" algn="l" rtl="0">
              <a:lnSpc>
                <a:spcPct val="100000"/>
              </a:lnSpc>
              <a:spcBef>
                <a:spcPts val="1005"/>
              </a:spcBef>
              <a:spcAft>
                <a:spcPts val="0"/>
              </a:spcAft>
              <a:buSzPts val="2400"/>
              <a:buFont typeface="Arial"/>
              <a:buChar char="•"/>
            </a:pPr>
            <a:r>
              <a:rPr lang="en-US" sz="2400">
                <a:latin typeface="Calibri"/>
                <a:ea typeface="Calibri"/>
                <a:cs typeface="Calibri"/>
                <a:sym typeface="Calibri"/>
              </a:rPr>
              <a:t>Disparity must be </a:t>
            </a:r>
            <a:r>
              <a:rPr lang="en-US" sz="2400" b="1">
                <a:latin typeface="Calibri"/>
                <a:ea typeface="Calibri"/>
                <a:cs typeface="Calibri"/>
                <a:sym typeface="Calibri"/>
              </a:rPr>
              <a:t>so substantial </a:t>
            </a:r>
            <a:r>
              <a:rPr lang="en-US" sz="2400">
                <a:latin typeface="Calibri"/>
                <a:ea typeface="Calibri"/>
                <a:cs typeface="Calibri"/>
                <a:sym typeface="Calibri"/>
              </a:rPr>
              <a:t>as to deny equal 	opportunity to athletes of one sex.</a:t>
            </a:r>
            <a:endParaRPr sz="2400">
              <a:latin typeface="Calibri"/>
              <a:ea typeface="Calibri"/>
              <a:cs typeface="Calibri"/>
              <a:sym typeface="Calibri"/>
            </a:endParaRPr>
          </a:p>
          <a:p>
            <a:pPr marL="240028" lvl="0" indent="-227328" algn="l" rtl="0">
              <a:lnSpc>
                <a:spcPct val="100000"/>
              </a:lnSpc>
              <a:spcBef>
                <a:spcPts val="994"/>
              </a:spcBef>
              <a:spcAft>
                <a:spcPts val="0"/>
              </a:spcAft>
              <a:buSzPts val="2400"/>
              <a:buFont typeface="Arial"/>
              <a:buChar char="•"/>
            </a:pPr>
            <a:r>
              <a:rPr lang="en-US" sz="2400">
                <a:latin typeface="Calibri"/>
                <a:ea typeface="Calibri"/>
                <a:cs typeface="Calibri"/>
                <a:sym typeface="Calibri"/>
              </a:rPr>
              <a:t>Disparities are evaluated case-by-case.</a:t>
            </a:r>
            <a:endParaRPr sz="2400">
              <a:latin typeface="Calibri"/>
              <a:ea typeface="Calibri"/>
              <a:cs typeface="Calibri"/>
              <a:sym typeface="Calibri"/>
            </a:endParaRPr>
          </a:p>
          <a:p>
            <a:pPr marL="240028" lvl="0" indent="-227328" algn="l" rtl="0">
              <a:lnSpc>
                <a:spcPct val="100000"/>
              </a:lnSpc>
              <a:spcBef>
                <a:spcPts val="1000"/>
              </a:spcBef>
              <a:spcAft>
                <a:spcPts val="0"/>
              </a:spcAft>
              <a:buSzPts val="2400"/>
              <a:buFont typeface="Arial"/>
              <a:buChar char="•"/>
            </a:pPr>
            <a:r>
              <a:rPr lang="en-US" sz="2400">
                <a:latin typeface="Calibri"/>
                <a:ea typeface="Calibri"/>
                <a:cs typeface="Calibri"/>
                <a:sym typeface="Calibri"/>
              </a:rPr>
              <a:t>Non-discriminatory justifications</a:t>
            </a:r>
            <a:endParaRPr sz="2400">
              <a:latin typeface="Calibri"/>
              <a:ea typeface="Calibri"/>
              <a:cs typeface="Calibri"/>
              <a:sym typeface="Calibri"/>
            </a:endParaRPr>
          </a:p>
        </p:txBody>
      </p:sp>
      <p:pic>
        <p:nvPicPr>
          <p:cNvPr id="1782" name="Google Shape;1782;g2ecba0c605a_0_1593"/>
          <p:cNvPicPr preferRelativeResize="0"/>
          <p:nvPr/>
        </p:nvPicPr>
        <p:blipFill rotWithShape="1">
          <a:blip r:embed="rId3">
            <a:alphaModFix/>
          </a:blip>
          <a:srcRect/>
          <a:stretch/>
        </p:blipFill>
        <p:spPr>
          <a:xfrm>
            <a:off x="0" y="0"/>
            <a:ext cx="4636008" cy="6857999"/>
          </a:xfrm>
          <a:prstGeom prst="rect">
            <a:avLst/>
          </a:prstGeom>
          <a:noFill/>
          <a:ln>
            <a:noFill/>
          </a:ln>
        </p:spPr>
      </p:pic>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showMasterSp="0">
  <p:cSld>
    <p:spTree>
      <p:nvGrpSpPr>
        <p:cNvPr id="1" name="Shape 1786"/>
        <p:cNvGrpSpPr/>
        <p:nvPr/>
      </p:nvGrpSpPr>
      <p:grpSpPr>
        <a:xfrm>
          <a:off x="0" y="0"/>
          <a:ext cx="0" cy="0"/>
          <a:chOff x="0" y="0"/>
          <a:chExt cx="0" cy="0"/>
        </a:xfrm>
      </p:grpSpPr>
      <p:sp>
        <p:nvSpPr>
          <p:cNvPr id="1787" name="Google Shape;1787;g2ecba0c605a_0_1599"/>
          <p:cNvSpPr/>
          <p:nvPr/>
        </p:nvSpPr>
        <p:spPr>
          <a:xfrm>
            <a:off x="0" y="0"/>
            <a:ext cx="12192000" cy="6858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0D0D0D"/>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788" name="Google Shape;1788;g2ecba0c605a_0_1599"/>
          <p:cNvSpPr txBox="1">
            <a:spLocks noGrp="1"/>
          </p:cNvSpPr>
          <p:nvPr>
            <p:ph type="title"/>
          </p:nvPr>
        </p:nvSpPr>
        <p:spPr>
          <a:xfrm>
            <a:off x="1740138" y="485142"/>
            <a:ext cx="2904600" cy="1296300"/>
          </a:xfrm>
          <a:prstGeom prst="rect">
            <a:avLst/>
          </a:prstGeom>
          <a:noFill/>
          <a:ln>
            <a:noFill/>
          </a:ln>
        </p:spPr>
        <p:txBody>
          <a:bodyPr spcFirstLastPara="1" wrap="square" lIns="0" tIns="79375" rIns="0" bIns="0" anchor="t" anchorCtr="0">
            <a:spAutoFit/>
          </a:bodyPr>
          <a:lstStyle/>
          <a:p>
            <a:pPr marL="93345" marR="5080" lvl="0" indent="-81280" algn="l" rtl="0">
              <a:lnSpc>
                <a:spcPct val="107894"/>
              </a:lnSpc>
              <a:spcBef>
                <a:spcPts val="0"/>
              </a:spcBef>
              <a:spcAft>
                <a:spcPts val="0"/>
              </a:spcAft>
              <a:buNone/>
            </a:pPr>
            <a:r>
              <a:rPr lang="en-US" sz="3800">
                <a:solidFill>
                  <a:srgbClr val="FFFFFF"/>
                </a:solidFill>
              </a:rPr>
              <a:t>Retaliation Prohibited</a:t>
            </a:r>
            <a:endParaRPr sz="3800"/>
          </a:p>
        </p:txBody>
      </p:sp>
      <p:sp>
        <p:nvSpPr>
          <p:cNvPr id="1789" name="Google Shape;1789;g2ecba0c605a_0_1599"/>
          <p:cNvSpPr/>
          <p:nvPr/>
        </p:nvSpPr>
        <p:spPr>
          <a:xfrm>
            <a:off x="832103" y="1749551"/>
            <a:ext cx="4718685" cy="0"/>
          </a:xfrm>
          <a:custGeom>
            <a:avLst/>
            <a:gdLst/>
            <a:ahLst/>
            <a:cxnLst/>
            <a:rect l="l" t="t" r="r" b="b"/>
            <a:pathLst>
              <a:path w="4718685" h="120000" extrusionOk="0">
                <a:moveTo>
                  <a:pt x="4718304" y="0"/>
                </a:moveTo>
                <a:lnTo>
                  <a:pt x="0" y="0"/>
                </a:lnTo>
              </a:path>
            </a:pathLst>
          </a:custGeom>
          <a:noFill/>
          <a:ln w="12700" cap="flat" cmpd="sng">
            <a:solidFill>
              <a:srgbClr val="C12C2E"/>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790" name="Google Shape;1790;g2ecba0c605a_0_1599"/>
          <p:cNvSpPr txBox="1"/>
          <p:nvPr/>
        </p:nvSpPr>
        <p:spPr>
          <a:xfrm>
            <a:off x="976508" y="2116488"/>
            <a:ext cx="4354800" cy="4039800"/>
          </a:xfrm>
          <a:prstGeom prst="rect">
            <a:avLst/>
          </a:prstGeom>
          <a:noFill/>
          <a:ln>
            <a:noFill/>
          </a:ln>
        </p:spPr>
        <p:txBody>
          <a:bodyPr spcFirstLastPara="1" wrap="square" lIns="0" tIns="41900" rIns="0" bIns="0" anchor="t" anchorCtr="0">
            <a:spAutoFit/>
          </a:bodyPr>
          <a:lstStyle/>
          <a:p>
            <a:pPr marL="299085" marR="5080" lvl="0" indent="-287019" algn="l" rtl="0">
              <a:lnSpc>
                <a:spcPct val="108176"/>
              </a:lnSpc>
              <a:spcBef>
                <a:spcPts val="0"/>
              </a:spcBef>
              <a:spcAft>
                <a:spcPts val="0"/>
              </a:spcAft>
              <a:buClr>
                <a:srgbClr val="FFFFFF"/>
              </a:buClr>
              <a:buSzPts val="1700"/>
              <a:buFont typeface="Arial"/>
              <a:buChar char="•"/>
            </a:pPr>
            <a:r>
              <a:rPr lang="en-US" sz="1700">
                <a:solidFill>
                  <a:srgbClr val="FFFFFF"/>
                </a:solidFill>
                <a:latin typeface="Calibri"/>
                <a:ea typeface="Calibri"/>
                <a:cs typeface="Calibri"/>
                <a:sym typeface="Calibri"/>
              </a:rPr>
              <a:t>Retaliation is intentional discrimination on the basis of sex.</a:t>
            </a:r>
            <a:endParaRPr sz="1700">
              <a:latin typeface="Calibri"/>
              <a:ea typeface="Calibri"/>
              <a:cs typeface="Calibri"/>
              <a:sym typeface="Calibri"/>
            </a:endParaRPr>
          </a:p>
          <a:p>
            <a:pPr marL="0" lvl="0" indent="0" algn="l" rtl="0">
              <a:lnSpc>
                <a:spcPct val="100000"/>
              </a:lnSpc>
              <a:spcBef>
                <a:spcPts val="350"/>
              </a:spcBef>
              <a:spcAft>
                <a:spcPts val="0"/>
              </a:spcAft>
              <a:buClr>
                <a:srgbClr val="FFFFFF"/>
              </a:buClr>
              <a:buSzPts val="1700"/>
              <a:buFont typeface="Arial"/>
              <a:buNone/>
            </a:pPr>
            <a:endParaRPr sz="1700">
              <a:latin typeface="Calibri"/>
              <a:ea typeface="Calibri"/>
              <a:cs typeface="Calibri"/>
              <a:sym typeface="Calibri"/>
            </a:endParaRPr>
          </a:p>
          <a:p>
            <a:pPr marL="299085" marR="130810" lvl="0" indent="-287019" algn="l" rtl="0">
              <a:lnSpc>
                <a:spcPct val="108176"/>
              </a:lnSpc>
              <a:spcBef>
                <a:spcPts val="0"/>
              </a:spcBef>
              <a:spcAft>
                <a:spcPts val="0"/>
              </a:spcAft>
              <a:buClr>
                <a:srgbClr val="FFFFFF"/>
              </a:buClr>
              <a:buSzPts val="1700"/>
              <a:buFont typeface="Arial"/>
              <a:buChar char="•"/>
            </a:pPr>
            <a:r>
              <a:rPr lang="en-US" sz="1700">
                <a:solidFill>
                  <a:srgbClr val="FFFFFF"/>
                </a:solidFill>
                <a:latin typeface="Calibri"/>
                <a:ea typeface="Calibri"/>
                <a:cs typeface="Calibri"/>
                <a:sym typeface="Calibri"/>
              </a:rPr>
              <a:t>Those who witness and raise concerns about discrimination are protected from adverse action they encounter because of the complaints.</a:t>
            </a:r>
            <a:endParaRPr sz="1700">
              <a:latin typeface="Calibri"/>
              <a:ea typeface="Calibri"/>
              <a:cs typeface="Calibri"/>
              <a:sym typeface="Calibri"/>
            </a:endParaRPr>
          </a:p>
          <a:p>
            <a:pPr marL="0" lvl="0" indent="0" algn="l" rtl="0">
              <a:lnSpc>
                <a:spcPct val="100000"/>
              </a:lnSpc>
              <a:spcBef>
                <a:spcPts val="345"/>
              </a:spcBef>
              <a:spcAft>
                <a:spcPts val="0"/>
              </a:spcAft>
              <a:buClr>
                <a:srgbClr val="FFFFFF"/>
              </a:buClr>
              <a:buSzPts val="1700"/>
              <a:buFont typeface="Arial"/>
              <a:buNone/>
            </a:pPr>
            <a:endParaRPr sz="1700">
              <a:latin typeface="Calibri"/>
              <a:ea typeface="Calibri"/>
              <a:cs typeface="Calibri"/>
              <a:sym typeface="Calibri"/>
            </a:endParaRPr>
          </a:p>
          <a:p>
            <a:pPr marL="299085" marR="285750" lvl="0" indent="-287019" algn="l" rtl="0">
              <a:lnSpc>
                <a:spcPct val="108176"/>
              </a:lnSpc>
              <a:spcBef>
                <a:spcPts val="0"/>
              </a:spcBef>
              <a:spcAft>
                <a:spcPts val="0"/>
              </a:spcAft>
              <a:buClr>
                <a:srgbClr val="FFFFFF"/>
              </a:buClr>
              <a:buSzPts val="1700"/>
              <a:buFont typeface="Arial"/>
              <a:buChar char="•"/>
            </a:pPr>
            <a:r>
              <a:rPr lang="en-US" sz="1700">
                <a:solidFill>
                  <a:srgbClr val="FFFFFF"/>
                </a:solidFill>
                <a:latin typeface="Calibri"/>
                <a:ea typeface="Calibri"/>
                <a:cs typeface="Calibri"/>
                <a:sym typeface="Calibri"/>
              </a:rPr>
              <a:t>Recognition that coaches, teachers, administrators and students are in the best position to witness and alert schools</a:t>
            </a:r>
            <a:endParaRPr sz="1700">
              <a:latin typeface="Calibri"/>
              <a:ea typeface="Calibri"/>
              <a:cs typeface="Calibri"/>
              <a:sym typeface="Calibri"/>
            </a:endParaRPr>
          </a:p>
          <a:p>
            <a:pPr marL="0" lvl="0" indent="0" algn="l" rtl="0">
              <a:lnSpc>
                <a:spcPct val="100000"/>
              </a:lnSpc>
              <a:spcBef>
                <a:spcPts val="745"/>
              </a:spcBef>
              <a:spcAft>
                <a:spcPts val="0"/>
              </a:spcAft>
              <a:buNone/>
            </a:pPr>
            <a:endParaRPr sz="1700">
              <a:latin typeface="Calibri"/>
              <a:ea typeface="Calibri"/>
              <a:cs typeface="Calibri"/>
              <a:sym typeface="Calibri"/>
            </a:endParaRPr>
          </a:p>
          <a:p>
            <a:pPr marL="12700" marR="171450" lvl="0" indent="0" algn="l" rtl="0">
              <a:lnSpc>
                <a:spcPct val="108000"/>
              </a:lnSpc>
              <a:spcBef>
                <a:spcPts val="0"/>
              </a:spcBef>
              <a:spcAft>
                <a:spcPts val="0"/>
              </a:spcAft>
              <a:buNone/>
            </a:pPr>
            <a:r>
              <a:rPr lang="en-US" sz="1500">
                <a:solidFill>
                  <a:srgbClr val="FFFFFF"/>
                </a:solidFill>
                <a:latin typeface="Calibri"/>
                <a:ea typeface="Calibri"/>
                <a:cs typeface="Calibri"/>
                <a:sym typeface="Calibri"/>
              </a:rPr>
              <a:t>See, e.g., </a:t>
            </a:r>
            <a:r>
              <a:rPr lang="en-US" sz="1500" u="sng">
                <a:solidFill>
                  <a:srgbClr val="FFFFFF"/>
                </a:solidFill>
                <a:latin typeface="Calibri"/>
                <a:ea typeface="Calibri"/>
                <a:cs typeface="Calibri"/>
                <a:sym typeface="Calibri"/>
              </a:rPr>
              <a:t>Jackson v. Birmingham Bd. of Educ.</a:t>
            </a:r>
            <a:r>
              <a:rPr lang="en-US" sz="1500">
                <a:solidFill>
                  <a:srgbClr val="FFFFFF"/>
                </a:solidFill>
                <a:latin typeface="Calibri"/>
                <a:ea typeface="Calibri"/>
                <a:cs typeface="Calibri"/>
                <a:sym typeface="Calibri"/>
              </a:rPr>
              <a:t>, 544 U.S. 167 (2005)</a:t>
            </a:r>
            <a:endParaRPr sz="1500">
              <a:latin typeface="Calibri"/>
              <a:ea typeface="Calibri"/>
              <a:cs typeface="Calibri"/>
              <a:sym typeface="Calibri"/>
            </a:endParaRPr>
          </a:p>
        </p:txBody>
      </p:sp>
      <p:sp>
        <p:nvSpPr>
          <p:cNvPr id="1791" name="Google Shape;1791;g2ecba0c605a_0_1599"/>
          <p:cNvSpPr/>
          <p:nvPr/>
        </p:nvSpPr>
        <p:spPr>
          <a:xfrm>
            <a:off x="833626" y="5707379"/>
            <a:ext cx="4714240" cy="0"/>
          </a:xfrm>
          <a:custGeom>
            <a:avLst/>
            <a:gdLst/>
            <a:ahLst/>
            <a:cxnLst/>
            <a:rect l="l" t="t" r="r" b="b"/>
            <a:pathLst>
              <a:path w="4714240" h="120000" extrusionOk="0">
                <a:moveTo>
                  <a:pt x="4713998" y="0"/>
                </a:moveTo>
                <a:lnTo>
                  <a:pt x="0" y="0"/>
                </a:lnTo>
              </a:path>
            </a:pathLst>
          </a:custGeom>
          <a:noFill/>
          <a:ln w="12700" cap="flat" cmpd="sng">
            <a:solidFill>
              <a:srgbClr val="C12C2E"/>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a:p>
        </p:txBody>
      </p:sp>
      <p:pic>
        <p:nvPicPr>
          <p:cNvPr id="1792" name="Google Shape;1792;g2ecba0c605a_0_1599"/>
          <p:cNvPicPr preferRelativeResize="0"/>
          <p:nvPr/>
        </p:nvPicPr>
        <p:blipFill rotWithShape="1">
          <a:blip r:embed="rId3">
            <a:alphaModFix/>
          </a:blip>
          <a:srcRect/>
          <a:stretch/>
        </p:blipFill>
        <p:spPr>
          <a:xfrm>
            <a:off x="6525768" y="0"/>
            <a:ext cx="5659018" cy="6858000"/>
          </a:xfrm>
          <a:prstGeom prst="rect">
            <a:avLst/>
          </a:prstGeom>
          <a:noFill/>
          <a:ln>
            <a:noFill/>
          </a:ln>
        </p:spPr>
      </p:pic>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showMasterSp="0">
  <p:cSld>
    <p:spTree>
      <p:nvGrpSpPr>
        <p:cNvPr id="1" name="Shape 1796"/>
        <p:cNvGrpSpPr/>
        <p:nvPr/>
      </p:nvGrpSpPr>
      <p:grpSpPr>
        <a:xfrm>
          <a:off x="0" y="0"/>
          <a:ext cx="0" cy="0"/>
          <a:chOff x="0" y="0"/>
          <a:chExt cx="0" cy="0"/>
        </a:xfrm>
      </p:grpSpPr>
      <p:grpSp>
        <p:nvGrpSpPr>
          <p:cNvPr id="1797" name="Google Shape;1797;g2ecba0c605a_0_1608"/>
          <p:cNvGrpSpPr/>
          <p:nvPr/>
        </p:nvGrpSpPr>
        <p:grpSpPr>
          <a:xfrm>
            <a:off x="0" y="2895"/>
            <a:ext cx="12191996" cy="6855103"/>
            <a:chOff x="0" y="2895"/>
            <a:chExt cx="12191996" cy="6855103"/>
          </a:xfrm>
        </p:grpSpPr>
        <p:pic>
          <p:nvPicPr>
            <p:cNvPr id="1798" name="Google Shape;1798;g2ecba0c605a_0_1608"/>
            <p:cNvPicPr preferRelativeResize="0"/>
            <p:nvPr/>
          </p:nvPicPr>
          <p:blipFill rotWithShape="1">
            <a:blip r:embed="rId3">
              <a:alphaModFix/>
            </a:blip>
            <a:srcRect/>
            <a:stretch/>
          </p:blipFill>
          <p:spPr>
            <a:xfrm>
              <a:off x="0" y="5841491"/>
              <a:ext cx="12191996" cy="1016507"/>
            </a:xfrm>
            <a:prstGeom prst="rect">
              <a:avLst/>
            </a:prstGeom>
            <a:noFill/>
            <a:ln>
              <a:noFill/>
            </a:ln>
          </p:spPr>
        </p:pic>
        <p:pic>
          <p:nvPicPr>
            <p:cNvPr id="1799" name="Google Shape;1799;g2ecba0c605a_0_1608"/>
            <p:cNvPicPr preferRelativeResize="0"/>
            <p:nvPr/>
          </p:nvPicPr>
          <p:blipFill rotWithShape="1">
            <a:blip r:embed="rId4">
              <a:alphaModFix/>
            </a:blip>
            <a:srcRect/>
            <a:stretch/>
          </p:blipFill>
          <p:spPr>
            <a:xfrm>
              <a:off x="0" y="2895"/>
              <a:ext cx="5391914" cy="5829298"/>
            </a:xfrm>
            <a:prstGeom prst="rect">
              <a:avLst/>
            </a:prstGeom>
            <a:noFill/>
            <a:ln>
              <a:noFill/>
            </a:ln>
          </p:spPr>
        </p:pic>
      </p:grpSp>
      <p:sp>
        <p:nvSpPr>
          <p:cNvPr id="1800" name="Google Shape;1800;g2ecba0c605a_0_1608"/>
          <p:cNvSpPr txBox="1">
            <a:spLocks noGrp="1"/>
          </p:cNvSpPr>
          <p:nvPr>
            <p:ph type="title"/>
          </p:nvPr>
        </p:nvSpPr>
        <p:spPr>
          <a:xfrm>
            <a:off x="916939" y="341598"/>
            <a:ext cx="10358100" cy="1498200"/>
          </a:xfrm>
          <a:prstGeom prst="rect">
            <a:avLst/>
          </a:prstGeom>
          <a:noFill/>
          <a:ln>
            <a:noFill/>
          </a:ln>
        </p:spPr>
        <p:txBody>
          <a:bodyPr spcFirstLastPara="1" wrap="square" lIns="0" tIns="88900" rIns="0" bIns="0" anchor="t" anchorCtr="0">
            <a:spAutoFit/>
          </a:bodyPr>
          <a:lstStyle/>
          <a:p>
            <a:pPr marL="5720715" marR="5080" lvl="0" indent="-916305" algn="l" rtl="0">
              <a:lnSpc>
                <a:spcPct val="107954"/>
              </a:lnSpc>
              <a:spcBef>
                <a:spcPts val="0"/>
              </a:spcBef>
              <a:spcAft>
                <a:spcPts val="0"/>
              </a:spcAft>
              <a:buNone/>
            </a:pPr>
            <a:r>
              <a:rPr lang="en-US" sz="4400"/>
              <a:t>Compensation &amp; Pay Equity</a:t>
            </a:r>
            <a:endParaRPr sz="4400"/>
          </a:p>
        </p:txBody>
      </p:sp>
      <p:sp>
        <p:nvSpPr>
          <p:cNvPr id="1801" name="Google Shape;1801;g2ecba0c605a_0_1608"/>
          <p:cNvSpPr txBox="1"/>
          <p:nvPr/>
        </p:nvSpPr>
        <p:spPr>
          <a:xfrm>
            <a:off x="5539971" y="1846581"/>
            <a:ext cx="5312400" cy="3759000"/>
          </a:xfrm>
          <a:prstGeom prst="rect">
            <a:avLst/>
          </a:prstGeom>
          <a:noFill/>
          <a:ln>
            <a:noFill/>
          </a:ln>
        </p:spPr>
        <p:txBody>
          <a:bodyPr spcFirstLastPara="1" wrap="square" lIns="0" tIns="12700" rIns="0" bIns="0" anchor="t" anchorCtr="0">
            <a:spAutoFit/>
          </a:bodyPr>
          <a:lstStyle/>
          <a:p>
            <a:pPr marL="240665" lvl="0" indent="-227965" algn="l" rtl="0">
              <a:lnSpc>
                <a:spcPct val="100000"/>
              </a:lnSpc>
              <a:spcBef>
                <a:spcPts val="0"/>
              </a:spcBef>
              <a:spcAft>
                <a:spcPts val="0"/>
              </a:spcAft>
              <a:buSzPts val="1800"/>
              <a:buFont typeface="Arial"/>
              <a:buChar char="•"/>
            </a:pPr>
            <a:r>
              <a:rPr lang="en-US" sz="1800" b="1">
                <a:latin typeface="Calibri"/>
                <a:ea typeface="Calibri"/>
                <a:cs typeface="Calibri"/>
                <a:sym typeface="Calibri"/>
              </a:rPr>
              <a:t>Title IX Program Review Focus:</a:t>
            </a:r>
            <a:endParaRPr sz="1800">
              <a:latin typeface="Calibri"/>
              <a:ea typeface="Calibri"/>
              <a:cs typeface="Calibri"/>
              <a:sym typeface="Calibri"/>
            </a:endParaRPr>
          </a:p>
          <a:p>
            <a:pPr marL="241300" marR="5080" lvl="0" indent="0" algn="l" rtl="0">
              <a:lnSpc>
                <a:spcPct val="100000"/>
              </a:lnSpc>
              <a:spcBef>
                <a:spcPts val="0"/>
              </a:spcBef>
              <a:spcAft>
                <a:spcPts val="0"/>
              </a:spcAft>
              <a:buNone/>
            </a:pPr>
            <a:r>
              <a:rPr lang="en-US" sz="1800">
                <a:latin typeface="Calibri"/>
                <a:ea typeface="Calibri"/>
                <a:cs typeface="Calibri"/>
                <a:sym typeface="Calibri"/>
              </a:rPr>
              <a:t>Coaches of women’s sports as compared to coaches of men’s sports, and usually only when coaching inequities are otherwise identified.</a:t>
            </a:r>
            <a:endParaRPr sz="1800">
              <a:latin typeface="Calibri"/>
              <a:ea typeface="Calibri"/>
              <a:cs typeface="Calibri"/>
              <a:sym typeface="Calibri"/>
            </a:endParaRPr>
          </a:p>
          <a:p>
            <a:pPr marL="240665" lvl="0" indent="-227965" algn="l" rtl="0">
              <a:lnSpc>
                <a:spcPct val="100000"/>
              </a:lnSpc>
              <a:spcBef>
                <a:spcPts val="1005"/>
              </a:spcBef>
              <a:spcAft>
                <a:spcPts val="0"/>
              </a:spcAft>
              <a:buSzPts val="1800"/>
              <a:buFont typeface="Arial"/>
              <a:buChar char="•"/>
            </a:pPr>
            <a:r>
              <a:rPr lang="en-US" sz="1800" b="1">
                <a:latin typeface="Calibri"/>
                <a:ea typeface="Calibri"/>
                <a:cs typeface="Calibri"/>
                <a:sym typeface="Calibri"/>
              </a:rPr>
              <a:t>Title IX Employment/EPA Focus:</a:t>
            </a:r>
            <a:endParaRPr sz="1800">
              <a:latin typeface="Calibri"/>
              <a:ea typeface="Calibri"/>
              <a:cs typeface="Calibri"/>
              <a:sym typeface="Calibri"/>
            </a:endParaRPr>
          </a:p>
          <a:p>
            <a:pPr marL="241300" marR="180975" lvl="0" indent="0" algn="l" rtl="0">
              <a:lnSpc>
                <a:spcPct val="100000"/>
              </a:lnSpc>
              <a:spcBef>
                <a:spcPts val="0"/>
              </a:spcBef>
              <a:spcAft>
                <a:spcPts val="0"/>
              </a:spcAft>
              <a:buNone/>
            </a:pPr>
            <a:r>
              <a:rPr lang="en-US" sz="1800">
                <a:latin typeface="Calibri"/>
                <a:ea typeface="Calibri"/>
                <a:cs typeface="Calibri"/>
                <a:sym typeface="Calibri"/>
              </a:rPr>
              <a:t>Female coaches’ salaries compared to male coaches’ salaries.</a:t>
            </a:r>
            <a:endParaRPr sz="1800">
              <a:latin typeface="Calibri"/>
              <a:ea typeface="Calibri"/>
              <a:cs typeface="Calibri"/>
              <a:sym typeface="Calibri"/>
            </a:endParaRPr>
          </a:p>
          <a:p>
            <a:pPr marL="697865" lvl="1" indent="-227965" algn="l" rtl="0">
              <a:lnSpc>
                <a:spcPct val="100000"/>
              </a:lnSpc>
              <a:spcBef>
                <a:spcPts val="520"/>
              </a:spcBef>
              <a:spcAft>
                <a:spcPts val="0"/>
              </a:spcAft>
              <a:buSzPts val="1500"/>
              <a:buFont typeface="Arial"/>
              <a:buChar char="•"/>
            </a:pPr>
            <a:r>
              <a:rPr lang="en-US" sz="1500">
                <a:latin typeface="Calibri"/>
                <a:ea typeface="Calibri"/>
                <a:cs typeface="Calibri"/>
                <a:sym typeface="Calibri"/>
              </a:rPr>
              <a:t>Equal Pay for Equal Work</a:t>
            </a:r>
            <a:endParaRPr sz="1500">
              <a:latin typeface="Calibri"/>
              <a:ea typeface="Calibri"/>
              <a:cs typeface="Calibri"/>
              <a:sym typeface="Calibri"/>
            </a:endParaRPr>
          </a:p>
          <a:p>
            <a:pPr marL="697865" lvl="1" indent="-227965" algn="l" rtl="0">
              <a:lnSpc>
                <a:spcPct val="100000"/>
              </a:lnSpc>
              <a:spcBef>
                <a:spcPts val="500"/>
              </a:spcBef>
              <a:spcAft>
                <a:spcPts val="0"/>
              </a:spcAft>
              <a:buSzPts val="1500"/>
              <a:buFont typeface="Arial"/>
              <a:buChar char="•"/>
            </a:pPr>
            <a:r>
              <a:rPr lang="en-US" sz="1500">
                <a:latin typeface="Calibri"/>
                <a:ea typeface="Calibri"/>
                <a:cs typeface="Calibri"/>
                <a:sym typeface="Calibri"/>
              </a:rPr>
              <a:t>Non-Discriminatory Justifications</a:t>
            </a:r>
            <a:endParaRPr sz="1500">
              <a:latin typeface="Calibri"/>
              <a:ea typeface="Calibri"/>
              <a:cs typeface="Calibri"/>
              <a:sym typeface="Calibri"/>
            </a:endParaRPr>
          </a:p>
          <a:p>
            <a:pPr marL="240665" lvl="0" indent="-227965" algn="l" rtl="0">
              <a:lnSpc>
                <a:spcPct val="100000"/>
              </a:lnSpc>
              <a:spcBef>
                <a:spcPts val="975"/>
              </a:spcBef>
              <a:spcAft>
                <a:spcPts val="0"/>
              </a:spcAft>
              <a:buSzPts val="1800"/>
              <a:buFont typeface="Arial"/>
              <a:buChar char="•"/>
            </a:pPr>
            <a:r>
              <a:rPr lang="en-US" sz="1800" b="1">
                <a:latin typeface="Calibri"/>
                <a:ea typeface="Calibri"/>
                <a:cs typeface="Calibri"/>
                <a:sym typeface="Calibri"/>
              </a:rPr>
              <a:t>OFCCP Audits/Title VII/State Law</a:t>
            </a:r>
            <a:endParaRPr sz="1800">
              <a:latin typeface="Calibri"/>
              <a:ea typeface="Calibri"/>
              <a:cs typeface="Calibri"/>
              <a:sym typeface="Calibri"/>
            </a:endParaRPr>
          </a:p>
          <a:p>
            <a:pPr marL="241300" marR="1299845" lvl="0" indent="-228600" algn="l" rtl="0">
              <a:lnSpc>
                <a:spcPct val="100000"/>
              </a:lnSpc>
              <a:spcBef>
                <a:spcPts val="1005"/>
              </a:spcBef>
              <a:spcAft>
                <a:spcPts val="0"/>
              </a:spcAft>
              <a:buSzPts val="1800"/>
              <a:buFont typeface="Arial"/>
              <a:buChar char="•"/>
            </a:pPr>
            <a:r>
              <a:rPr lang="en-US" sz="1800" b="1">
                <a:latin typeface="Calibri"/>
                <a:ea typeface="Calibri"/>
                <a:cs typeface="Calibri"/>
                <a:sym typeface="Calibri"/>
              </a:rPr>
              <a:t>Documenting &amp; Auditing Compensation Systems/Approaches</a:t>
            </a:r>
            <a:endParaRPr sz="1800">
              <a:latin typeface="Calibri"/>
              <a:ea typeface="Calibri"/>
              <a:cs typeface="Calibri"/>
              <a:sym typeface="Calibri"/>
            </a:endParaRP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showMasterSp="0">
  <p:cSld>
    <p:spTree>
      <p:nvGrpSpPr>
        <p:cNvPr id="1" name="Shape 1805"/>
        <p:cNvGrpSpPr/>
        <p:nvPr/>
      </p:nvGrpSpPr>
      <p:grpSpPr>
        <a:xfrm>
          <a:off x="0" y="0"/>
          <a:ext cx="0" cy="0"/>
          <a:chOff x="0" y="0"/>
          <a:chExt cx="0" cy="0"/>
        </a:xfrm>
      </p:grpSpPr>
      <p:grpSp>
        <p:nvGrpSpPr>
          <p:cNvPr id="1806" name="Google Shape;1806;g2ecba0c605a_0_1616"/>
          <p:cNvGrpSpPr/>
          <p:nvPr/>
        </p:nvGrpSpPr>
        <p:grpSpPr>
          <a:xfrm>
            <a:off x="5865901" y="0"/>
            <a:ext cx="6326099" cy="6851902"/>
            <a:chOff x="5865901" y="0"/>
            <a:chExt cx="6326099" cy="6851902"/>
          </a:xfrm>
        </p:grpSpPr>
        <p:pic>
          <p:nvPicPr>
            <p:cNvPr id="1807" name="Google Shape;1807;g2ecba0c605a_0_1616"/>
            <p:cNvPicPr preferRelativeResize="0"/>
            <p:nvPr/>
          </p:nvPicPr>
          <p:blipFill rotWithShape="1">
            <a:blip r:embed="rId3">
              <a:alphaModFix/>
            </a:blip>
            <a:srcRect/>
            <a:stretch/>
          </p:blipFill>
          <p:spPr>
            <a:xfrm>
              <a:off x="5865901" y="0"/>
              <a:ext cx="6326099" cy="6851902"/>
            </a:xfrm>
            <a:prstGeom prst="rect">
              <a:avLst/>
            </a:prstGeom>
            <a:noFill/>
            <a:ln>
              <a:noFill/>
            </a:ln>
          </p:spPr>
        </p:pic>
        <p:pic>
          <p:nvPicPr>
            <p:cNvPr id="1808" name="Google Shape;1808;g2ecba0c605a_0_1616"/>
            <p:cNvPicPr preferRelativeResize="0"/>
            <p:nvPr/>
          </p:nvPicPr>
          <p:blipFill rotWithShape="1">
            <a:blip r:embed="rId4">
              <a:alphaModFix/>
            </a:blip>
            <a:srcRect/>
            <a:stretch/>
          </p:blipFill>
          <p:spPr>
            <a:xfrm>
              <a:off x="7676388" y="288036"/>
              <a:ext cx="4122419" cy="673607"/>
            </a:xfrm>
            <a:prstGeom prst="rect">
              <a:avLst/>
            </a:prstGeom>
            <a:noFill/>
            <a:ln>
              <a:noFill/>
            </a:ln>
          </p:spPr>
        </p:pic>
      </p:grpSp>
      <p:sp>
        <p:nvSpPr>
          <p:cNvPr id="1809" name="Google Shape;1809;g2ecba0c605a_0_1616"/>
          <p:cNvSpPr txBox="1">
            <a:spLocks noGrp="1"/>
          </p:cNvSpPr>
          <p:nvPr>
            <p:ph type="title"/>
          </p:nvPr>
        </p:nvSpPr>
        <p:spPr>
          <a:xfrm>
            <a:off x="1869067" y="2417080"/>
            <a:ext cx="4056300" cy="1665900"/>
          </a:xfrm>
          <a:prstGeom prst="rect">
            <a:avLst/>
          </a:prstGeom>
          <a:noFill/>
          <a:ln>
            <a:noFill/>
          </a:ln>
        </p:spPr>
        <p:txBody>
          <a:bodyPr spcFirstLastPara="1" wrap="square" lIns="0" tIns="96500" rIns="0" bIns="0" anchor="t" anchorCtr="0">
            <a:spAutoFit/>
          </a:bodyPr>
          <a:lstStyle/>
          <a:p>
            <a:pPr marL="12700" marR="5080" lvl="0" indent="718820" algn="l" rtl="0">
              <a:lnSpc>
                <a:spcPct val="107959"/>
              </a:lnSpc>
              <a:spcBef>
                <a:spcPts val="0"/>
              </a:spcBef>
              <a:spcAft>
                <a:spcPts val="0"/>
              </a:spcAft>
              <a:buNone/>
            </a:pPr>
            <a:r>
              <a:rPr lang="en-US" sz="4900"/>
              <a:t>Current Regulations</a:t>
            </a:r>
            <a:endParaRPr sz="49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76" name="Google Shape;276;g2ecba0c605a_0_1785"/>
          <p:cNvPicPr preferRelativeResize="0"/>
          <p:nvPr/>
        </p:nvPicPr>
        <p:blipFill>
          <a:blip r:embed="rId3">
            <a:alphaModFix/>
          </a:blip>
          <a:stretch>
            <a:fillRect/>
          </a:stretch>
        </p:blipFill>
        <p:spPr>
          <a:xfrm>
            <a:off x="0" y="0"/>
            <a:ext cx="12192001" cy="6857201"/>
          </a:xfrm>
          <a:prstGeom prst="rect">
            <a:avLst/>
          </a:prstGeom>
          <a:noFill/>
          <a:ln>
            <a:noFill/>
          </a:ln>
        </p:spPr>
      </p:pic>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showMasterSp="0">
  <p:cSld>
    <p:spTree>
      <p:nvGrpSpPr>
        <p:cNvPr id="1" name="Shape 1813"/>
        <p:cNvGrpSpPr/>
        <p:nvPr/>
      </p:nvGrpSpPr>
      <p:grpSpPr>
        <a:xfrm>
          <a:off x="0" y="0"/>
          <a:ext cx="0" cy="0"/>
          <a:chOff x="0" y="0"/>
          <a:chExt cx="0" cy="0"/>
        </a:xfrm>
      </p:grpSpPr>
      <p:pic>
        <p:nvPicPr>
          <p:cNvPr id="1814" name="Google Shape;1814;g2ecba0c605a_0_1623"/>
          <p:cNvPicPr preferRelativeResize="0"/>
          <p:nvPr/>
        </p:nvPicPr>
        <p:blipFill rotWithShape="1">
          <a:blip r:embed="rId3">
            <a:alphaModFix/>
          </a:blip>
          <a:srcRect/>
          <a:stretch/>
        </p:blipFill>
        <p:spPr>
          <a:xfrm>
            <a:off x="0" y="5841491"/>
            <a:ext cx="12191996" cy="1016507"/>
          </a:xfrm>
          <a:prstGeom prst="rect">
            <a:avLst/>
          </a:prstGeom>
          <a:noFill/>
          <a:ln>
            <a:noFill/>
          </a:ln>
        </p:spPr>
      </p:pic>
      <p:sp>
        <p:nvSpPr>
          <p:cNvPr id="1815" name="Google Shape;1815;g2ecba0c605a_0_1623"/>
          <p:cNvSpPr txBox="1">
            <a:spLocks noGrp="1"/>
          </p:cNvSpPr>
          <p:nvPr>
            <p:ph type="title"/>
          </p:nvPr>
        </p:nvSpPr>
        <p:spPr>
          <a:xfrm>
            <a:off x="916939" y="684498"/>
            <a:ext cx="7806600" cy="5670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3600"/>
              <a:t>Application (per the preamble):</a:t>
            </a:r>
            <a:endParaRPr sz="3600"/>
          </a:p>
        </p:txBody>
      </p:sp>
      <p:sp>
        <p:nvSpPr>
          <p:cNvPr id="1816" name="Google Shape;1816;g2ecba0c605a_0_1623"/>
          <p:cNvSpPr txBox="1"/>
          <p:nvPr/>
        </p:nvSpPr>
        <p:spPr>
          <a:xfrm>
            <a:off x="916939" y="1453953"/>
            <a:ext cx="10300200" cy="3656400"/>
          </a:xfrm>
          <a:prstGeom prst="rect">
            <a:avLst/>
          </a:prstGeom>
          <a:noFill/>
          <a:ln>
            <a:noFill/>
          </a:ln>
        </p:spPr>
        <p:txBody>
          <a:bodyPr spcFirstLastPara="1" wrap="square" lIns="0" tIns="13325" rIns="0" bIns="0" anchor="t" anchorCtr="0">
            <a:spAutoFit/>
          </a:bodyPr>
          <a:lstStyle/>
          <a:p>
            <a:pPr marL="241300" marR="13970" lvl="0" indent="-228600" algn="l" rtl="0">
              <a:lnSpc>
                <a:spcPct val="100000"/>
              </a:lnSpc>
              <a:spcBef>
                <a:spcPts val="0"/>
              </a:spcBef>
              <a:spcAft>
                <a:spcPts val="0"/>
              </a:spcAft>
              <a:buSzPts val="2000"/>
              <a:buFont typeface="Arial"/>
              <a:buChar char="•"/>
            </a:pPr>
            <a:r>
              <a:rPr lang="en-US" sz="2000">
                <a:latin typeface="Calibri"/>
                <a:ea typeface="Calibri"/>
                <a:cs typeface="Calibri"/>
                <a:sym typeface="Calibri"/>
              </a:rPr>
              <a:t>“[T]he Department declines to address other topics . . . such as pregnancy, parenting, or athletics under Title IX, coverage of Title IX to fraternities and sororities, whether speech codes discriminate based on sex, funding intended to protect women or young adults on campus, funding cuts to girls’ programs by recipients, or forms of harassment other than sexual harassment.”</a:t>
            </a:r>
            <a:endParaRPr sz="2000">
              <a:latin typeface="Calibri"/>
              <a:ea typeface="Calibri"/>
              <a:cs typeface="Calibri"/>
              <a:sym typeface="Calibri"/>
            </a:endParaRPr>
          </a:p>
          <a:p>
            <a:pPr marL="241300" marR="363855" lvl="0" indent="-228600" algn="l" rtl="0">
              <a:lnSpc>
                <a:spcPct val="100000"/>
              </a:lnSpc>
              <a:spcBef>
                <a:spcPts val="995"/>
              </a:spcBef>
              <a:spcAft>
                <a:spcPts val="0"/>
              </a:spcAft>
              <a:buSzPts val="2000"/>
              <a:buFont typeface="Arial"/>
              <a:buChar char="•"/>
            </a:pPr>
            <a:r>
              <a:rPr lang="en-US" sz="2000">
                <a:latin typeface="Calibri"/>
                <a:ea typeface="Calibri"/>
                <a:cs typeface="Calibri"/>
                <a:sym typeface="Calibri"/>
              </a:rPr>
              <a:t>These complaints “may be referred” to the recipient’s Title IX Coordinator to review under the grievance procedures required by these Regulations.</a:t>
            </a:r>
            <a:endParaRPr sz="2000">
              <a:latin typeface="Calibri"/>
              <a:ea typeface="Calibri"/>
              <a:cs typeface="Calibri"/>
              <a:sym typeface="Calibri"/>
            </a:endParaRPr>
          </a:p>
          <a:p>
            <a:pPr marL="240665" marR="5080" lvl="0" indent="-228600" algn="l" rtl="0">
              <a:lnSpc>
                <a:spcPct val="100000"/>
              </a:lnSpc>
              <a:spcBef>
                <a:spcPts val="1005"/>
              </a:spcBef>
              <a:spcAft>
                <a:spcPts val="0"/>
              </a:spcAft>
              <a:buSzPts val="2000"/>
              <a:buFont typeface="Arial"/>
              <a:buChar char="•"/>
            </a:pPr>
            <a:r>
              <a:rPr lang="en-US" sz="2000">
                <a:latin typeface="Calibri"/>
                <a:ea typeface="Calibri"/>
                <a:cs typeface="Calibri"/>
                <a:sym typeface="Calibri"/>
              </a:rPr>
              <a:t>“[T]he handling of non-sexual harassment sex discrimination complaints brought by students and employees (for instance, complaints of sex-based different treatment in athletics . . .) remains the same as under current regulations (</a:t>
            </a:r>
            <a:r>
              <a:rPr lang="en-US" sz="2000" i="1">
                <a:latin typeface="Calibri"/>
                <a:ea typeface="Calibri"/>
                <a:cs typeface="Calibri"/>
                <a:sym typeface="Calibri"/>
              </a:rPr>
              <a:t>i.e., </a:t>
            </a:r>
            <a:r>
              <a:rPr lang="en-US" sz="2000">
                <a:latin typeface="Calibri"/>
                <a:ea typeface="Calibri"/>
                <a:cs typeface="Calibri"/>
                <a:sym typeface="Calibri"/>
              </a:rPr>
              <a:t>recipients must have in place grievance procedures providing for prompt and equitable resolution of such complaints).”</a:t>
            </a:r>
            <a:endParaRPr sz="2000">
              <a:latin typeface="Calibri"/>
              <a:ea typeface="Calibri"/>
              <a:cs typeface="Calibri"/>
              <a:sym typeface="Calibri"/>
            </a:endParaRPr>
          </a:p>
        </p:txBody>
      </p:sp>
      <p:sp>
        <p:nvSpPr>
          <p:cNvPr id="1817" name="Google Shape;1817;g2ecba0c605a_0_1623"/>
          <p:cNvSpPr txBox="1"/>
          <p:nvPr/>
        </p:nvSpPr>
        <p:spPr>
          <a:xfrm>
            <a:off x="1594924" y="5339860"/>
            <a:ext cx="8488800" cy="320100"/>
          </a:xfrm>
          <a:prstGeom prst="rect">
            <a:avLst/>
          </a:prstGeom>
          <a:noFill/>
          <a:ln>
            <a:noFill/>
          </a:ln>
        </p:spPr>
        <p:txBody>
          <a:bodyPr spcFirstLastPara="1" wrap="square" lIns="0" tIns="12050" rIns="0" bIns="0" anchor="t" anchorCtr="0">
            <a:spAutoFit/>
          </a:bodyPr>
          <a:lstStyle/>
          <a:p>
            <a:pPr marL="12700" marR="5080" lvl="0" indent="0" algn="l" rtl="0">
              <a:lnSpc>
                <a:spcPct val="100000"/>
              </a:lnSpc>
              <a:spcBef>
                <a:spcPts val="0"/>
              </a:spcBef>
              <a:spcAft>
                <a:spcPts val="0"/>
              </a:spcAft>
              <a:buNone/>
            </a:pPr>
            <a:r>
              <a:rPr lang="en-US" sz="1000">
                <a:latin typeface="Calibri"/>
                <a:ea typeface="Calibri"/>
                <a:cs typeface="Calibri"/>
                <a:sym typeface="Calibri"/>
              </a:rPr>
              <a:t>See Title IX Regulations, 85 FR 30026 at </a:t>
            </a:r>
            <a:r>
              <a:rPr lang="en-US" sz="1000" u="sng">
                <a:solidFill>
                  <a:srgbClr val="AC151B"/>
                </a:solidFill>
                <a:latin typeface="Calibri"/>
                <a:ea typeface="Calibri"/>
                <a:cs typeface="Calibri"/>
                <a:sym typeface="Calibri"/>
              </a:rPr>
              <a:t>https://</a:t>
            </a:r>
            <a:r>
              <a:rPr lang="en-US" sz="1000" u="sng">
                <a:solidFill>
                  <a:srgbClr val="AC151B"/>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www.federalregister.gov/documents/2020/05/19/2020-10512/nondiscrimination-on-the-basis-of-sex-in-education-</a:t>
            </a:r>
            <a:r>
              <a:rPr lang="en-US" sz="1000">
                <a:solidFill>
                  <a:srgbClr val="AC151B"/>
                </a:solidFill>
                <a:latin typeface="Calibri"/>
                <a:ea typeface="Calibri"/>
                <a:cs typeface="Calibri"/>
                <a:sym typeface="Calibri"/>
              </a:rPr>
              <a:t> </a:t>
            </a:r>
            <a:r>
              <a:rPr lang="en-US" sz="1000" u="sng">
                <a:solidFill>
                  <a:srgbClr val="AC151B"/>
                </a:solidFill>
                <a:latin typeface="Calibri"/>
                <a:ea typeface="Calibri"/>
                <a:cs typeface="Calibri"/>
                <a:sym typeface="Calibri"/>
              </a:rPr>
              <a:t>programs-or-activities-receiving-federal</a:t>
            </a:r>
            <a:endParaRPr sz="1000">
              <a:latin typeface="Calibri"/>
              <a:ea typeface="Calibri"/>
              <a:cs typeface="Calibri"/>
              <a:sym typeface="Calibri"/>
            </a:endParaRP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showMasterSp="0">
  <p:cSld>
    <p:spTree>
      <p:nvGrpSpPr>
        <p:cNvPr id="1" name="Shape 1821"/>
        <p:cNvGrpSpPr/>
        <p:nvPr/>
      </p:nvGrpSpPr>
      <p:grpSpPr>
        <a:xfrm>
          <a:off x="0" y="0"/>
          <a:ext cx="0" cy="0"/>
          <a:chOff x="0" y="0"/>
          <a:chExt cx="0" cy="0"/>
        </a:xfrm>
      </p:grpSpPr>
      <p:grpSp>
        <p:nvGrpSpPr>
          <p:cNvPr id="1822" name="Google Shape;1822;g2ecba0c605a_0_1630"/>
          <p:cNvGrpSpPr/>
          <p:nvPr/>
        </p:nvGrpSpPr>
        <p:grpSpPr>
          <a:xfrm>
            <a:off x="0" y="214884"/>
            <a:ext cx="12191996" cy="6643114"/>
            <a:chOff x="0" y="214884"/>
            <a:chExt cx="12191996" cy="6643114"/>
          </a:xfrm>
        </p:grpSpPr>
        <p:pic>
          <p:nvPicPr>
            <p:cNvPr id="1823" name="Google Shape;1823;g2ecba0c605a_0_1630"/>
            <p:cNvPicPr preferRelativeResize="0"/>
            <p:nvPr/>
          </p:nvPicPr>
          <p:blipFill rotWithShape="1">
            <a:blip r:embed="rId3">
              <a:alphaModFix/>
            </a:blip>
            <a:srcRect/>
            <a:stretch/>
          </p:blipFill>
          <p:spPr>
            <a:xfrm>
              <a:off x="0" y="5841491"/>
              <a:ext cx="12191996" cy="1016507"/>
            </a:xfrm>
            <a:prstGeom prst="rect">
              <a:avLst/>
            </a:prstGeom>
            <a:noFill/>
            <a:ln>
              <a:noFill/>
            </a:ln>
          </p:spPr>
        </p:pic>
        <p:pic>
          <p:nvPicPr>
            <p:cNvPr id="1824" name="Google Shape;1824;g2ecba0c605a_0_1630"/>
            <p:cNvPicPr preferRelativeResize="0"/>
            <p:nvPr/>
          </p:nvPicPr>
          <p:blipFill rotWithShape="1">
            <a:blip r:embed="rId4">
              <a:alphaModFix/>
            </a:blip>
            <a:srcRect/>
            <a:stretch/>
          </p:blipFill>
          <p:spPr>
            <a:xfrm>
              <a:off x="2513076" y="214884"/>
              <a:ext cx="8922461" cy="5597652"/>
            </a:xfrm>
            <a:prstGeom prst="rect">
              <a:avLst/>
            </a:prstGeom>
            <a:noFill/>
            <a:ln>
              <a:noFill/>
            </a:ln>
          </p:spPr>
        </p:pic>
      </p:grpSp>
      <p:sp>
        <p:nvSpPr>
          <p:cNvPr id="1825" name="Google Shape;1825;g2ecba0c605a_0_1630"/>
          <p:cNvSpPr txBox="1"/>
          <p:nvPr/>
        </p:nvSpPr>
        <p:spPr>
          <a:xfrm>
            <a:off x="379923" y="2675351"/>
            <a:ext cx="1828800" cy="5670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3600">
                <a:solidFill>
                  <a:srgbClr val="AC151B"/>
                </a:solidFill>
                <a:latin typeface="Arial Black"/>
                <a:ea typeface="Arial Black"/>
                <a:cs typeface="Arial Black"/>
                <a:sym typeface="Arial Black"/>
              </a:rPr>
              <a:t>Notice:</a:t>
            </a:r>
            <a:endParaRPr sz="3600">
              <a:latin typeface="Arial Black"/>
              <a:ea typeface="Arial Black"/>
              <a:cs typeface="Arial Black"/>
              <a:sym typeface="Arial Black"/>
            </a:endParaRPr>
          </a:p>
        </p:txBody>
      </p:sp>
      <p:sp>
        <p:nvSpPr>
          <p:cNvPr id="1826" name="Google Shape;1826;g2ecba0c605a_0_1630"/>
          <p:cNvSpPr txBox="1">
            <a:spLocks noGrp="1"/>
          </p:cNvSpPr>
          <p:nvPr>
            <p:ph type="title"/>
          </p:nvPr>
        </p:nvSpPr>
        <p:spPr>
          <a:xfrm>
            <a:off x="2581609" y="885456"/>
            <a:ext cx="3119700" cy="443100"/>
          </a:xfrm>
          <a:prstGeom prst="rect">
            <a:avLst/>
          </a:prstGeom>
          <a:noFill/>
          <a:ln>
            <a:noFill/>
          </a:ln>
        </p:spPr>
        <p:txBody>
          <a:bodyPr spcFirstLastPara="1" wrap="square" lIns="0" tIns="12050" rIns="0" bIns="0" anchor="t" anchorCtr="0">
            <a:spAutoFit/>
          </a:bodyPr>
          <a:lstStyle/>
          <a:p>
            <a:pPr marL="12700" lvl="0" indent="0" algn="l" rtl="0">
              <a:lnSpc>
                <a:spcPct val="100000"/>
              </a:lnSpc>
              <a:spcBef>
                <a:spcPts val="0"/>
              </a:spcBef>
              <a:spcAft>
                <a:spcPts val="0"/>
              </a:spcAft>
              <a:buNone/>
            </a:pPr>
            <a:r>
              <a:rPr lang="en-US" sz="2800">
                <a:solidFill>
                  <a:srgbClr val="000000"/>
                </a:solidFill>
                <a:latin typeface="Calibri"/>
                <a:ea typeface="Calibri"/>
                <a:cs typeface="Calibri"/>
                <a:sym typeface="Calibri"/>
              </a:rPr>
              <a:t>Reporting in Athletics</a:t>
            </a:r>
            <a:endParaRPr sz="2800">
              <a:latin typeface="Calibri"/>
              <a:ea typeface="Calibri"/>
              <a:cs typeface="Calibri"/>
              <a:sym typeface="Calibri"/>
            </a:endParaRPr>
          </a:p>
        </p:txBody>
      </p:sp>
      <p:sp>
        <p:nvSpPr>
          <p:cNvPr id="1827" name="Google Shape;1827;g2ecba0c605a_0_1630"/>
          <p:cNvSpPr txBox="1"/>
          <p:nvPr/>
        </p:nvSpPr>
        <p:spPr>
          <a:xfrm>
            <a:off x="3038809" y="1321321"/>
            <a:ext cx="5202600" cy="2547300"/>
          </a:xfrm>
          <a:prstGeom prst="rect">
            <a:avLst/>
          </a:prstGeom>
          <a:noFill/>
          <a:ln>
            <a:noFill/>
          </a:ln>
        </p:spPr>
        <p:txBody>
          <a:bodyPr spcFirstLastPara="1" wrap="square" lIns="0" tIns="147950" rIns="0" bIns="0" anchor="t" anchorCtr="0">
            <a:spAutoFit/>
          </a:bodyPr>
          <a:lstStyle/>
          <a:p>
            <a:pPr marL="240028" lvl="0" indent="-227328" algn="l" rtl="0">
              <a:lnSpc>
                <a:spcPct val="100000"/>
              </a:lnSpc>
              <a:spcBef>
                <a:spcPts val="0"/>
              </a:spcBef>
              <a:spcAft>
                <a:spcPts val="0"/>
              </a:spcAft>
              <a:buSzPts val="2400"/>
              <a:buFont typeface="Arial"/>
              <a:buChar char="•"/>
            </a:pPr>
            <a:r>
              <a:rPr lang="en-US" sz="2400">
                <a:latin typeface="Calibri"/>
                <a:ea typeface="Calibri"/>
                <a:cs typeface="Calibri"/>
                <a:sym typeface="Calibri"/>
              </a:rPr>
              <a:t>Deputy Title IX Coordinator in Athletics?</a:t>
            </a:r>
            <a:endParaRPr sz="2400">
              <a:latin typeface="Calibri"/>
              <a:ea typeface="Calibri"/>
              <a:cs typeface="Calibri"/>
              <a:sym typeface="Calibri"/>
            </a:endParaRPr>
          </a:p>
          <a:p>
            <a:pPr marL="240028" lvl="0" indent="-227328" algn="l" rtl="0">
              <a:lnSpc>
                <a:spcPct val="100000"/>
              </a:lnSpc>
              <a:spcBef>
                <a:spcPts val="1070"/>
              </a:spcBef>
              <a:spcAft>
                <a:spcPts val="0"/>
              </a:spcAft>
              <a:buSzPts val="2400"/>
              <a:buFont typeface="Arial"/>
              <a:buChar char="•"/>
            </a:pPr>
            <a:r>
              <a:rPr lang="en-US" sz="2400">
                <a:latin typeface="Calibri"/>
                <a:ea typeface="Calibri"/>
                <a:cs typeface="Calibri"/>
                <a:sym typeface="Calibri"/>
              </a:rPr>
              <a:t>OWAs?</a:t>
            </a:r>
            <a:endParaRPr sz="2400">
              <a:latin typeface="Calibri"/>
              <a:ea typeface="Calibri"/>
              <a:cs typeface="Calibri"/>
              <a:sym typeface="Calibri"/>
            </a:endParaRPr>
          </a:p>
          <a:p>
            <a:pPr marL="240028" lvl="0" indent="-227328" algn="l" rtl="0">
              <a:lnSpc>
                <a:spcPct val="100000"/>
              </a:lnSpc>
              <a:spcBef>
                <a:spcPts val="1080"/>
              </a:spcBef>
              <a:spcAft>
                <a:spcPts val="0"/>
              </a:spcAft>
              <a:buSzPts val="2400"/>
              <a:buFont typeface="Arial"/>
              <a:buChar char="•"/>
            </a:pPr>
            <a:r>
              <a:rPr lang="en-US" sz="2400">
                <a:latin typeface="Calibri"/>
                <a:ea typeface="Calibri"/>
                <a:cs typeface="Calibri"/>
                <a:sym typeface="Calibri"/>
              </a:rPr>
              <a:t>Others?</a:t>
            </a:r>
            <a:endParaRPr sz="2400">
              <a:latin typeface="Calibri"/>
              <a:ea typeface="Calibri"/>
              <a:cs typeface="Calibri"/>
              <a:sym typeface="Calibri"/>
            </a:endParaRPr>
          </a:p>
          <a:p>
            <a:pPr marL="240028" lvl="0" indent="-227328" algn="l" rtl="0">
              <a:lnSpc>
                <a:spcPct val="100000"/>
              </a:lnSpc>
              <a:spcBef>
                <a:spcPts val="1080"/>
              </a:spcBef>
              <a:spcAft>
                <a:spcPts val="0"/>
              </a:spcAft>
              <a:buSzPts val="2400"/>
              <a:buFont typeface="Arial"/>
              <a:buChar char="•"/>
            </a:pPr>
            <a:r>
              <a:rPr lang="en-US" sz="2400">
                <a:latin typeface="Calibri"/>
                <a:ea typeface="Calibri"/>
                <a:cs typeface="Calibri"/>
                <a:sym typeface="Calibri"/>
              </a:rPr>
              <a:t>Confidential?</a:t>
            </a:r>
            <a:endParaRPr sz="2400">
              <a:latin typeface="Calibri"/>
              <a:ea typeface="Calibri"/>
              <a:cs typeface="Calibri"/>
              <a:sym typeface="Calibri"/>
            </a:endParaRPr>
          </a:p>
          <a:p>
            <a:pPr marL="240028" lvl="0" indent="-227328" algn="l" rtl="0">
              <a:lnSpc>
                <a:spcPct val="100000"/>
              </a:lnSpc>
              <a:spcBef>
                <a:spcPts val="1065"/>
              </a:spcBef>
              <a:spcAft>
                <a:spcPts val="0"/>
              </a:spcAft>
              <a:buSzPts val="2400"/>
              <a:buFont typeface="Arial"/>
              <a:buChar char="•"/>
            </a:pPr>
            <a:r>
              <a:rPr lang="en-US" sz="2400">
                <a:latin typeface="Calibri"/>
                <a:ea typeface="Calibri"/>
                <a:cs typeface="Calibri"/>
                <a:sym typeface="Calibri"/>
              </a:rPr>
              <a:t>Limited confidentiality?</a:t>
            </a:r>
            <a:endParaRPr sz="2400">
              <a:latin typeface="Calibri"/>
              <a:ea typeface="Calibri"/>
              <a:cs typeface="Calibri"/>
              <a:sym typeface="Calibri"/>
            </a:endParaRP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showMasterSp="0">
  <p:cSld>
    <p:spTree>
      <p:nvGrpSpPr>
        <p:cNvPr id="1" name="Shape 1831"/>
        <p:cNvGrpSpPr/>
        <p:nvPr/>
      </p:nvGrpSpPr>
      <p:grpSpPr>
        <a:xfrm>
          <a:off x="0" y="0"/>
          <a:ext cx="0" cy="0"/>
          <a:chOff x="0" y="0"/>
          <a:chExt cx="0" cy="0"/>
        </a:xfrm>
      </p:grpSpPr>
      <p:pic>
        <p:nvPicPr>
          <p:cNvPr id="1832" name="Google Shape;1832;g2ecba0c605a_0_1639"/>
          <p:cNvPicPr preferRelativeResize="0"/>
          <p:nvPr/>
        </p:nvPicPr>
        <p:blipFill rotWithShape="1">
          <a:blip r:embed="rId3">
            <a:alphaModFix/>
          </a:blip>
          <a:srcRect/>
          <a:stretch/>
        </p:blipFill>
        <p:spPr>
          <a:xfrm>
            <a:off x="0" y="5841491"/>
            <a:ext cx="12191996" cy="1016507"/>
          </a:xfrm>
          <a:prstGeom prst="rect">
            <a:avLst/>
          </a:prstGeom>
          <a:noFill/>
          <a:ln>
            <a:noFill/>
          </a:ln>
        </p:spPr>
      </p:pic>
      <p:sp>
        <p:nvSpPr>
          <p:cNvPr id="1833" name="Google Shape;1833;g2ecba0c605a_0_1639"/>
          <p:cNvSpPr txBox="1"/>
          <p:nvPr/>
        </p:nvSpPr>
        <p:spPr>
          <a:xfrm>
            <a:off x="6172200" y="437387"/>
            <a:ext cx="5585400" cy="444300"/>
          </a:xfrm>
          <a:prstGeom prst="rect">
            <a:avLst/>
          </a:prstGeom>
          <a:solidFill>
            <a:srgbClr val="F1F1F1"/>
          </a:solidFill>
          <a:ln w="9525" cap="flat" cmpd="sng">
            <a:solidFill>
              <a:srgbClr val="000000"/>
            </a:solidFill>
            <a:prstDash val="solid"/>
            <a:round/>
            <a:headEnd type="none" w="sm" len="sm"/>
            <a:tailEnd type="none" w="sm" len="sm"/>
          </a:ln>
        </p:spPr>
        <p:txBody>
          <a:bodyPr spcFirstLastPara="1" wrap="square" lIns="0" tIns="74275" rIns="0" bIns="0" anchor="t" anchorCtr="0">
            <a:spAutoFit/>
          </a:bodyPr>
          <a:lstStyle/>
          <a:p>
            <a:pPr marL="90805" lvl="0" indent="0" algn="l" rtl="0">
              <a:lnSpc>
                <a:spcPct val="100000"/>
              </a:lnSpc>
              <a:spcBef>
                <a:spcPts val="0"/>
              </a:spcBef>
              <a:spcAft>
                <a:spcPts val="0"/>
              </a:spcAft>
              <a:buNone/>
            </a:pPr>
            <a:r>
              <a:rPr lang="en-US" sz="2400" b="1">
                <a:latin typeface="Arial"/>
                <a:ea typeface="Arial"/>
                <a:cs typeface="Arial"/>
                <a:sym typeface="Arial"/>
              </a:rPr>
              <a:t>Emergency Removals</a:t>
            </a:r>
            <a:endParaRPr sz="2400">
              <a:latin typeface="Arial"/>
              <a:ea typeface="Arial"/>
              <a:cs typeface="Arial"/>
              <a:sym typeface="Arial"/>
            </a:endParaRPr>
          </a:p>
        </p:txBody>
      </p:sp>
      <p:sp>
        <p:nvSpPr>
          <p:cNvPr id="1834" name="Google Shape;1834;g2ecba0c605a_0_1639"/>
          <p:cNvSpPr/>
          <p:nvPr/>
        </p:nvSpPr>
        <p:spPr>
          <a:xfrm>
            <a:off x="6172200" y="1019555"/>
            <a:ext cx="5585459" cy="4701540"/>
          </a:xfrm>
          <a:custGeom>
            <a:avLst/>
            <a:gdLst/>
            <a:ahLst/>
            <a:cxnLst/>
            <a:rect l="l" t="t" r="r" b="b"/>
            <a:pathLst>
              <a:path w="5585459" h="4701540" extrusionOk="0">
                <a:moveTo>
                  <a:pt x="0" y="0"/>
                </a:moveTo>
                <a:lnTo>
                  <a:pt x="5585459" y="0"/>
                </a:lnTo>
                <a:lnTo>
                  <a:pt x="5585459" y="4701540"/>
                </a:lnTo>
                <a:lnTo>
                  <a:pt x="0" y="4701540"/>
                </a:lnTo>
                <a:lnTo>
                  <a:pt x="0" y="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835" name="Google Shape;1835;g2ecba0c605a_0_1639"/>
          <p:cNvSpPr txBox="1"/>
          <p:nvPr/>
        </p:nvSpPr>
        <p:spPr>
          <a:xfrm>
            <a:off x="6250601" y="1023709"/>
            <a:ext cx="5379600" cy="4491900"/>
          </a:xfrm>
          <a:prstGeom prst="rect">
            <a:avLst/>
          </a:prstGeom>
          <a:noFill/>
          <a:ln>
            <a:noFill/>
          </a:ln>
        </p:spPr>
        <p:txBody>
          <a:bodyPr spcFirstLastPara="1" wrap="square" lIns="0" tIns="12700" rIns="0" bIns="0" anchor="t" anchorCtr="0">
            <a:spAutoFit/>
          </a:bodyPr>
          <a:lstStyle/>
          <a:p>
            <a:pPr marL="241300" marR="60325" lvl="0" indent="-228600" algn="l" rtl="0">
              <a:lnSpc>
                <a:spcPct val="120000"/>
              </a:lnSpc>
              <a:spcBef>
                <a:spcPts val="0"/>
              </a:spcBef>
              <a:spcAft>
                <a:spcPts val="0"/>
              </a:spcAft>
              <a:buSzPts val="1400"/>
              <a:buFont typeface="Arial"/>
              <a:buChar char="•"/>
            </a:pPr>
            <a:r>
              <a:rPr lang="en-US" sz="1400">
                <a:latin typeface="Calibri"/>
                <a:ea typeface="Calibri"/>
                <a:cs typeface="Calibri"/>
                <a:sym typeface="Calibri"/>
              </a:rPr>
              <a:t>A school may remove an individual from one or more education programs or activities where the person poses an immediate threat to the physical health and safety of any individual before an investigation into sexual harassment allegations concludes (or where no grievance process is pending).</a:t>
            </a:r>
            <a:endParaRPr sz="1400">
              <a:latin typeface="Calibri"/>
              <a:ea typeface="Calibri"/>
              <a:cs typeface="Calibri"/>
              <a:sym typeface="Calibri"/>
            </a:endParaRPr>
          </a:p>
          <a:p>
            <a:pPr marL="698500" marR="160655" lvl="1" indent="-228600" algn="l" rtl="0">
              <a:lnSpc>
                <a:spcPct val="120000"/>
              </a:lnSpc>
              <a:spcBef>
                <a:spcPts val="500"/>
              </a:spcBef>
              <a:spcAft>
                <a:spcPts val="0"/>
              </a:spcAft>
              <a:buSzPts val="1400"/>
              <a:buFont typeface="Arial"/>
              <a:buChar char="•"/>
            </a:pPr>
            <a:r>
              <a:rPr lang="en-US" sz="1400">
                <a:latin typeface="Calibri"/>
                <a:ea typeface="Calibri"/>
                <a:cs typeface="Calibri"/>
                <a:sym typeface="Calibri"/>
              </a:rPr>
              <a:t>The school makes an </a:t>
            </a:r>
            <a:r>
              <a:rPr lang="en-US" sz="1400">
                <a:solidFill>
                  <a:srgbClr val="AC151B"/>
                </a:solidFill>
                <a:latin typeface="Calibri"/>
                <a:ea typeface="Calibri"/>
                <a:cs typeface="Calibri"/>
                <a:sym typeface="Calibri"/>
              </a:rPr>
              <a:t>individualized assessment </a:t>
            </a:r>
            <a:r>
              <a:rPr lang="en-US" sz="1400">
                <a:latin typeface="Calibri"/>
                <a:ea typeface="Calibri"/>
                <a:cs typeface="Calibri"/>
                <a:sym typeface="Calibri"/>
              </a:rPr>
              <a:t>that “an imminent threat to the physical health or safety of any person, </a:t>
            </a:r>
            <a:r>
              <a:rPr lang="en-US" sz="1400" i="1">
                <a:latin typeface="Calibri"/>
                <a:ea typeface="Calibri"/>
                <a:cs typeface="Calibri"/>
                <a:sym typeface="Calibri"/>
              </a:rPr>
              <a:t>arising from </a:t>
            </a:r>
            <a:r>
              <a:rPr lang="en-US" sz="1400">
                <a:latin typeface="Calibri"/>
                <a:ea typeface="Calibri"/>
                <a:cs typeface="Calibri"/>
                <a:sym typeface="Calibri"/>
              </a:rPr>
              <a:t>sexual harassment allegations, justifies removal</a:t>
            </a:r>
            <a:r>
              <a:rPr lang="en-US" sz="1400" i="1">
                <a:latin typeface="Calibri"/>
                <a:ea typeface="Calibri"/>
                <a:cs typeface="Calibri"/>
                <a:sym typeface="Calibri"/>
              </a:rPr>
              <a:t>,” </a:t>
            </a:r>
            <a:r>
              <a:rPr lang="en-US" sz="1400" b="1" u="sng">
                <a:latin typeface="Calibri"/>
                <a:ea typeface="Calibri"/>
                <a:cs typeface="Calibri"/>
                <a:sym typeface="Calibri"/>
              </a:rPr>
              <a:t>and</a:t>
            </a:r>
            <a:endParaRPr sz="1400">
              <a:latin typeface="Calibri"/>
              <a:ea typeface="Calibri"/>
              <a:cs typeface="Calibri"/>
              <a:sym typeface="Calibri"/>
            </a:endParaRPr>
          </a:p>
          <a:p>
            <a:pPr marL="698500" lvl="1" indent="-228600" algn="l" rtl="0">
              <a:lnSpc>
                <a:spcPct val="100000"/>
              </a:lnSpc>
              <a:spcBef>
                <a:spcPts val="830"/>
              </a:spcBef>
              <a:spcAft>
                <a:spcPts val="0"/>
              </a:spcAft>
              <a:buSzPts val="1400"/>
              <a:buFont typeface="Arial"/>
              <a:buChar char="•"/>
            </a:pPr>
            <a:r>
              <a:rPr lang="en-US" sz="1400">
                <a:latin typeface="Calibri"/>
                <a:ea typeface="Calibri"/>
                <a:cs typeface="Calibri"/>
                <a:sym typeface="Calibri"/>
              </a:rPr>
              <a:t>The school provides an </a:t>
            </a:r>
            <a:r>
              <a:rPr lang="en-US" sz="1400">
                <a:solidFill>
                  <a:srgbClr val="AC151B"/>
                </a:solidFill>
                <a:latin typeface="Calibri"/>
                <a:ea typeface="Calibri"/>
                <a:cs typeface="Calibri"/>
                <a:sym typeface="Calibri"/>
              </a:rPr>
              <a:t>opportunity to challenge </a:t>
            </a:r>
            <a:r>
              <a:rPr lang="en-US" sz="1400">
                <a:latin typeface="Calibri"/>
                <a:ea typeface="Calibri"/>
                <a:cs typeface="Calibri"/>
                <a:sym typeface="Calibri"/>
              </a:rPr>
              <a:t>the decision.</a:t>
            </a:r>
            <a:endParaRPr sz="1400">
              <a:latin typeface="Calibri"/>
              <a:ea typeface="Calibri"/>
              <a:cs typeface="Calibri"/>
              <a:sym typeface="Calibri"/>
            </a:endParaRPr>
          </a:p>
          <a:p>
            <a:pPr marL="240665" marR="688340" lvl="0" indent="-228600" algn="l" rtl="0">
              <a:lnSpc>
                <a:spcPct val="120000"/>
              </a:lnSpc>
              <a:spcBef>
                <a:spcPts val="1005"/>
              </a:spcBef>
              <a:spcAft>
                <a:spcPts val="0"/>
              </a:spcAft>
              <a:buSzPts val="1400"/>
              <a:buFont typeface="Arial"/>
              <a:buChar char="•"/>
            </a:pPr>
            <a:r>
              <a:rPr lang="en-US" sz="1400">
                <a:latin typeface="Calibri"/>
                <a:ea typeface="Calibri"/>
                <a:cs typeface="Calibri"/>
                <a:sym typeface="Calibri"/>
              </a:rPr>
              <a:t>An emergency removal cannot be imposed simply </a:t>
            </a:r>
            <a:r>
              <a:rPr lang="en-US" sz="1400" i="1">
                <a:latin typeface="Calibri"/>
                <a:ea typeface="Calibri"/>
                <a:cs typeface="Calibri"/>
                <a:sym typeface="Calibri"/>
              </a:rPr>
              <a:t>because </a:t>
            </a:r>
            <a:r>
              <a:rPr lang="en-US" sz="1400">
                <a:latin typeface="Calibri"/>
                <a:ea typeface="Calibri"/>
                <a:cs typeface="Calibri"/>
                <a:sym typeface="Calibri"/>
              </a:rPr>
              <a:t>an individual has been accused of sexual harassment.</a:t>
            </a:r>
            <a:endParaRPr sz="1400">
              <a:latin typeface="Calibri"/>
              <a:ea typeface="Calibri"/>
              <a:cs typeface="Calibri"/>
              <a:sym typeface="Calibri"/>
            </a:endParaRPr>
          </a:p>
          <a:p>
            <a:pPr marL="240665" marR="5080" lvl="0" indent="-228600" algn="l" rtl="0">
              <a:lnSpc>
                <a:spcPct val="120000"/>
              </a:lnSpc>
              <a:spcBef>
                <a:spcPts val="1000"/>
              </a:spcBef>
              <a:spcAft>
                <a:spcPts val="0"/>
              </a:spcAft>
              <a:buSzPts val="1400"/>
              <a:buFont typeface="Arial"/>
              <a:buChar char="•"/>
            </a:pPr>
            <a:r>
              <a:rPr lang="en-US" sz="1400">
                <a:latin typeface="Calibri"/>
                <a:ea typeface="Calibri"/>
                <a:cs typeface="Calibri"/>
                <a:sym typeface="Calibri"/>
              </a:rPr>
              <a:t>The Regulations do not prohibit a school from addressing violations of a school’s code of conduct, policies, or laws, </a:t>
            </a:r>
            <a:r>
              <a:rPr lang="en-US" sz="1400" b="1" u="sng">
                <a:latin typeface="Calibri"/>
                <a:ea typeface="Calibri"/>
                <a:cs typeface="Calibri"/>
                <a:sym typeface="Calibri"/>
              </a:rPr>
              <a:t>provided the conduct</a:t>
            </a:r>
            <a:r>
              <a:rPr lang="en-US" sz="1400" b="1">
                <a:latin typeface="Calibri"/>
                <a:ea typeface="Calibri"/>
                <a:cs typeface="Calibri"/>
                <a:sym typeface="Calibri"/>
              </a:rPr>
              <a:t> </a:t>
            </a:r>
            <a:r>
              <a:rPr lang="en-US" sz="1400" b="1" u="sng">
                <a:latin typeface="Calibri"/>
                <a:ea typeface="Calibri"/>
                <a:cs typeface="Calibri"/>
                <a:sym typeface="Calibri"/>
              </a:rPr>
              <a:t>does not constitute Title IX sexual harassment or is not ‘‘arising from”</a:t>
            </a:r>
            <a:r>
              <a:rPr lang="en-US" sz="1400" b="1">
                <a:latin typeface="Calibri"/>
                <a:ea typeface="Calibri"/>
                <a:cs typeface="Calibri"/>
                <a:sym typeface="Calibri"/>
              </a:rPr>
              <a:t> </a:t>
            </a:r>
            <a:r>
              <a:rPr lang="en-US" sz="1400" b="1" u="sng">
                <a:latin typeface="Calibri"/>
                <a:ea typeface="Calibri"/>
                <a:cs typeface="Calibri"/>
                <a:sym typeface="Calibri"/>
              </a:rPr>
              <a:t>Title IX misconduct allegations.</a:t>
            </a:r>
            <a:endParaRPr sz="1400">
              <a:latin typeface="Calibri"/>
              <a:ea typeface="Calibri"/>
              <a:cs typeface="Calibri"/>
              <a:sym typeface="Calibri"/>
            </a:endParaRPr>
          </a:p>
        </p:txBody>
      </p:sp>
      <p:sp>
        <p:nvSpPr>
          <p:cNvPr id="1836" name="Google Shape;1836;g2ecba0c605a_0_1639"/>
          <p:cNvSpPr txBox="1"/>
          <p:nvPr/>
        </p:nvSpPr>
        <p:spPr>
          <a:xfrm>
            <a:off x="768095" y="1110996"/>
            <a:ext cx="5261100" cy="444300"/>
          </a:xfrm>
          <a:prstGeom prst="rect">
            <a:avLst/>
          </a:prstGeom>
          <a:solidFill>
            <a:srgbClr val="F1F1F1"/>
          </a:solidFill>
          <a:ln w="9525" cap="flat" cmpd="sng">
            <a:solidFill>
              <a:srgbClr val="000000"/>
            </a:solidFill>
            <a:prstDash val="solid"/>
            <a:round/>
            <a:headEnd type="none" w="sm" len="sm"/>
            <a:tailEnd type="none" w="sm" len="sm"/>
          </a:ln>
        </p:spPr>
        <p:txBody>
          <a:bodyPr spcFirstLastPara="1" wrap="square" lIns="0" tIns="74275" rIns="0" bIns="0" anchor="t" anchorCtr="0">
            <a:spAutoFit/>
          </a:bodyPr>
          <a:lstStyle/>
          <a:p>
            <a:pPr marL="90805" lvl="0" indent="0" algn="l" rtl="0">
              <a:lnSpc>
                <a:spcPct val="100000"/>
              </a:lnSpc>
              <a:spcBef>
                <a:spcPts val="0"/>
              </a:spcBef>
              <a:spcAft>
                <a:spcPts val="0"/>
              </a:spcAft>
              <a:buNone/>
            </a:pPr>
            <a:r>
              <a:rPr lang="en-US" sz="2400" b="1">
                <a:latin typeface="Arial"/>
                <a:ea typeface="Arial"/>
                <a:cs typeface="Arial"/>
                <a:sym typeface="Arial"/>
              </a:rPr>
              <a:t>Supportive Measures</a:t>
            </a:r>
            <a:endParaRPr sz="2400">
              <a:latin typeface="Arial"/>
              <a:ea typeface="Arial"/>
              <a:cs typeface="Arial"/>
              <a:sym typeface="Arial"/>
            </a:endParaRPr>
          </a:p>
        </p:txBody>
      </p:sp>
      <p:sp>
        <p:nvSpPr>
          <p:cNvPr id="1837" name="Google Shape;1837;g2ecba0c605a_0_1639"/>
          <p:cNvSpPr txBox="1"/>
          <p:nvPr/>
        </p:nvSpPr>
        <p:spPr>
          <a:xfrm>
            <a:off x="771144" y="1709927"/>
            <a:ext cx="5250300" cy="1084500"/>
          </a:xfrm>
          <a:prstGeom prst="rect">
            <a:avLst/>
          </a:prstGeom>
          <a:noFill/>
          <a:ln w="9525" cap="flat" cmpd="sng">
            <a:solidFill>
              <a:srgbClr val="000000"/>
            </a:solidFill>
            <a:prstDash val="solid"/>
            <a:round/>
            <a:headEnd type="none" w="sm" len="sm"/>
            <a:tailEnd type="none" w="sm" len="sm"/>
          </a:ln>
        </p:spPr>
        <p:txBody>
          <a:bodyPr spcFirstLastPara="1" wrap="square" lIns="0" tIns="33000" rIns="0" bIns="0" anchor="t" anchorCtr="0">
            <a:spAutoFit/>
          </a:bodyPr>
          <a:lstStyle/>
          <a:p>
            <a:pPr marL="319405" marR="732790" lvl="0" indent="-228600" algn="l" rtl="0">
              <a:lnSpc>
                <a:spcPct val="100000"/>
              </a:lnSpc>
              <a:spcBef>
                <a:spcPts val="0"/>
              </a:spcBef>
              <a:spcAft>
                <a:spcPts val="0"/>
              </a:spcAft>
              <a:buSzPts val="1500"/>
              <a:buFont typeface="Arial"/>
              <a:buChar char="•"/>
            </a:pPr>
            <a:r>
              <a:rPr lang="en-US" sz="1500">
                <a:latin typeface="Calibri"/>
                <a:ea typeface="Calibri"/>
                <a:cs typeface="Calibri"/>
                <a:sym typeface="Calibri"/>
              </a:rPr>
              <a:t>Cannot punish, discipline, or unreasonably burden the respondent without a finding of responsibility.</a:t>
            </a:r>
            <a:endParaRPr sz="1500">
              <a:latin typeface="Calibri"/>
              <a:ea typeface="Calibri"/>
              <a:cs typeface="Calibri"/>
              <a:sym typeface="Calibri"/>
            </a:endParaRPr>
          </a:p>
          <a:p>
            <a:pPr marL="319405" marR="1115695" lvl="0" indent="-228600" algn="l" rtl="0">
              <a:lnSpc>
                <a:spcPct val="100000"/>
              </a:lnSpc>
              <a:spcBef>
                <a:spcPts val="994"/>
              </a:spcBef>
              <a:spcAft>
                <a:spcPts val="0"/>
              </a:spcAft>
              <a:buSzPts val="1500"/>
              <a:buFont typeface="Arial"/>
              <a:buChar char="•"/>
            </a:pPr>
            <a:r>
              <a:rPr lang="en-US" sz="1500">
                <a:latin typeface="Calibri"/>
                <a:ea typeface="Calibri"/>
                <a:cs typeface="Calibri"/>
                <a:sym typeface="Calibri"/>
              </a:rPr>
              <a:t>Denials of supportive measures requests must be documented.</a:t>
            </a:r>
            <a:endParaRPr sz="1500">
              <a:latin typeface="Calibri"/>
              <a:ea typeface="Calibri"/>
              <a:cs typeface="Calibri"/>
              <a:sym typeface="Calibri"/>
            </a:endParaRPr>
          </a:p>
        </p:txBody>
      </p:sp>
      <p:pic>
        <p:nvPicPr>
          <p:cNvPr id="1838" name="Google Shape;1838;g2ecba0c605a_0_1639"/>
          <p:cNvPicPr preferRelativeResize="0"/>
          <p:nvPr/>
        </p:nvPicPr>
        <p:blipFill rotWithShape="1">
          <a:blip r:embed="rId4">
            <a:alphaModFix/>
          </a:blip>
          <a:srcRect/>
          <a:stretch/>
        </p:blipFill>
        <p:spPr>
          <a:xfrm>
            <a:off x="768096" y="2973323"/>
            <a:ext cx="5253228" cy="2468143"/>
          </a:xfrm>
          <a:prstGeom prst="rect">
            <a:avLst/>
          </a:prstGeom>
          <a:noFill/>
          <a:ln>
            <a:noFill/>
          </a:ln>
        </p:spPr>
      </p:pic>
      <p:sp>
        <p:nvSpPr>
          <p:cNvPr id="1839" name="Google Shape;1839;g2ecba0c605a_0_1639"/>
          <p:cNvSpPr txBox="1">
            <a:spLocks noGrp="1"/>
          </p:cNvSpPr>
          <p:nvPr>
            <p:ph type="title"/>
          </p:nvPr>
        </p:nvSpPr>
        <p:spPr>
          <a:xfrm>
            <a:off x="949370" y="345271"/>
            <a:ext cx="2975700" cy="6900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4400"/>
              <a:t>Athletics:</a:t>
            </a:r>
            <a:endParaRPr sz="4400"/>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showMasterSp="0">
  <p:cSld>
    <p:spTree>
      <p:nvGrpSpPr>
        <p:cNvPr id="1" name="Shape 1843"/>
        <p:cNvGrpSpPr/>
        <p:nvPr/>
      </p:nvGrpSpPr>
      <p:grpSpPr>
        <a:xfrm>
          <a:off x="0" y="0"/>
          <a:ext cx="0" cy="0"/>
          <a:chOff x="0" y="0"/>
          <a:chExt cx="0" cy="0"/>
        </a:xfrm>
      </p:grpSpPr>
      <p:sp>
        <p:nvSpPr>
          <p:cNvPr id="1844" name="Google Shape;1844;g2ecba0c605a_0_1650"/>
          <p:cNvSpPr txBox="1">
            <a:spLocks noGrp="1"/>
          </p:cNvSpPr>
          <p:nvPr>
            <p:ph type="title"/>
          </p:nvPr>
        </p:nvSpPr>
        <p:spPr>
          <a:xfrm>
            <a:off x="916939" y="341598"/>
            <a:ext cx="10358100" cy="988800"/>
          </a:xfrm>
          <a:prstGeom prst="rect">
            <a:avLst/>
          </a:prstGeom>
          <a:noFill/>
          <a:ln>
            <a:noFill/>
          </a:ln>
        </p:spPr>
        <p:txBody>
          <a:bodyPr spcFirstLastPara="1" wrap="square" lIns="0" tIns="613200" rIns="0" bIns="0" anchor="t" anchorCtr="0">
            <a:spAutoFit/>
          </a:bodyPr>
          <a:lstStyle/>
          <a:p>
            <a:pPr marL="278130" lvl="0" indent="0" algn="l" rtl="0">
              <a:lnSpc>
                <a:spcPct val="100000"/>
              </a:lnSpc>
              <a:spcBef>
                <a:spcPts val="0"/>
              </a:spcBef>
              <a:spcAft>
                <a:spcPts val="0"/>
              </a:spcAft>
              <a:buNone/>
            </a:pPr>
            <a:r>
              <a:rPr lang="en-US" sz="2400" b="1">
                <a:latin typeface="Arial"/>
                <a:ea typeface="Arial"/>
                <a:cs typeface="Arial"/>
                <a:sym typeface="Arial"/>
              </a:rPr>
              <a:t>What are the Potential Roles of the Title IX Office Around Athletics?</a:t>
            </a:r>
            <a:endParaRPr sz="2400">
              <a:latin typeface="Arial"/>
              <a:ea typeface="Arial"/>
              <a:cs typeface="Arial"/>
              <a:sym typeface="Arial"/>
            </a:endParaRPr>
          </a:p>
        </p:txBody>
      </p:sp>
      <p:pic>
        <p:nvPicPr>
          <p:cNvPr id="1845" name="Google Shape;1845;g2ecba0c605a_0_1650"/>
          <p:cNvPicPr preferRelativeResize="0"/>
          <p:nvPr/>
        </p:nvPicPr>
        <p:blipFill rotWithShape="1">
          <a:blip r:embed="rId3">
            <a:alphaModFix/>
          </a:blip>
          <a:srcRect/>
          <a:stretch/>
        </p:blipFill>
        <p:spPr>
          <a:xfrm>
            <a:off x="777240" y="2095500"/>
            <a:ext cx="2759964" cy="4139182"/>
          </a:xfrm>
          <a:prstGeom prst="rect">
            <a:avLst/>
          </a:prstGeom>
          <a:noFill/>
          <a:ln>
            <a:noFill/>
          </a:ln>
        </p:spPr>
      </p:pic>
      <p:sp>
        <p:nvSpPr>
          <p:cNvPr id="1846" name="Google Shape;1846;g2ecba0c605a_0_1650"/>
          <p:cNvSpPr txBox="1">
            <a:spLocks noGrp="1"/>
          </p:cNvSpPr>
          <p:nvPr>
            <p:ph type="body" idx="1"/>
          </p:nvPr>
        </p:nvSpPr>
        <p:spPr>
          <a:xfrm>
            <a:off x="916534" y="1950210"/>
            <a:ext cx="10316100" cy="4150800"/>
          </a:xfrm>
          <a:prstGeom prst="rect">
            <a:avLst/>
          </a:prstGeom>
          <a:noFill/>
          <a:ln>
            <a:noFill/>
          </a:ln>
        </p:spPr>
        <p:txBody>
          <a:bodyPr spcFirstLastPara="1" wrap="square" lIns="0" tIns="293825" rIns="0" bIns="0" anchor="t" anchorCtr="0">
            <a:spAutoFit/>
          </a:bodyPr>
          <a:lstStyle/>
          <a:p>
            <a:pPr marL="3479165" lvl="0" indent="-227328" algn="l" rtl="0">
              <a:lnSpc>
                <a:spcPct val="100000"/>
              </a:lnSpc>
              <a:spcBef>
                <a:spcPts val="0"/>
              </a:spcBef>
              <a:spcAft>
                <a:spcPts val="0"/>
              </a:spcAft>
              <a:buClr>
                <a:schemeClr val="dk1"/>
              </a:buClr>
              <a:buSzPts val="2400"/>
              <a:buFont typeface="Arial"/>
              <a:buChar char="•"/>
            </a:pPr>
            <a:r>
              <a:rPr lang="en-US" sz="2400" b="0">
                <a:latin typeface="Calibri"/>
                <a:ea typeface="Calibri"/>
                <a:cs typeface="Calibri"/>
                <a:sym typeface="Calibri"/>
              </a:rPr>
              <a:t>Oversight for Title IX</a:t>
            </a:r>
            <a:endParaRPr sz="2400">
              <a:latin typeface="Calibri"/>
              <a:ea typeface="Calibri"/>
              <a:cs typeface="Calibri"/>
              <a:sym typeface="Calibri"/>
            </a:endParaRPr>
          </a:p>
          <a:p>
            <a:pPr marL="3479165" lvl="0" indent="-227328" algn="l" rtl="0">
              <a:lnSpc>
                <a:spcPct val="100000"/>
              </a:lnSpc>
              <a:spcBef>
                <a:spcPts val="1010"/>
              </a:spcBef>
              <a:spcAft>
                <a:spcPts val="0"/>
              </a:spcAft>
              <a:buClr>
                <a:schemeClr val="dk1"/>
              </a:buClr>
              <a:buSzPts val="2400"/>
              <a:buFont typeface="Arial"/>
              <a:buChar char="•"/>
            </a:pPr>
            <a:r>
              <a:rPr lang="en-US" sz="2400" b="0">
                <a:latin typeface="Calibri"/>
                <a:ea typeface="Calibri"/>
                <a:cs typeface="Calibri"/>
                <a:sym typeface="Calibri"/>
              </a:rPr>
              <a:t>Oversight for NCAA Policy</a:t>
            </a:r>
            <a:endParaRPr sz="2400">
              <a:latin typeface="Calibri"/>
              <a:ea typeface="Calibri"/>
              <a:cs typeface="Calibri"/>
              <a:sym typeface="Calibri"/>
            </a:endParaRPr>
          </a:p>
          <a:p>
            <a:pPr marL="3479165" lvl="0" indent="-227328" algn="l" rtl="0">
              <a:lnSpc>
                <a:spcPct val="100000"/>
              </a:lnSpc>
              <a:spcBef>
                <a:spcPts val="994"/>
              </a:spcBef>
              <a:spcAft>
                <a:spcPts val="0"/>
              </a:spcAft>
              <a:buClr>
                <a:schemeClr val="dk1"/>
              </a:buClr>
              <a:buSzPts val="2400"/>
              <a:buFont typeface="Arial"/>
              <a:buChar char="•"/>
            </a:pPr>
            <a:r>
              <a:rPr lang="en-US" sz="2400" b="0">
                <a:latin typeface="Calibri"/>
                <a:ea typeface="Calibri"/>
                <a:cs typeface="Calibri"/>
                <a:sym typeface="Calibri"/>
              </a:rPr>
              <a:t>Policy Oversight, Training, and Attestation</a:t>
            </a:r>
            <a:endParaRPr sz="2400">
              <a:latin typeface="Calibri"/>
              <a:ea typeface="Calibri"/>
              <a:cs typeface="Calibri"/>
              <a:sym typeface="Calibri"/>
            </a:endParaRPr>
          </a:p>
          <a:p>
            <a:pPr marL="3479165" lvl="0" indent="-227328" algn="l" rtl="0">
              <a:lnSpc>
                <a:spcPct val="100000"/>
              </a:lnSpc>
              <a:spcBef>
                <a:spcPts val="994"/>
              </a:spcBef>
              <a:spcAft>
                <a:spcPts val="0"/>
              </a:spcAft>
              <a:buClr>
                <a:schemeClr val="dk1"/>
              </a:buClr>
              <a:buSzPts val="2400"/>
              <a:buFont typeface="Arial"/>
              <a:buChar char="•"/>
            </a:pPr>
            <a:r>
              <a:rPr lang="en-US" sz="2400" b="0">
                <a:latin typeface="Calibri"/>
                <a:ea typeface="Calibri"/>
                <a:cs typeface="Calibri"/>
                <a:sym typeface="Calibri"/>
              </a:rPr>
              <a:t>Outside Title IX Speaker Review and Approval</a:t>
            </a:r>
            <a:endParaRPr sz="2400">
              <a:latin typeface="Calibri"/>
              <a:ea typeface="Calibri"/>
              <a:cs typeface="Calibri"/>
              <a:sym typeface="Calibri"/>
            </a:endParaRPr>
          </a:p>
          <a:p>
            <a:pPr marL="3479165" lvl="0" indent="-227328" algn="l" rtl="0">
              <a:lnSpc>
                <a:spcPct val="100000"/>
              </a:lnSpc>
              <a:spcBef>
                <a:spcPts val="1010"/>
              </a:spcBef>
              <a:spcAft>
                <a:spcPts val="0"/>
              </a:spcAft>
              <a:buClr>
                <a:schemeClr val="dk1"/>
              </a:buClr>
              <a:buSzPts val="2400"/>
              <a:buFont typeface="Arial"/>
              <a:buChar char="•"/>
            </a:pPr>
            <a:r>
              <a:rPr lang="en-US" sz="2400" b="0">
                <a:latin typeface="Calibri"/>
                <a:ea typeface="Calibri"/>
                <a:cs typeface="Calibri"/>
                <a:sym typeface="Calibri"/>
              </a:rPr>
              <a:t>Evaluation of Equity and Sexual Misconduct Complaints</a:t>
            </a:r>
            <a:endParaRPr sz="2400">
              <a:latin typeface="Calibri"/>
              <a:ea typeface="Calibri"/>
              <a:cs typeface="Calibri"/>
              <a:sym typeface="Calibri"/>
            </a:endParaRPr>
          </a:p>
          <a:p>
            <a:pPr marL="3479165" lvl="0" indent="-227328" algn="l" rtl="0">
              <a:lnSpc>
                <a:spcPct val="100000"/>
              </a:lnSpc>
              <a:spcBef>
                <a:spcPts val="994"/>
              </a:spcBef>
              <a:spcAft>
                <a:spcPts val="0"/>
              </a:spcAft>
              <a:buClr>
                <a:schemeClr val="dk1"/>
              </a:buClr>
              <a:buSzPts val="2400"/>
              <a:buFont typeface="Arial"/>
              <a:buChar char="•"/>
            </a:pPr>
            <a:r>
              <a:rPr lang="en-US" sz="2400" b="0">
                <a:latin typeface="Calibri"/>
                <a:ea typeface="Calibri"/>
                <a:cs typeface="Calibri"/>
                <a:sym typeface="Calibri"/>
              </a:rPr>
              <a:t>Support and Emergency Removals</a:t>
            </a:r>
            <a:endParaRPr sz="2400">
              <a:latin typeface="Calibri"/>
              <a:ea typeface="Calibri"/>
              <a:cs typeface="Calibri"/>
              <a:sym typeface="Calibri"/>
            </a:endParaRPr>
          </a:p>
          <a:p>
            <a:pPr marL="3479165" lvl="0" indent="-227328" algn="l" rtl="0">
              <a:lnSpc>
                <a:spcPct val="100000"/>
              </a:lnSpc>
              <a:spcBef>
                <a:spcPts val="994"/>
              </a:spcBef>
              <a:spcAft>
                <a:spcPts val="0"/>
              </a:spcAft>
              <a:buClr>
                <a:schemeClr val="dk1"/>
              </a:buClr>
              <a:buSzPts val="2400"/>
              <a:buFont typeface="Arial"/>
              <a:buChar char="•"/>
            </a:pPr>
            <a:r>
              <a:rPr lang="en-US" sz="2400" b="0">
                <a:latin typeface="Calibri"/>
                <a:ea typeface="Calibri"/>
                <a:cs typeface="Calibri"/>
                <a:sym typeface="Calibri"/>
              </a:rPr>
              <a:t>EADA Report Review</a:t>
            </a:r>
            <a:endParaRPr sz="2400">
              <a:latin typeface="Calibri"/>
              <a:ea typeface="Calibri"/>
              <a:cs typeface="Calibri"/>
              <a:sym typeface="Calibri"/>
            </a:endParaRPr>
          </a:p>
          <a:p>
            <a:pPr marL="3479165" lvl="0" indent="-227328" algn="l" rtl="0">
              <a:lnSpc>
                <a:spcPct val="100000"/>
              </a:lnSpc>
              <a:spcBef>
                <a:spcPts val="1010"/>
              </a:spcBef>
              <a:spcAft>
                <a:spcPts val="0"/>
              </a:spcAft>
              <a:buClr>
                <a:schemeClr val="dk1"/>
              </a:buClr>
              <a:buSzPts val="2400"/>
              <a:buFont typeface="Arial"/>
              <a:buChar char="•"/>
            </a:pPr>
            <a:r>
              <a:rPr lang="en-US" sz="2400" b="0">
                <a:latin typeface="Calibri"/>
                <a:ea typeface="Calibri"/>
                <a:cs typeface="Calibri"/>
                <a:sym typeface="Calibri"/>
              </a:rPr>
              <a:t>Equity Committee Membership</a:t>
            </a:r>
            <a:endParaRPr sz="2400">
              <a:latin typeface="Calibri"/>
              <a:ea typeface="Calibri"/>
              <a:cs typeface="Calibri"/>
              <a:sym typeface="Calibri"/>
            </a:endParaRP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showMasterSp="0">
  <p:cSld>
    <p:spTree>
      <p:nvGrpSpPr>
        <p:cNvPr id="1" name="Shape 1850"/>
        <p:cNvGrpSpPr/>
        <p:nvPr/>
      </p:nvGrpSpPr>
      <p:grpSpPr>
        <a:xfrm>
          <a:off x="0" y="0"/>
          <a:ext cx="0" cy="0"/>
          <a:chOff x="0" y="0"/>
          <a:chExt cx="0" cy="0"/>
        </a:xfrm>
      </p:grpSpPr>
      <p:sp>
        <p:nvSpPr>
          <p:cNvPr id="1851" name="Google Shape;1851;g2ecba0c605a_0_1656"/>
          <p:cNvSpPr txBox="1">
            <a:spLocks noGrp="1"/>
          </p:cNvSpPr>
          <p:nvPr>
            <p:ph type="title"/>
          </p:nvPr>
        </p:nvSpPr>
        <p:spPr>
          <a:xfrm>
            <a:off x="916939" y="341598"/>
            <a:ext cx="10358100" cy="1430700"/>
          </a:xfrm>
          <a:prstGeom prst="rect">
            <a:avLst/>
          </a:prstGeom>
          <a:noFill/>
          <a:ln>
            <a:noFill/>
          </a:ln>
        </p:spPr>
        <p:txBody>
          <a:bodyPr spcFirstLastPara="1" wrap="square" lIns="0" tIns="84450" rIns="0" bIns="0" anchor="t" anchorCtr="0">
            <a:spAutoFit/>
          </a:bodyPr>
          <a:lstStyle/>
          <a:p>
            <a:pPr marL="12700" marR="5080" lvl="0" indent="0" algn="l" rtl="0">
              <a:lnSpc>
                <a:spcPct val="108095"/>
              </a:lnSpc>
              <a:spcBef>
                <a:spcPts val="0"/>
              </a:spcBef>
              <a:spcAft>
                <a:spcPts val="0"/>
              </a:spcAft>
              <a:buNone/>
            </a:pPr>
            <a:r>
              <a:rPr lang="en-US"/>
              <a:t>Infusing Equity: Consider a Supplemental Policy</a:t>
            </a:r>
            <a:endParaRPr/>
          </a:p>
        </p:txBody>
      </p:sp>
      <p:pic>
        <p:nvPicPr>
          <p:cNvPr id="1852" name="Google Shape;1852;g2ecba0c605a_0_1656"/>
          <p:cNvPicPr preferRelativeResize="0"/>
          <p:nvPr/>
        </p:nvPicPr>
        <p:blipFill rotWithShape="1">
          <a:blip r:embed="rId3">
            <a:alphaModFix/>
          </a:blip>
          <a:srcRect/>
          <a:stretch/>
        </p:blipFill>
        <p:spPr>
          <a:xfrm>
            <a:off x="648944" y="1636625"/>
            <a:ext cx="10896068" cy="99601"/>
          </a:xfrm>
          <a:prstGeom prst="rect">
            <a:avLst/>
          </a:prstGeom>
          <a:noFill/>
          <a:ln>
            <a:noFill/>
          </a:ln>
        </p:spPr>
      </p:pic>
      <p:sp>
        <p:nvSpPr>
          <p:cNvPr id="1853" name="Google Shape;1853;g2ecba0c605a_0_1656"/>
          <p:cNvSpPr txBox="1">
            <a:spLocks noGrp="1"/>
          </p:cNvSpPr>
          <p:nvPr>
            <p:ph type="body" idx="1"/>
          </p:nvPr>
        </p:nvSpPr>
        <p:spPr>
          <a:xfrm>
            <a:off x="916534" y="1950210"/>
            <a:ext cx="10316100" cy="4337100"/>
          </a:xfrm>
          <a:prstGeom prst="rect">
            <a:avLst/>
          </a:prstGeom>
          <a:noFill/>
          <a:ln>
            <a:noFill/>
          </a:ln>
        </p:spPr>
        <p:txBody>
          <a:bodyPr spcFirstLastPara="1" wrap="square" lIns="0" tIns="12050" rIns="0" bIns="0" anchor="t" anchorCtr="0">
            <a:spAutoFit/>
          </a:bodyPr>
          <a:lstStyle/>
          <a:p>
            <a:pPr marL="12700" lvl="0" indent="0" algn="l" rtl="0">
              <a:lnSpc>
                <a:spcPct val="100000"/>
              </a:lnSpc>
              <a:spcBef>
                <a:spcPts val="0"/>
              </a:spcBef>
              <a:spcAft>
                <a:spcPts val="0"/>
              </a:spcAft>
              <a:buNone/>
            </a:pPr>
            <a:r>
              <a:rPr lang="en-US"/>
              <a:t>Sample Language:</a:t>
            </a:r>
            <a:endParaRPr/>
          </a:p>
          <a:p>
            <a:pPr marL="12700" marR="190500" lvl="0" indent="0" algn="l" rtl="0">
              <a:lnSpc>
                <a:spcPct val="100000"/>
              </a:lnSpc>
              <a:spcBef>
                <a:spcPts val="0"/>
              </a:spcBef>
              <a:spcAft>
                <a:spcPts val="0"/>
              </a:spcAft>
              <a:buNone/>
            </a:pPr>
            <a:r>
              <a:rPr lang="en-US" b="0">
                <a:latin typeface="Calibri"/>
                <a:ea typeface="Calibri"/>
                <a:cs typeface="Calibri"/>
                <a:sym typeface="Calibri"/>
              </a:rPr>
              <a:t>This policy supplements the overall school policy prohibiting sexual harassment, [insert link to institution policy] which also applies to all members of the athletics department, both staff and student-athletes.</a:t>
            </a:r>
            <a:endParaRPr/>
          </a:p>
          <a:p>
            <a:pPr marL="12700" marR="12065" lvl="0" indent="0" algn="l" rtl="0">
              <a:lnSpc>
                <a:spcPct val="100000"/>
              </a:lnSpc>
              <a:spcBef>
                <a:spcPts val="1920"/>
              </a:spcBef>
              <a:spcAft>
                <a:spcPts val="0"/>
              </a:spcAft>
              <a:buNone/>
            </a:pPr>
            <a:r>
              <a:rPr lang="en-US" b="0">
                <a:latin typeface="Calibri"/>
                <a:ea typeface="Calibri"/>
                <a:cs typeface="Calibri"/>
                <a:sym typeface="Calibri"/>
              </a:rPr>
              <a:t>School U. values the educational aspect of athletics and as such offers opportunities to compete in a [NAIA/NCAA] Division [I, II or III] varsity athletics program and is a member of the [name] conference[s], club level and intramural programs. School U. believes that its student-athletes should be provided gender equitable participation opportunities, receive gender equitable athletic scholarships, and be afforded gender equitable treatment overall.</a:t>
            </a:r>
            <a:endParaRPr/>
          </a:p>
          <a:p>
            <a:pPr marL="12700" marR="5080" lvl="0" indent="0" algn="l" rtl="0">
              <a:lnSpc>
                <a:spcPct val="100000"/>
              </a:lnSpc>
              <a:spcBef>
                <a:spcPts val="994"/>
              </a:spcBef>
              <a:spcAft>
                <a:spcPts val="0"/>
              </a:spcAft>
              <a:buNone/>
            </a:pPr>
            <a:r>
              <a:rPr lang="en-US" b="0">
                <a:latin typeface="Calibri"/>
                <a:ea typeface="Calibri"/>
                <a:cs typeface="Calibri"/>
                <a:sym typeface="Calibri"/>
              </a:rPr>
              <a:t>To report an athletics gender equity concern or to a request for varsity status for an athletic team not currently offered at the varsity level, please contact School U’s Title IX Coordinator, </a:t>
            </a:r>
            <a:r>
              <a:rPr lang="en-US" b="0" u="sng">
                <a:solidFill>
                  <a:srgbClr val="AC151B"/>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titleix@schoolu.edu</a:t>
            </a:r>
            <a:r>
              <a:rPr lang="en-US" b="0" u="sng">
                <a:solidFill>
                  <a:schemeClr val="hlink"/>
                </a:solidFill>
                <a:latin typeface="Calibri"/>
                <a:ea typeface="Calibri"/>
                <a:cs typeface="Calibri"/>
                <a:sym typeface="Calibri"/>
                <a:hlinkClick r:id="rId4"/>
              </a:rPr>
              <a:t>,</a:t>
            </a:r>
            <a:r>
              <a:rPr lang="en-US" b="0">
                <a:latin typeface="Calibri"/>
                <a:ea typeface="Calibri"/>
                <a:cs typeface="Calibri"/>
                <a:sym typeface="Calibri"/>
              </a:rPr>
              <a:t> Office 405, University Hall, 8-4490.</a:t>
            </a:r>
            <a:endParaRPr/>
          </a:p>
          <a:p>
            <a:pPr marL="12700" lvl="0" indent="0" algn="just" rtl="0">
              <a:lnSpc>
                <a:spcPct val="100000"/>
              </a:lnSpc>
              <a:spcBef>
                <a:spcPts val="1010"/>
              </a:spcBef>
              <a:spcAft>
                <a:spcPts val="0"/>
              </a:spcAft>
              <a:buNone/>
            </a:pPr>
            <a:r>
              <a:rPr lang="en-US"/>
              <a:t>No Retaliation Policy</a:t>
            </a:r>
            <a:r>
              <a:rPr lang="en-US" b="0">
                <a:latin typeface="Calibri"/>
                <a:ea typeface="Calibri"/>
                <a:cs typeface="Calibri"/>
                <a:sym typeface="Calibri"/>
              </a:rPr>
              <a:t>:</a:t>
            </a:r>
            <a:endParaRPr/>
          </a:p>
          <a:p>
            <a:pPr marL="12700" marR="308610" lvl="0" indent="0" algn="just" rtl="0">
              <a:lnSpc>
                <a:spcPct val="100000"/>
              </a:lnSpc>
              <a:spcBef>
                <a:spcPts val="0"/>
              </a:spcBef>
              <a:spcAft>
                <a:spcPts val="0"/>
              </a:spcAft>
              <a:buNone/>
            </a:pPr>
            <a:r>
              <a:rPr lang="en-US" b="0">
                <a:latin typeface="Calibri"/>
                <a:ea typeface="Calibri"/>
                <a:cs typeface="Calibri"/>
                <a:sym typeface="Calibri"/>
              </a:rPr>
              <a:t>Employees and/or students who ask questions, seek advice or report a suspected violation of this policy are protected by School U’s no retaliation policy. Retaliation will not be tolerated. If you suspect that you or another employee may be the victim of retaliation, you should contact the TIX Coordinator, </a:t>
            </a:r>
            <a:r>
              <a:rPr lang="en-US" b="0" u="sng">
                <a:solidFill>
                  <a:srgbClr val="AC151B"/>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titleix@schoolu.edu</a:t>
            </a:r>
            <a:r>
              <a:rPr lang="en-US" b="0" u="sng">
                <a:solidFill>
                  <a:schemeClr val="hlink"/>
                </a:solidFill>
                <a:latin typeface="Calibri"/>
                <a:ea typeface="Calibri"/>
                <a:cs typeface="Calibri"/>
                <a:sym typeface="Calibri"/>
                <a:hlinkClick r:id="rId4"/>
              </a:rPr>
              <a:t>,</a:t>
            </a:r>
            <a:r>
              <a:rPr lang="en-US" b="0">
                <a:latin typeface="Calibri"/>
                <a:ea typeface="Calibri"/>
                <a:cs typeface="Calibri"/>
                <a:sym typeface="Calibri"/>
              </a:rPr>
              <a:t> immediately. Those who violate the No Retaliation policy are subject to discipline.</a:t>
            </a:r>
            <a:endParaRPr/>
          </a:p>
          <a:p>
            <a:pPr marL="12700" lvl="0" indent="0" algn="just" rtl="0">
              <a:lnSpc>
                <a:spcPct val="100000"/>
              </a:lnSpc>
              <a:spcBef>
                <a:spcPts val="994"/>
              </a:spcBef>
              <a:spcAft>
                <a:spcPts val="0"/>
              </a:spcAft>
              <a:buNone/>
            </a:pPr>
            <a:r>
              <a:rPr lang="en-US"/>
              <a:t>IMPORTANT: Consider how complaints would be managed and findings would be implemented.</a:t>
            </a:r>
            <a:endParaRP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showMasterSp="0">
  <p:cSld>
    <p:spTree>
      <p:nvGrpSpPr>
        <p:cNvPr id="1" name="Shape 1857"/>
        <p:cNvGrpSpPr/>
        <p:nvPr/>
      </p:nvGrpSpPr>
      <p:grpSpPr>
        <a:xfrm>
          <a:off x="0" y="0"/>
          <a:ext cx="0" cy="0"/>
          <a:chOff x="0" y="0"/>
          <a:chExt cx="0" cy="0"/>
        </a:xfrm>
      </p:grpSpPr>
      <p:pic>
        <p:nvPicPr>
          <p:cNvPr id="1858" name="Google Shape;1858;g2ecba0c605a_0_1662"/>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859" name="Google Shape;1859;g2ecba0c605a_0_1662"/>
          <p:cNvSpPr txBox="1">
            <a:spLocks noGrp="1"/>
          </p:cNvSpPr>
          <p:nvPr>
            <p:ph type="title"/>
          </p:nvPr>
        </p:nvSpPr>
        <p:spPr>
          <a:xfrm>
            <a:off x="1602739" y="1015173"/>
            <a:ext cx="4678800" cy="9363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6000">
                <a:solidFill>
                  <a:srgbClr val="FFFFFF"/>
                </a:solidFill>
              </a:rPr>
              <a:t>Questions?</a:t>
            </a:r>
            <a:endParaRPr sz="6000"/>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showMasterSp="0">
  <p:cSld>
    <p:spTree>
      <p:nvGrpSpPr>
        <p:cNvPr id="1" name="Shape 1863"/>
        <p:cNvGrpSpPr/>
        <p:nvPr/>
      </p:nvGrpSpPr>
      <p:grpSpPr>
        <a:xfrm>
          <a:off x="0" y="0"/>
          <a:ext cx="0" cy="0"/>
          <a:chOff x="0" y="0"/>
          <a:chExt cx="0" cy="0"/>
        </a:xfrm>
      </p:grpSpPr>
      <p:pic>
        <p:nvPicPr>
          <p:cNvPr id="1864" name="Google Shape;1864;g2ecba0c605a_0_1667"/>
          <p:cNvPicPr preferRelativeResize="0"/>
          <p:nvPr/>
        </p:nvPicPr>
        <p:blipFill rotWithShape="1">
          <a:blip r:embed="rId3">
            <a:alphaModFix/>
          </a:blip>
          <a:srcRect/>
          <a:stretch/>
        </p:blipFill>
        <p:spPr>
          <a:xfrm>
            <a:off x="0" y="5841491"/>
            <a:ext cx="12191996" cy="1016507"/>
          </a:xfrm>
          <a:prstGeom prst="rect">
            <a:avLst/>
          </a:prstGeom>
          <a:noFill/>
          <a:ln>
            <a:noFill/>
          </a:ln>
        </p:spPr>
      </p:pic>
      <p:sp>
        <p:nvSpPr>
          <p:cNvPr id="1865" name="Google Shape;1865;g2ecba0c605a_0_1667"/>
          <p:cNvSpPr txBox="1">
            <a:spLocks noGrp="1"/>
          </p:cNvSpPr>
          <p:nvPr>
            <p:ph type="title"/>
          </p:nvPr>
        </p:nvSpPr>
        <p:spPr>
          <a:xfrm>
            <a:off x="916967" y="577825"/>
            <a:ext cx="3449400" cy="783000"/>
          </a:xfrm>
          <a:prstGeom prst="rect">
            <a:avLst/>
          </a:prstGeom>
          <a:noFill/>
          <a:ln>
            <a:noFill/>
          </a:ln>
        </p:spPr>
        <p:txBody>
          <a:bodyPr spcFirstLastPara="1" wrap="square" lIns="0" tIns="13325" rIns="0" bIns="0" anchor="t" anchorCtr="0">
            <a:spAutoFit/>
          </a:bodyPr>
          <a:lstStyle/>
          <a:p>
            <a:pPr marL="12700" lvl="0" indent="0" algn="l" rtl="0">
              <a:lnSpc>
                <a:spcPct val="100000"/>
              </a:lnSpc>
              <a:spcBef>
                <a:spcPts val="0"/>
              </a:spcBef>
              <a:spcAft>
                <a:spcPts val="0"/>
              </a:spcAft>
              <a:buNone/>
            </a:pPr>
            <a:r>
              <a:rPr lang="en-US" sz="5000" b="1">
                <a:solidFill>
                  <a:srgbClr val="C12C2E"/>
                </a:solidFill>
                <a:latin typeface="Arial"/>
                <a:ea typeface="Arial"/>
                <a:cs typeface="Arial"/>
                <a:sym typeface="Arial"/>
              </a:rPr>
              <a:t>Note</a:t>
            </a:r>
            <a:endParaRPr sz="5000">
              <a:latin typeface="Arial"/>
              <a:ea typeface="Arial"/>
              <a:cs typeface="Arial"/>
              <a:sym typeface="Arial"/>
            </a:endParaRPr>
          </a:p>
        </p:txBody>
      </p:sp>
      <p:sp>
        <p:nvSpPr>
          <p:cNvPr id="1866" name="Google Shape;1866;g2ecba0c605a_0_1667"/>
          <p:cNvSpPr txBox="1"/>
          <p:nvPr/>
        </p:nvSpPr>
        <p:spPr>
          <a:xfrm>
            <a:off x="916939" y="1838833"/>
            <a:ext cx="10342200" cy="3707100"/>
          </a:xfrm>
          <a:prstGeom prst="rect">
            <a:avLst/>
          </a:prstGeom>
          <a:noFill/>
          <a:ln>
            <a:noFill/>
          </a:ln>
        </p:spPr>
        <p:txBody>
          <a:bodyPr spcFirstLastPara="1" wrap="square" lIns="0" tIns="12700" rIns="0" bIns="0" anchor="t" anchorCtr="0">
            <a:spAutoFit/>
          </a:bodyPr>
          <a:lstStyle/>
          <a:p>
            <a:pPr marL="12700" marR="137795" lvl="0" indent="0" algn="l" rtl="0">
              <a:lnSpc>
                <a:spcPct val="100000"/>
              </a:lnSpc>
              <a:spcBef>
                <a:spcPts val="0"/>
              </a:spcBef>
              <a:spcAft>
                <a:spcPts val="0"/>
              </a:spcAft>
              <a:buNone/>
            </a:pPr>
            <a:r>
              <a:rPr lang="en-US" sz="2400">
                <a:latin typeface="Calibri"/>
                <a:ea typeface="Calibri"/>
                <a:cs typeface="Calibri"/>
                <a:sym typeface="Calibri"/>
              </a:rPr>
              <a:t>The content of this presentation is to provide news and information on legal issues and all content is provided for informational purposes only and should not be considered legal advice.</a:t>
            </a:r>
            <a:endParaRPr sz="2400">
              <a:latin typeface="Calibri"/>
              <a:ea typeface="Calibri"/>
              <a:cs typeface="Calibri"/>
              <a:sym typeface="Calibri"/>
            </a:endParaRPr>
          </a:p>
          <a:p>
            <a:pPr marL="12700" marR="5080" lvl="0" indent="0" algn="l" rtl="0">
              <a:lnSpc>
                <a:spcPct val="100000"/>
              </a:lnSpc>
              <a:spcBef>
                <a:spcPts val="2880"/>
              </a:spcBef>
              <a:spcAft>
                <a:spcPts val="0"/>
              </a:spcAft>
              <a:buNone/>
            </a:pPr>
            <a:r>
              <a:rPr lang="en-US" sz="2400">
                <a:latin typeface="Calibri"/>
                <a:ea typeface="Calibri"/>
                <a:cs typeface="Calibri"/>
                <a:sym typeface="Calibri"/>
              </a:rPr>
              <a:t>The transmission of information in this presentation does not establish an attorney- client relationship with the recipient. The recipient should not act on the information contained in this presentation without first consulting retained legal counsel.</a:t>
            </a:r>
            <a:endParaRPr sz="2400">
              <a:latin typeface="Calibri"/>
              <a:ea typeface="Calibri"/>
              <a:cs typeface="Calibri"/>
              <a:sym typeface="Calibri"/>
            </a:endParaRPr>
          </a:p>
          <a:p>
            <a:pPr marL="12700" lvl="0" indent="0" algn="l" rtl="0">
              <a:lnSpc>
                <a:spcPct val="100000"/>
              </a:lnSpc>
              <a:spcBef>
                <a:spcPts val="2880"/>
              </a:spcBef>
              <a:spcAft>
                <a:spcPts val="0"/>
              </a:spcAft>
              <a:buNone/>
            </a:pPr>
            <a:r>
              <a:rPr lang="en-US" sz="2400">
                <a:latin typeface="Calibri"/>
                <a:ea typeface="Calibri"/>
                <a:cs typeface="Calibri"/>
                <a:sym typeface="Calibri"/>
              </a:rPr>
              <a:t>If you desire legal advice for a particular situation, you should consult an attorney.</a:t>
            </a:r>
            <a:endParaRPr sz="2400">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81" name="Google Shape;281;g2ecba0c605a_0_1788"/>
          <p:cNvPicPr preferRelativeResize="0"/>
          <p:nvPr/>
        </p:nvPicPr>
        <p:blipFill>
          <a:blip r:embed="rId3">
            <a:alphaModFix/>
          </a:blip>
          <a:stretch>
            <a:fillRect/>
          </a:stretch>
        </p:blipFill>
        <p:spPr>
          <a:xfrm>
            <a:off x="0" y="0"/>
            <a:ext cx="12192001" cy="685880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286" name="Google Shape;286;g2ecba0c605a_0_1791"/>
          <p:cNvPicPr preferRelativeResize="0"/>
          <p:nvPr/>
        </p:nvPicPr>
        <p:blipFill>
          <a:blip r:embed="rId3">
            <a:alphaModFix/>
          </a:blip>
          <a:stretch>
            <a:fillRect/>
          </a:stretch>
        </p:blipFill>
        <p:spPr>
          <a:xfrm>
            <a:off x="0" y="0"/>
            <a:ext cx="12192000" cy="681317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pic>
        <p:nvPicPr>
          <p:cNvPr id="291" name="Google Shape;291;g2ecba0c605a_0_1794"/>
          <p:cNvPicPr preferRelativeResize="0"/>
          <p:nvPr/>
        </p:nvPicPr>
        <p:blipFill>
          <a:blip r:embed="rId3">
            <a:alphaModFix/>
          </a:blip>
          <a:stretch>
            <a:fillRect/>
          </a:stretch>
        </p:blipFill>
        <p:spPr>
          <a:xfrm>
            <a:off x="0" y="0"/>
            <a:ext cx="12192000" cy="685159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296" name="Google Shape;296;g2ecba0c605a_0_1797"/>
          <p:cNvPicPr preferRelativeResize="0"/>
          <p:nvPr/>
        </p:nvPicPr>
        <p:blipFill>
          <a:blip r:embed="rId3">
            <a:alphaModFix/>
          </a:blip>
          <a:stretch>
            <a:fillRect/>
          </a:stretch>
        </p:blipFill>
        <p:spPr>
          <a:xfrm>
            <a:off x="0" y="0"/>
            <a:ext cx="12192001" cy="685720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01" name="Google Shape;301;g2ecba0c605a_0_1800"/>
          <p:cNvPicPr preferRelativeResize="0"/>
          <p:nvPr/>
        </p:nvPicPr>
        <p:blipFill>
          <a:blip r:embed="rId3">
            <a:alphaModFix/>
          </a:blip>
          <a:stretch>
            <a:fillRect/>
          </a:stretch>
        </p:blipFill>
        <p:spPr>
          <a:xfrm>
            <a:off x="0" y="0"/>
            <a:ext cx="12192001" cy="685318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g2ecba0c605a_0_1722"/>
          <p:cNvPicPr preferRelativeResize="0"/>
          <p:nvPr/>
        </p:nvPicPr>
        <p:blipFill>
          <a:blip r:embed="rId3">
            <a:alphaModFix/>
          </a:blip>
          <a:stretch>
            <a:fillRect/>
          </a:stretch>
        </p:blipFill>
        <p:spPr>
          <a:xfrm>
            <a:off x="0" y="0"/>
            <a:ext cx="12191999" cy="690024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306" name="Google Shape;306;g2ecba0c605a_0_1803"/>
          <p:cNvPicPr preferRelativeResize="0"/>
          <p:nvPr/>
        </p:nvPicPr>
        <p:blipFill>
          <a:blip r:embed="rId3">
            <a:alphaModFix/>
          </a:blip>
          <a:stretch>
            <a:fillRect/>
          </a:stretch>
        </p:blipFill>
        <p:spPr>
          <a:xfrm>
            <a:off x="0" y="0"/>
            <a:ext cx="12239091" cy="68580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Google Shape;311;g2ecba0c605a_0_1806"/>
          <p:cNvPicPr preferRelativeResize="0"/>
          <p:nvPr/>
        </p:nvPicPr>
        <p:blipFill>
          <a:blip r:embed="rId3">
            <a:alphaModFix/>
          </a:blip>
          <a:stretch>
            <a:fillRect/>
          </a:stretch>
        </p:blipFill>
        <p:spPr>
          <a:xfrm>
            <a:off x="0" y="0"/>
            <a:ext cx="12285102" cy="68580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Google Shape;316;g2ecba0c605a_0_1809"/>
          <p:cNvPicPr preferRelativeResize="0"/>
          <p:nvPr/>
        </p:nvPicPr>
        <p:blipFill>
          <a:blip r:embed="rId3">
            <a:alphaModFix/>
          </a:blip>
          <a:stretch>
            <a:fillRect/>
          </a:stretch>
        </p:blipFill>
        <p:spPr>
          <a:xfrm>
            <a:off x="0" y="0"/>
            <a:ext cx="12223453" cy="68580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321" name="Google Shape;321;g2ecba0c605a_0_1812"/>
          <p:cNvPicPr preferRelativeResize="0"/>
          <p:nvPr/>
        </p:nvPicPr>
        <p:blipFill>
          <a:blip r:embed="rId3">
            <a:alphaModFix/>
          </a:blip>
          <a:stretch>
            <a:fillRect/>
          </a:stretch>
        </p:blipFill>
        <p:spPr>
          <a:xfrm>
            <a:off x="0" y="0"/>
            <a:ext cx="12268074" cy="691284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pic>
        <p:nvPicPr>
          <p:cNvPr id="326" name="Google Shape;326;g2ecba0c605a_0_1815"/>
          <p:cNvPicPr preferRelativeResize="0"/>
          <p:nvPr/>
        </p:nvPicPr>
        <p:blipFill>
          <a:blip r:embed="rId3">
            <a:alphaModFix/>
          </a:blip>
          <a:stretch>
            <a:fillRect/>
          </a:stretch>
        </p:blipFill>
        <p:spPr>
          <a:xfrm>
            <a:off x="0" y="0"/>
            <a:ext cx="12272211" cy="68580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331" name="Google Shape;331;g2ecba0c605a_0_1818"/>
          <p:cNvPicPr preferRelativeResize="0"/>
          <p:nvPr/>
        </p:nvPicPr>
        <p:blipFill>
          <a:blip r:embed="rId3">
            <a:alphaModFix/>
          </a:blip>
          <a:stretch>
            <a:fillRect/>
          </a:stretch>
        </p:blipFill>
        <p:spPr>
          <a:xfrm>
            <a:off x="0" y="0"/>
            <a:ext cx="12285102" cy="68580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pic>
        <p:nvPicPr>
          <p:cNvPr id="336" name="Google Shape;336;g2ecba0c605a_0_1821"/>
          <p:cNvPicPr preferRelativeResize="0"/>
          <p:nvPr/>
        </p:nvPicPr>
        <p:blipFill>
          <a:blip r:embed="rId3">
            <a:alphaModFix/>
          </a:blip>
          <a:stretch>
            <a:fillRect/>
          </a:stretch>
        </p:blipFill>
        <p:spPr>
          <a:xfrm>
            <a:off x="0" y="0"/>
            <a:ext cx="12236320" cy="68580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pic>
        <p:nvPicPr>
          <p:cNvPr id="341" name="Google Shape;341;g2ecba0c605a_0_1824"/>
          <p:cNvPicPr preferRelativeResize="0"/>
          <p:nvPr/>
        </p:nvPicPr>
        <p:blipFill>
          <a:blip r:embed="rId3">
            <a:alphaModFix/>
          </a:blip>
          <a:stretch>
            <a:fillRect/>
          </a:stretch>
        </p:blipFill>
        <p:spPr>
          <a:xfrm>
            <a:off x="0" y="0"/>
            <a:ext cx="12245626" cy="69034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346" name="Google Shape;346;g2ecba0c605a_0_1827"/>
          <p:cNvPicPr preferRelativeResize="0"/>
          <p:nvPr/>
        </p:nvPicPr>
        <p:blipFill>
          <a:blip r:embed="rId3">
            <a:alphaModFix/>
          </a:blip>
          <a:stretch>
            <a:fillRect/>
          </a:stretch>
        </p:blipFill>
        <p:spPr>
          <a:xfrm>
            <a:off x="0" y="0"/>
            <a:ext cx="12223453" cy="68580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351" name="Google Shape;351;g2ecba0c605a_0_1830"/>
          <p:cNvPicPr preferRelativeResize="0"/>
          <p:nvPr/>
        </p:nvPicPr>
        <p:blipFill>
          <a:blip r:embed="rId3">
            <a:alphaModFix/>
          </a:blip>
          <a:stretch>
            <a:fillRect/>
          </a:stretch>
        </p:blipFill>
        <p:spPr>
          <a:xfrm>
            <a:off x="0" y="0"/>
            <a:ext cx="12210586" cy="6858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176" name="Google Shape;176;g2ecba0c605a_0_1725"/>
          <p:cNvPicPr preferRelativeResize="0"/>
          <p:nvPr/>
        </p:nvPicPr>
        <p:blipFill>
          <a:blip r:embed="rId3">
            <a:alphaModFix/>
          </a:blip>
          <a:stretch>
            <a:fillRect/>
          </a:stretch>
        </p:blipFill>
        <p:spPr>
          <a:xfrm>
            <a:off x="0" y="0"/>
            <a:ext cx="12262044" cy="68580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g2ecba0c605a_0_1833"/>
          <p:cNvPicPr preferRelativeResize="0"/>
          <p:nvPr/>
        </p:nvPicPr>
        <p:blipFill>
          <a:blip r:embed="rId3">
            <a:alphaModFix/>
          </a:blip>
          <a:stretch>
            <a:fillRect/>
          </a:stretch>
        </p:blipFill>
        <p:spPr>
          <a:xfrm>
            <a:off x="0" y="0"/>
            <a:ext cx="12192001" cy="6884442"/>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361" name="Google Shape;361;g2ecba0c605a_0_1836"/>
          <p:cNvPicPr preferRelativeResize="0"/>
          <p:nvPr/>
        </p:nvPicPr>
        <p:blipFill>
          <a:blip r:embed="rId3">
            <a:alphaModFix/>
          </a:blip>
          <a:stretch>
            <a:fillRect/>
          </a:stretch>
        </p:blipFill>
        <p:spPr>
          <a:xfrm>
            <a:off x="0" y="0"/>
            <a:ext cx="12192001" cy="6858802"/>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pic>
        <p:nvPicPr>
          <p:cNvPr id="366" name="Google Shape;366;g2ecba0c605a_0_1839"/>
          <p:cNvPicPr preferRelativeResize="0"/>
          <p:nvPr/>
        </p:nvPicPr>
        <p:blipFill>
          <a:blip r:embed="rId3">
            <a:alphaModFix/>
          </a:blip>
          <a:stretch>
            <a:fillRect/>
          </a:stretch>
        </p:blipFill>
        <p:spPr>
          <a:xfrm>
            <a:off x="0" y="0"/>
            <a:ext cx="12192000" cy="6851597"/>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pic>
        <p:nvPicPr>
          <p:cNvPr id="371" name="Google Shape;371;g2ecba0c605a_0_1842"/>
          <p:cNvPicPr preferRelativeResize="0"/>
          <p:nvPr/>
        </p:nvPicPr>
        <p:blipFill>
          <a:blip r:embed="rId3">
            <a:alphaModFix/>
          </a:blip>
          <a:stretch>
            <a:fillRect/>
          </a:stretch>
        </p:blipFill>
        <p:spPr>
          <a:xfrm>
            <a:off x="0" y="0"/>
            <a:ext cx="12216214" cy="68580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g2ecba0c605a_0_1711"/>
          <p:cNvSpPr txBox="1">
            <a:spLocks noGrp="1"/>
          </p:cNvSpPr>
          <p:nvPr>
            <p:ph type="title"/>
          </p:nvPr>
        </p:nvSpPr>
        <p:spPr>
          <a:xfrm>
            <a:off x="778452" y="222101"/>
            <a:ext cx="10635000" cy="6774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US"/>
              <a:t>Title IX Module 2</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pic>
        <p:nvPicPr>
          <p:cNvPr id="381" name="Google Shape;381;g2ecba0c605a_0_1896"/>
          <p:cNvPicPr preferRelativeResize="0"/>
          <p:nvPr/>
        </p:nvPicPr>
        <p:blipFill>
          <a:blip r:embed="rId3">
            <a:alphaModFix/>
          </a:blip>
          <a:stretch>
            <a:fillRect/>
          </a:stretch>
        </p:blipFill>
        <p:spPr>
          <a:xfrm>
            <a:off x="0" y="0"/>
            <a:ext cx="12245624" cy="692602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pic>
        <p:nvPicPr>
          <p:cNvPr id="386" name="Google Shape;386;g2ecba0c605a_0_1899"/>
          <p:cNvPicPr preferRelativeResize="0"/>
          <p:nvPr/>
        </p:nvPicPr>
        <p:blipFill>
          <a:blip r:embed="rId3">
            <a:alphaModFix/>
          </a:blip>
          <a:stretch>
            <a:fillRect/>
          </a:stretch>
        </p:blipFill>
        <p:spPr>
          <a:xfrm>
            <a:off x="0" y="0"/>
            <a:ext cx="12181800" cy="68580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391" name="Google Shape;391;g2ecba0c605a_0_1902"/>
          <p:cNvPicPr preferRelativeResize="0"/>
          <p:nvPr/>
        </p:nvPicPr>
        <p:blipFill>
          <a:blip r:embed="rId3">
            <a:alphaModFix/>
          </a:blip>
          <a:stretch>
            <a:fillRect/>
          </a:stretch>
        </p:blipFill>
        <p:spPr>
          <a:xfrm>
            <a:off x="0" y="0"/>
            <a:ext cx="12191999" cy="6857999"/>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pic>
        <p:nvPicPr>
          <p:cNvPr id="396" name="Google Shape;396;g2ecba0c605a_0_1905"/>
          <p:cNvPicPr preferRelativeResize="0"/>
          <p:nvPr/>
        </p:nvPicPr>
        <p:blipFill>
          <a:blip r:embed="rId3">
            <a:alphaModFix/>
          </a:blip>
          <a:stretch>
            <a:fillRect/>
          </a:stretch>
        </p:blipFill>
        <p:spPr>
          <a:xfrm>
            <a:off x="0" y="0"/>
            <a:ext cx="12218275" cy="6857999"/>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g2ecba0c605a_0_1908"/>
          <p:cNvPicPr preferRelativeResize="0"/>
          <p:nvPr/>
        </p:nvPicPr>
        <p:blipFill>
          <a:blip r:embed="rId3">
            <a:alphaModFix/>
          </a:blip>
          <a:stretch>
            <a:fillRect/>
          </a:stretch>
        </p:blipFill>
        <p:spPr>
          <a:xfrm>
            <a:off x="0" y="0"/>
            <a:ext cx="12218275" cy="68579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g2ecba0c605a_0_1728"/>
          <p:cNvPicPr preferRelativeResize="0"/>
          <p:nvPr/>
        </p:nvPicPr>
        <p:blipFill>
          <a:blip r:embed="rId3">
            <a:alphaModFix/>
          </a:blip>
          <a:stretch>
            <a:fillRect/>
          </a:stretch>
        </p:blipFill>
        <p:spPr>
          <a:xfrm>
            <a:off x="0" y="0"/>
            <a:ext cx="12192000" cy="687721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pic>
        <p:nvPicPr>
          <p:cNvPr id="406" name="Google Shape;406;g2ecba0c605a_0_1911"/>
          <p:cNvPicPr preferRelativeResize="0"/>
          <p:nvPr/>
        </p:nvPicPr>
        <p:blipFill>
          <a:blip r:embed="rId3">
            <a:alphaModFix/>
          </a:blip>
          <a:stretch>
            <a:fillRect/>
          </a:stretch>
        </p:blipFill>
        <p:spPr>
          <a:xfrm>
            <a:off x="0" y="0"/>
            <a:ext cx="12192000" cy="6880242"/>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pic>
        <p:nvPicPr>
          <p:cNvPr id="411" name="Google Shape;411;g2ecba0c605a_0_1914"/>
          <p:cNvPicPr preferRelativeResize="0"/>
          <p:nvPr/>
        </p:nvPicPr>
        <p:blipFill>
          <a:blip r:embed="rId3">
            <a:alphaModFix/>
          </a:blip>
          <a:stretch>
            <a:fillRect/>
          </a:stretch>
        </p:blipFill>
        <p:spPr>
          <a:xfrm>
            <a:off x="0" y="0"/>
            <a:ext cx="12218275" cy="6857999"/>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pic>
        <p:nvPicPr>
          <p:cNvPr id="416" name="Google Shape;416;g2ecba0c605a_0_1917"/>
          <p:cNvPicPr preferRelativeResize="0"/>
          <p:nvPr/>
        </p:nvPicPr>
        <p:blipFill>
          <a:blip r:embed="rId3">
            <a:alphaModFix/>
          </a:blip>
          <a:stretch>
            <a:fillRect/>
          </a:stretch>
        </p:blipFill>
        <p:spPr>
          <a:xfrm>
            <a:off x="0" y="0"/>
            <a:ext cx="12265270" cy="6858001"/>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pic>
        <p:nvPicPr>
          <p:cNvPr id="421" name="Google Shape;421;g2ecba0c605a_0_1920"/>
          <p:cNvPicPr preferRelativeResize="0"/>
          <p:nvPr/>
        </p:nvPicPr>
        <p:blipFill>
          <a:blip r:embed="rId3">
            <a:alphaModFix/>
          </a:blip>
          <a:stretch>
            <a:fillRect/>
          </a:stretch>
        </p:blipFill>
        <p:spPr>
          <a:xfrm>
            <a:off x="0" y="0"/>
            <a:ext cx="12192000" cy="6869471"/>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pic>
        <p:nvPicPr>
          <p:cNvPr id="426" name="Google Shape;426;g2ecba0c605a_0_1923"/>
          <p:cNvPicPr preferRelativeResize="0"/>
          <p:nvPr/>
        </p:nvPicPr>
        <p:blipFill>
          <a:blip r:embed="rId3">
            <a:alphaModFix/>
          </a:blip>
          <a:stretch>
            <a:fillRect/>
          </a:stretch>
        </p:blipFill>
        <p:spPr>
          <a:xfrm>
            <a:off x="0" y="0"/>
            <a:ext cx="12256850" cy="69381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pic>
        <p:nvPicPr>
          <p:cNvPr id="431" name="Google Shape;431;g2ecba0c605a_0_1926"/>
          <p:cNvPicPr preferRelativeResize="0"/>
          <p:nvPr/>
        </p:nvPicPr>
        <p:blipFill>
          <a:blip r:embed="rId3">
            <a:alphaModFix/>
          </a:blip>
          <a:stretch>
            <a:fillRect/>
          </a:stretch>
        </p:blipFill>
        <p:spPr>
          <a:xfrm>
            <a:off x="0" y="0"/>
            <a:ext cx="12228564" cy="68580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pic>
        <p:nvPicPr>
          <p:cNvPr id="436" name="Google Shape;436;g2ecba0c605a_0_1929"/>
          <p:cNvPicPr preferRelativeResize="0"/>
          <p:nvPr/>
        </p:nvPicPr>
        <p:blipFill>
          <a:blip r:embed="rId3">
            <a:alphaModFix/>
          </a:blip>
          <a:stretch>
            <a:fillRect/>
          </a:stretch>
        </p:blipFill>
        <p:spPr>
          <a:xfrm>
            <a:off x="0" y="0"/>
            <a:ext cx="12192001" cy="6876866"/>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441" name="Google Shape;441;g2ecba0c605a_0_1932"/>
          <p:cNvPicPr preferRelativeResize="0"/>
          <p:nvPr/>
        </p:nvPicPr>
        <p:blipFill>
          <a:blip r:embed="rId3">
            <a:alphaModFix/>
          </a:blip>
          <a:stretch>
            <a:fillRect/>
          </a:stretch>
        </p:blipFill>
        <p:spPr>
          <a:xfrm>
            <a:off x="0" y="0"/>
            <a:ext cx="12192001" cy="6847383"/>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pic>
        <p:nvPicPr>
          <p:cNvPr id="446" name="Google Shape;446;g2ecba0c605a_0_1935"/>
          <p:cNvPicPr preferRelativeResize="0"/>
          <p:nvPr/>
        </p:nvPicPr>
        <p:blipFill>
          <a:blip r:embed="rId3">
            <a:alphaModFix/>
          </a:blip>
          <a:stretch>
            <a:fillRect/>
          </a:stretch>
        </p:blipFill>
        <p:spPr>
          <a:xfrm>
            <a:off x="0" y="0"/>
            <a:ext cx="12192001" cy="6824371"/>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pic>
        <p:nvPicPr>
          <p:cNvPr id="451" name="Google Shape;451;g2ecba0c605a_0_1938"/>
          <p:cNvPicPr preferRelativeResize="0"/>
          <p:nvPr/>
        </p:nvPicPr>
        <p:blipFill>
          <a:blip r:embed="rId3">
            <a:alphaModFix/>
          </a:blip>
          <a:stretch>
            <a:fillRect/>
          </a:stretch>
        </p:blipFill>
        <p:spPr>
          <a:xfrm>
            <a:off x="0" y="0"/>
            <a:ext cx="12171642" cy="68580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Google Shape;186;g2ecba0c605a_0_1731"/>
          <p:cNvPicPr preferRelativeResize="0"/>
          <p:nvPr/>
        </p:nvPicPr>
        <p:blipFill>
          <a:blip r:embed="rId3">
            <a:alphaModFix/>
          </a:blip>
          <a:stretch>
            <a:fillRect/>
          </a:stretch>
        </p:blipFill>
        <p:spPr>
          <a:xfrm>
            <a:off x="0" y="-49650"/>
            <a:ext cx="12249201" cy="6907649"/>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pic>
        <p:nvPicPr>
          <p:cNvPr id="456" name="Google Shape;456;g2ecba0c605a_0_1941"/>
          <p:cNvPicPr preferRelativeResize="0"/>
          <p:nvPr/>
        </p:nvPicPr>
        <p:blipFill>
          <a:blip r:embed="rId3">
            <a:alphaModFix/>
          </a:blip>
          <a:stretch>
            <a:fillRect/>
          </a:stretch>
        </p:blipFill>
        <p:spPr>
          <a:xfrm>
            <a:off x="0" y="0"/>
            <a:ext cx="12191999" cy="6904854"/>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pic>
        <p:nvPicPr>
          <p:cNvPr id="461" name="Google Shape;461;g2ecba0c605a_0_1944"/>
          <p:cNvPicPr preferRelativeResize="0"/>
          <p:nvPr/>
        </p:nvPicPr>
        <p:blipFill>
          <a:blip r:embed="rId3">
            <a:alphaModFix/>
          </a:blip>
          <a:stretch>
            <a:fillRect/>
          </a:stretch>
        </p:blipFill>
        <p:spPr>
          <a:xfrm>
            <a:off x="0" y="0"/>
            <a:ext cx="12191999" cy="6835901"/>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pic>
        <p:nvPicPr>
          <p:cNvPr id="466" name="Google Shape;466;g2ecba0c605a_0_1947"/>
          <p:cNvPicPr preferRelativeResize="0"/>
          <p:nvPr/>
        </p:nvPicPr>
        <p:blipFill>
          <a:blip r:embed="rId3">
            <a:alphaModFix/>
          </a:blip>
          <a:stretch>
            <a:fillRect/>
          </a:stretch>
        </p:blipFill>
        <p:spPr>
          <a:xfrm>
            <a:off x="0" y="0"/>
            <a:ext cx="12191999" cy="682280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pic>
        <p:nvPicPr>
          <p:cNvPr id="471" name="Google Shape;471;g2ecba0c605a_0_1950"/>
          <p:cNvPicPr preferRelativeResize="0"/>
          <p:nvPr/>
        </p:nvPicPr>
        <p:blipFill>
          <a:blip r:embed="rId3">
            <a:alphaModFix/>
          </a:blip>
          <a:stretch>
            <a:fillRect/>
          </a:stretch>
        </p:blipFill>
        <p:spPr>
          <a:xfrm>
            <a:off x="0" y="0"/>
            <a:ext cx="12194913" cy="68580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pic>
        <p:nvPicPr>
          <p:cNvPr id="476" name="Google Shape;476;g2ecba0c605a_0_1953"/>
          <p:cNvPicPr preferRelativeResize="0"/>
          <p:nvPr/>
        </p:nvPicPr>
        <p:blipFill>
          <a:blip r:embed="rId3">
            <a:alphaModFix/>
          </a:blip>
          <a:stretch>
            <a:fillRect/>
          </a:stretch>
        </p:blipFill>
        <p:spPr>
          <a:xfrm>
            <a:off x="0" y="0"/>
            <a:ext cx="12192001" cy="6876866"/>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pic>
        <p:nvPicPr>
          <p:cNvPr id="481" name="Google Shape;481;g2ecba0c605a_0_1956"/>
          <p:cNvPicPr preferRelativeResize="0"/>
          <p:nvPr/>
        </p:nvPicPr>
        <p:blipFill>
          <a:blip r:embed="rId3">
            <a:alphaModFix/>
          </a:blip>
          <a:stretch>
            <a:fillRect/>
          </a:stretch>
        </p:blipFill>
        <p:spPr>
          <a:xfrm>
            <a:off x="0" y="0"/>
            <a:ext cx="12192000" cy="6843252"/>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pic>
        <p:nvPicPr>
          <p:cNvPr id="486" name="Google Shape;486;g2ecba0c605a_0_1959"/>
          <p:cNvPicPr preferRelativeResize="0"/>
          <p:nvPr/>
        </p:nvPicPr>
        <p:blipFill>
          <a:blip r:embed="rId3">
            <a:alphaModFix/>
          </a:blip>
          <a:stretch>
            <a:fillRect/>
          </a:stretch>
        </p:blipFill>
        <p:spPr>
          <a:xfrm>
            <a:off x="0" y="0"/>
            <a:ext cx="12192000" cy="6867811"/>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pic>
        <p:nvPicPr>
          <p:cNvPr id="491" name="Google Shape;491;g2ecba0c605a_0_1962"/>
          <p:cNvPicPr preferRelativeResize="0"/>
          <p:nvPr/>
        </p:nvPicPr>
        <p:blipFill>
          <a:blip r:embed="rId3">
            <a:alphaModFix/>
          </a:blip>
          <a:stretch>
            <a:fillRect/>
          </a:stretch>
        </p:blipFill>
        <p:spPr>
          <a:xfrm>
            <a:off x="0" y="0"/>
            <a:ext cx="12191999" cy="6888283"/>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pic>
        <p:nvPicPr>
          <p:cNvPr id="496" name="Google Shape;496;g2ecba0c605a_0_1965"/>
          <p:cNvPicPr preferRelativeResize="0"/>
          <p:nvPr/>
        </p:nvPicPr>
        <p:blipFill>
          <a:blip r:embed="rId3">
            <a:alphaModFix/>
          </a:blip>
          <a:stretch>
            <a:fillRect/>
          </a:stretch>
        </p:blipFill>
        <p:spPr>
          <a:xfrm>
            <a:off x="0" y="0"/>
            <a:ext cx="12256849" cy="693237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pic>
        <p:nvPicPr>
          <p:cNvPr id="501" name="Google Shape;501;g2ecba0c605a_0_1968"/>
          <p:cNvPicPr preferRelativeResize="0"/>
          <p:nvPr/>
        </p:nvPicPr>
        <p:blipFill>
          <a:blip r:embed="rId3">
            <a:alphaModFix/>
          </a:blip>
          <a:stretch>
            <a:fillRect/>
          </a:stretch>
        </p:blipFill>
        <p:spPr>
          <a:xfrm>
            <a:off x="0" y="0"/>
            <a:ext cx="12265270" cy="68580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Google Shape;191;g2ecba0c605a_0_1734"/>
          <p:cNvPicPr preferRelativeResize="0"/>
          <p:nvPr/>
        </p:nvPicPr>
        <p:blipFill>
          <a:blip r:embed="rId3">
            <a:alphaModFix/>
          </a:blip>
          <a:stretch>
            <a:fillRect/>
          </a:stretch>
        </p:blipFill>
        <p:spPr>
          <a:xfrm>
            <a:off x="0" y="0"/>
            <a:ext cx="12192001" cy="6850013"/>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pic>
        <p:nvPicPr>
          <p:cNvPr id="506" name="Google Shape;506;g2ecba0c605a_0_1971"/>
          <p:cNvPicPr preferRelativeResize="0"/>
          <p:nvPr/>
        </p:nvPicPr>
        <p:blipFill>
          <a:blip r:embed="rId3">
            <a:alphaModFix/>
          </a:blip>
          <a:stretch>
            <a:fillRect/>
          </a:stretch>
        </p:blipFill>
        <p:spPr>
          <a:xfrm>
            <a:off x="0" y="0"/>
            <a:ext cx="12192001" cy="688999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pic>
        <p:nvPicPr>
          <p:cNvPr id="511" name="Google Shape;511;g2ecba0c605a_0_1974"/>
          <p:cNvPicPr preferRelativeResize="0"/>
          <p:nvPr/>
        </p:nvPicPr>
        <p:blipFill>
          <a:blip r:embed="rId3">
            <a:alphaModFix/>
          </a:blip>
          <a:stretch>
            <a:fillRect/>
          </a:stretch>
        </p:blipFill>
        <p:spPr>
          <a:xfrm>
            <a:off x="0" y="0"/>
            <a:ext cx="12178861" cy="6857999"/>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pic>
        <p:nvPicPr>
          <p:cNvPr id="516" name="Google Shape;516;g2ecba0c605a_0_1977"/>
          <p:cNvPicPr preferRelativeResize="0"/>
          <p:nvPr/>
        </p:nvPicPr>
        <p:blipFill>
          <a:blip r:embed="rId3">
            <a:alphaModFix/>
          </a:blip>
          <a:stretch>
            <a:fillRect/>
          </a:stretch>
        </p:blipFill>
        <p:spPr>
          <a:xfrm>
            <a:off x="0" y="0"/>
            <a:ext cx="12191999" cy="6835901"/>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g2ecba0c605a_0_2008"/>
          <p:cNvSpPr txBox="1">
            <a:spLocks noGrp="1"/>
          </p:cNvSpPr>
          <p:nvPr>
            <p:ph type="title"/>
          </p:nvPr>
        </p:nvSpPr>
        <p:spPr>
          <a:xfrm>
            <a:off x="778452" y="222101"/>
            <a:ext cx="10635000" cy="6774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US"/>
              <a:t>Title IX Module 3</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pic>
        <p:nvPicPr>
          <p:cNvPr id="526" name="Google Shape;526;g2ecba0c605a_0_2012"/>
          <p:cNvPicPr preferRelativeResize="0"/>
          <p:nvPr/>
        </p:nvPicPr>
        <p:blipFill>
          <a:blip r:embed="rId3">
            <a:alphaModFix/>
          </a:blip>
          <a:stretch>
            <a:fillRect/>
          </a:stretch>
        </p:blipFill>
        <p:spPr>
          <a:xfrm>
            <a:off x="0" y="0"/>
            <a:ext cx="12166685" cy="6858001"/>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531" name="Google Shape;531;g2ecba0c605a_0_2015"/>
          <p:cNvPicPr preferRelativeResize="0"/>
          <p:nvPr/>
        </p:nvPicPr>
        <p:blipFill>
          <a:blip r:embed="rId3">
            <a:alphaModFix/>
          </a:blip>
          <a:stretch>
            <a:fillRect/>
          </a:stretch>
        </p:blipFill>
        <p:spPr>
          <a:xfrm>
            <a:off x="0" y="0"/>
            <a:ext cx="12256850" cy="6909825"/>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pic>
        <p:nvPicPr>
          <p:cNvPr id="536" name="Google Shape;536;g2ecba0c605a_0_2018"/>
          <p:cNvPicPr preferRelativeResize="0"/>
          <p:nvPr/>
        </p:nvPicPr>
        <p:blipFill>
          <a:blip r:embed="rId3">
            <a:alphaModFix/>
          </a:blip>
          <a:stretch>
            <a:fillRect/>
          </a:stretch>
        </p:blipFill>
        <p:spPr>
          <a:xfrm>
            <a:off x="0" y="0"/>
            <a:ext cx="12192001" cy="6858802"/>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pic>
        <p:nvPicPr>
          <p:cNvPr id="541" name="Google Shape;541;g2ecba0c605a_0_2021"/>
          <p:cNvPicPr preferRelativeResize="0"/>
          <p:nvPr/>
        </p:nvPicPr>
        <p:blipFill>
          <a:blip r:embed="rId3">
            <a:alphaModFix/>
          </a:blip>
          <a:stretch>
            <a:fillRect/>
          </a:stretch>
        </p:blipFill>
        <p:spPr>
          <a:xfrm>
            <a:off x="0" y="0"/>
            <a:ext cx="12192001" cy="6858802"/>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pic>
        <p:nvPicPr>
          <p:cNvPr id="546" name="Google Shape;546;g2ecba0c605a_0_2024"/>
          <p:cNvPicPr preferRelativeResize="0"/>
          <p:nvPr/>
        </p:nvPicPr>
        <p:blipFill>
          <a:blip r:embed="rId3">
            <a:alphaModFix/>
          </a:blip>
          <a:stretch>
            <a:fillRect/>
          </a:stretch>
        </p:blipFill>
        <p:spPr>
          <a:xfrm>
            <a:off x="0" y="0"/>
            <a:ext cx="12192001" cy="6833161"/>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pic>
        <p:nvPicPr>
          <p:cNvPr id="551" name="Google Shape;551;g2ecba0c605a_0_2027"/>
          <p:cNvPicPr preferRelativeResize="0"/>
          <p:nvPr/>
        </p:nvPicPr>
        <p:blipFill>
          <a:blip r:embed="rId3">
            <a:alphaModFix/>
          </a:blip>
          <a:stretch>
            <a:fillRect/>
          </a:stretch>
        </p:blipFill>
        <p:spPr>
          <a:xfrm>
            <a:off x="0" y="0"/>
            <a:ext cx="12210586" cy="6858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Google Shape;196;g2ecba0c605a_0_1737"/>
          <p:cNvPicPr preferRelativeResize="0"/>
          <p:nvPr/>
        </p:nvPicPr>
        <p:blipFill>
          <a:blip r:embed="rId3">
            <a:alphaModFix/>
          </a:blip>
          <a:stretch>
            <a:fillRect/>
          </a:stretch>
        </p:blipFill>
        <p:spPr>
          <a:xfrm>
            <a:off x="0" y="0"/>
            <a:ext cx="12192000" cy="6851601"/>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pic>
        <p:nvPicPr>
          <p:cNvPr id="556" name="Google Shape;556;g2ecba0c605a_0_2030"/>
          <p:cNvPicPr preferRelativeResize="0"/>
          <p:nvPr/>
        </p:nvPicPr>
        <p:blipFill>
          <a:blip r:embed="rId3">
            <a:alphaModFix/>
          </a:blip>
          <a:stretch>
            <a:fillRect/>
          </a:stretch>
        </p:blipFill>
        <p:spPr>
          <a:xfrm>
            <a:off x="0" y="0"/>
            <a:ext cx="12192001" cy="6884442"/>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pic>
        <p:nvPicPr>
          <p:cNvPr id="561" name="Google Shape;561;g2ecba0c605a_0_2033"/>
          <p:cNvPicPr preferRelativeResize="0"/>
          <p:nvPr/>
        </p:nvPicPr>
        <p:blipFill>
          <a:blip r:embed="rId3">
            <a:alphaModFix/>
          </a:blip>
          <a:stretch>
            <a:fillRect/>
          </a:stretch>
        </p:blipFill>
        <p:spPr>
          <a:xfrm>
            <a:off x="0" y="0"/>
            <a:ext cx="12192001" cy="6871622"/>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pic>
        <p:nvPicPr>
          <p:cNvPr id="566" name="Google Shape;566;g2ecba0c605a_0_2036"/>
          <p:cNvPicPr preferRelativeResize="0"/>
          <p:nvPr/>
        </p:nvPicPr>
        <p:blipFill>
          <a:blip r:embed="rId3">
            <a:alphaModFix/>
          </a:blip>
          <a:stretch>
            <a:fillRect/>
          </a:stretch>
        </p:blipFill>
        <p:spPr>
          <a:xfrm>
            <a:off x="0" y="0"/>
            <a:ext cx="12192001" cy="6845981"/>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pic>
        <p:nvPicPr>
          <p:cNvPr id="571" name="Google Shape;571;g2ecba0c605a_0_2039"/>
          <p:cNvPicPr preferRelativeResize="0"/>
          <p:nvPr/>
        </p:nvPicPr>
        <p:blipFill>
          <a:blip r:embed="rId3">
            <a:alphaModFix/>
          </a:blip>
          <a:stretch>
            <a:fillRect/>
          </a:stretch>
        </p:blipFill>
        <p:spPr>
          <a:xfrm>
            <a:off x="0" y="0"/>
            <a:ext cx="12245626" cy="690910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pic>
        <p:nvPicPr>
          <p:cNvPr id="576" name="Google Shape;576;g2ecba0c605a_0_2042"/>
          <p:cNvPicPr preferRelativeResize="0"/>
          <p:nvPr/>
        </p:nvPicPr>
        <p:blipFill>
          <a:blip r:embed="rId3">
            <a:alphaModFix/>
          </a:blip>
          <a:stretch>
            <a:fillRect/>
          </a:stretch>
        </p:blipFill>
        <p:spPr>
          <a:xfrm>
            <a:off x="0" y="0"/>
            <a:ext cx="12268074" cy="691615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pic>
        <p:nvPicPr>
          <p:cNvPr id="581" name="Google Shape;581;g2ecba0c605a_0_2045"/>
          <p:cNvPicPr preferRelativeResize="0"/>
          <p:nvPr/>
        </p:nvPicPr>
        <p:blipFill>
          <a:blip r:embed="rId3">
            <a:alphaModFix/>
          </a:blip>
          <a:stretch>
            <a:fillRect/>
          </a:stretch>
        </p:blipFill>
        <p:spPr>
          <a:xfrm>
            <a:off x="0" y="0"/>
            <a:ext cx="12192001" cy="6878855"/>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Google Shape;586;g2ecba0c605a_0_2048"/>
          <p:cNvPicPr preferRelativeResize="0"/>
          <p:nvPr/>
        </p:nvPicPr>
        <p:blipFill>
          <a:blip r:embed="rId3">
            <a:alphaModFix/>
          </a:blip>
          <a:stretch>
            <a:fillRect/>
          </a:stretch>
        </p:blipFill>
        <p:spPr>
          <a:xfrm>
            <a:off x="0" y="0"/>
            <a:ext cx="12177758" cy="6858000"/>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pic>
        <p:nvPicPr>
          <p:cNvPr id="591" name="Google Shape;591;g2ecba0c605a_0_2051"/>
          <p:cNvPicPr preferRelativeResize="0"/>
          <p:nvPr/>
        </p:nvPicPr>
        <p:blipFill>
          <a:blip r:embed="rId3">
            <a:alphaModFix/>
          </a:blip>
          <a:stretch>
            <a:fillRect/>
          </a:stretch>
        </p:blipFill>
        <p:spPr>
          <a:xfrm>
            <a:off x="0" y="0"/>
            <a:ext cx="12180626" cy="6857999"/>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pic>
        <p:nvPicPr>
          <p:cNvPr id="596" name="Google Shape;596;g2ecba0c605a_0_2054"/>
          <p:cNvPicPr preferRelativeResize="0"/>
          <p:nvPr/>
        </p:nvPicPr>
        <p:blipFill>
          <a:blip r:embed="rId3">
            <a:alphaModFix/>
          </a:blip>
          <a:stretch>
            <a:fillRect/>
          </a:stretch>
        </p:blipFill>
        <p:spPr>
          <a:xfrm>
            <a:off x="0" y="0"/>
            <a:ext cx="12192000" cy="6877210"/>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pic>
        <p:nvPicPr>
          <p:cNvPr id="601" name="Google Shape;601;g2ecba0c605a_0_2057"/>
          <p:cNvPicPr preferRelativeResize="0"/>
          <p:nvPr/>
        </p:nvPicPr>
        <p:blipFill>
          <a:blip r:embed="rId3">
            <a:alphaModFix/>
          </a:blip>
          <a:stretch>
            <a:fillRect/>
          </a:stretch>
        </p:blipFill>
        <p:spPr>
          <a:xfrm>
            <a:off x="0" y="0"/>
            <a:ext cx="12192000" cy="688610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g2ecba0c605a_0_1740"/>
          <p:cNvPicPr preferRelativeResize="0"/>
          <p:nvPr/>
        </p:nvPicPr>
        <p:blipFill>
          <a:blip r:embed="rId3">
            <a:alphaModFix/>
          </a:blip>
          <a:stretch>
            <a:fillRect/>
          </a:stretch>
        </p:blipFill>
        <p:spPr>
          <a:xfrm>
            <a:off x="0" y="0"/>
            <a:ext cx="12246429" cy="6858000"/>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pic>
        <p:nvPicPr>
          <p:cNvPr id="606" name="Google Shape;606;g2ecba0c605a_0_2060"/>
          <p:cNvPicPr preferRelativeResize="0"/>
          <p:nvPr/>
        </p:nvPicPr>
        <p:blipFill>
          <a:blip r:embed="rId3">
            <a:alphaModFix/>
          </a:blip>
          <a:stretch>
            <a:fillRect/>
          </a:stretch>
        </p:blipFill>
        <p:spPr>
          <a:xfrm>
            <a:off x="0" y="0"/>
            <a:ext cx="12192001" cy="6833161"/>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pic>
        <p:nvPicPr>
          <p:cNvPr id="611" name="Google Shape;611;g2ecba0c605a_0_2063"/>
          <p:cNvPicPr preferRelativeResize="0"/>
          <p:nvPr/>
        </p:nvPicPr>
        <p:blipFill>
          <a:blip r:embed="rId3">
            <a:alphaModFix/>
          </a:blip>
          <a:stretch>
            <a:fillRect/>
          </a:stretch>
        </p:blipFill>
        <p:spPr>
          <a:xfrm>
            <a:off x="0" y="0"/>
            <a:ext cx="12192000" cy="6851597"/>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pic>
        <p:nvPicPr>
          <p:cNvPr id="616" name="Google Shape;616;g2ecba0c605a_0_2066"/>
          <p:cNvPicPr preferRelativeResize="0"/>
          <p:nvPr/>
        </p:nvPicPr>
        <p:blipFill>
          <a:blip r:embed="rId3">
            <a:alphaModFix/>
          </a:blip>
          <a:stretch>
            <a:fillRect/>
          </a:stretch>
        </p:blipFill>
        <p:spPr>
          <a:xfrm>
            <a:off x="0" y="0"/>
            <a:ext cx="12192001" cy="6850013"/>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pic>
        <p:nvPicPr>
          <p:cNvPr id="621" name="Google Shape;621;g2ecba0c605a_0_2069"/>
          <p:cNvPicPr preferRelativeResize="0"/>
          <p:nvPr/>
        </p:nvPicPr>
        <p:blipFill>
          <a:blip r:embed="rId3">
            <a:alphaModFix/>
          </a:blip>
          <a:stretch>
            <a:fillRect/>
          </a:stretch>
        </p:blipFill>
        <p:spPr>
          <a:xfrm>
            <a:off x="0" y="0"/>
            <a:ext cx="12192000" cy="6873256"/>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pic>
        <p:nvPicPr>
          <p:cNvPr id="626" name="Google Shape;626;g2ecba0c605a_0_2072"/>
          <p:cNvPicPr preferRelativeResize="0"/>
          <p:nvPr/>
        </p:nvPicPr>
        <p:blipFill>
          <a:blip r:embed="rId3">
            <a:alphaModFix/>
          </a:blip>
          <a:stretch>
            <a:fillRect/>
          </a:stretch>
        </p:blipFill>
        <p:spPr>
          <a:xfrm>
            <a:off x="0" y="0"/>
            <a:ext cx="12192000" cy="6864403"/>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g2ecba0c605a_0_1892"/>
          <p:cNvSpPr txBox="1">
            <a:spLocks noGrp="1"/>
          </p:cNvSpPr>
          <p:nvPr>
            <p:ph type="title"/>
          </p:nvPr>
        </p:nvSpPr>
        <p:spPr>
          <a:xfrm>
            <a:off x="778452" y="222101"/>
            <a:ext cx="10635000" cy="6774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US"/>
              <a:t>Title IX Module 4</a:t>
            </a:r>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Shape 635"/>
        <p:cNvGrpSpPr/>
        <p:nvPr/>
      </p:nvGrpSpPr>
      <p:grpSpPr>
        <a:xfrm>
          <a:off x="0" y="0"/>
          <a:ext cx="0" cy="0"/>
          <a:chOff x="0" y="0"/>
          <a:chExt cx="0" cy="0"/>
        </a:xfrm>
      </p:grpSpPr>
      <p:grpSp>
        <p:nvGrpSpPr>
          <p:cNvPr id="636" name="Google Shape;636;p1"/>
          <p:cNvGrpSpPr/>
          <p:nvPr/>
        </p:nvGrpSpPr>
        <p:grpSpPr>
          <a:xfrm>
            <a:off x="5865901" y="0"/>
            <a:ext cx="6326098" cy="6851903"/>
            <a:chOff x="5865901" y="0"/>
            <a:chExt cx="6326098" cy="6851903"/>
          </a:xfrm>
        </p:grpSpPr>
        <p:pic>
          <p:nvPicPr>
            <p:cNvPr id="637" name="Google Shape;637;p1"/>
            <p:cNvPicPr preferRelativeResize="0"/>
            <p:nvPr/>
          </p:nvPicPr>
          <p:blipFill rotWithShape="1">
            <a:blip r:embed="rId3">
              <a:alphaModFix/>
            </a:blip>
            <a:srcRect/>
            <a:stretch/>
          </p:blipFill>
          <p:spPr>
            <a:xfrm>
              <a:off x="5865901" y="0"/>
              <a:ext cx="6326098" cy="6851903"/>
            </a:xfrm>
            <a:prstGeom prst="rect">
              <a:avLst/>
            </a:prstGeom>
            <a:noFill/>
            <a:ln>
              <a:noFill/>
            </a:ln>
          </p:spPr>
        </p:pic>
        <p:pic>
          <p:nvPicPr>
            <p:cNvPr id="638" name="Google Shape;638;p1"/>
            <p:cNvPicPr preferRelativeResize="0"/>
            <p:nvPr/>
          </p:nvPicPr>
          <p:blipFill rotWithShape="1">
            <a:blip r:embed="rId4">
              <a:alphaModFix/>
            </a:blip>
            <a:srcRect/>
            <a:stretch/>
          </p:blipFill>
          <p:spPr>
            <a:xfrm>
              <a:off x="7676388" y="288036"/>
              <a:ext cx="4122419" cy="673607"/>
            </a:xfrm>
            <a:prstGeom prst="rect">
              <a:avLst/>
            </a:prstGeom>
            <a:noFill/>
            <a:ln>
              <a:noFill/>
            </a:ln>
          </p:spPr>
        </p:pic>
      </p:grpSp>
      <p:sp>
        <p:nvSpPr>
          <p:cNvPr id="639" name="Google Shape;639;p1"/>
          <p:cNvSpPr txBox="1">
            <a:spLocks noGrp="1"/>
          </p:cNvSpPr>
          <p:nvPr>
            <p:ph type="title"/>
          </p:nvPr>
        </p:nvSpPr>
        <p:spPr>
          <a:xfrm>
            <a:off x="916939" y="623505"/>
            <a:ext cx="5110480" cy="953135"/>
          </a:xfrm>
          <a:prstGeom prst="rect">
            <a:avLst/>
          </a:prstGeom>
          <a:noFill/>
          <a:ln>
            <a:noFill/>
          </a:ln>
        </p:spPr>
        <p:txBody>
          <a:bodyPr spcFirstLastPara="1" wrap="square" lIns="0" tIns="67925" rIns="0" bIns="0" anchor="t" anchorCtr="0">
            <a:spAutoFit/>
          </a:bodyPr>
          <a:lstStyle/>
          <a:p>
            <a:pPr marL="12700" marR="5080" lvl="0" indent="0" algn="l" rtl="0">
              <a:lnSpc>
                <a:spcPct val="108124"/>
              </a:lnSpc>
              <a:spcBef>
                <a:spcPts val="0"/>
              </a:spcBef>
              <a:spcAft>
                <a:spcPts val="0"/>
              </a:spcAft>
              <a:buNone/>
            </a:pPr>
            <a:r>
              <a:rPr lang="en-US" sz="3200">
                <a:solidFill>
                  <a:srgbClr val="AC151B"/>
                </a:solidFill>
              </a:rPr>
              <a:t>Title IX Coordinator Training Online Course</a:t>
            </a:r>
            <a:endParaRPr sz="3200"/>
          </a:p>
        </p:txBody>
      </p:sp>
      <p:sp>
        <p:nvSpPr>
          <p:cNvPr id="640" name="Google Shape;640;p1"/>
          <p:cNvSpPr txBox="1"/>
          <p:nvPr/>
        </p:nvSpPr>
        <p:spPr>
          <a:xfrm>
            <a:off x="916939" y="1940259"/>
            <a:ext cx="5062855" cy="1391920"/>
          </a:xfrm>
          <a:prstGeom prst="rect">
            <a:avLst/>
          </a:prstGeom>
          <a:noFill/>
          <a:ln>
            <a:noFill/>
          </a:ln>
        </p:spPr>
        <p:txBody>
          <a:bodyPr spcFirstLastPara="1" wrap="square" lIns="0" tIns="67925" rIns="0" bIns="0" anchor="t" anchorCtr="0">
            <a:spAutoFit/>
          </a:bodyPr>
          <a:lstStyle/>
          <a:p>
            <a:pPr marL="12700" marR="5080" lvl="0" indent="0" algn="l" rtl="0">
              <a:lnSpc>
                <a:spcPct val="108124"/>
              </a:lnSpc>
              <a:spcBef>
                <a:spcPts val="0"/>
              </a:spcBef>
              <a:spcAft>
                <a:spcPts val="0"/>
              </a:spcAft>
              <a:buNone/>
            </a:pPr>
            <a:r>
              <a:rPr lang="en-US" sz="3200">
                <a:solidFill>
                  <a:srgbClr val="AC151B"/>
                </a:solidFill>
                <a:latin typeface="Arial Black"/>
                <a:ea typeface="Arial Black"/>
                <a:cs typeface="Arial Black"/>
                <a:sym typeface="Arial Black"/>
              </a:rPr>
              <a:t>Class One: Definitions, Jurisdiction and Preliminary Matters</a:t>
            </a:r>
            <a:endParaRPr sz="3200">
              <a:latin typeface="Arial Black"/>
              <a:ea typeface="Arial Black"/>
              <a:cs typeface="Arial Black"/>
              <a:sym typeface="Arial Black"/>
            </a:endParaRPr>
          </a:p>
        </p:txBody>
      </p:sp>
      <p:sp>
        <p:nvSpPr>
          <p:cNvPr id="641" name="Google Shape;641;p1"/>
          <p:cNvSpPr txBox="1"/>
          <p:nvPr/>
        </p:nvSpPr>
        <p:spPr>
          <a:xfrm>
            <a:off x="916939" y="3835398"/>
            <a:ext cx="5701665" cy="2403475"/>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2000" b="1">
                <a:latin typeface="Arial"/>
                <a:ea typeface="Arial"/>
                <a:cs typeface="Arial"/>
                <a:sym typeface="Arial"/>
              </a:rPr>
              <a:t>Melinda Grier</a:t>
            </a:r>
            <a:endParaRPr sz="2000">
              <a:latin typeface="Arial"/>
              <a:ea typeface="Arial"/>
              <a:cs typeface="Arial"/>
              <a:sym typeface="Arial"/>
            </a:endParaRPr>
          </a:p>
          <a:p>
            <a:pPr marL="12700" lvl="0" indent="0" algn="l" rtl="0">
              <a:lnSpc>
                <a:spcPct val="100000"/>
              </a:lnSpc>
              <a:spcBef>
                <a:spcPts val="10"/>
              </a:spcBef>
              <a:spcAft>
                <a:spcPts val="0"/>
              </a:spcAft>
              <a:buNone/>
            </a:pPr>
            <a:r>
              <a:rPr lang="en-US" sz="1800">
                <a:latin typeface="Arial"/>
                <a:ea typeface="Arial"/>
                <a:cs typeface="Arial"/>
                <a:sym typeface="Arial"/>
              </a:rPr>
              <a:t>Melinda Grier Consulting</a:t>
            </a:r>
            <a:endParaRPr sz="1800">
              <a:latin typeface="Arial"/>
              <a:ea typeface="Arial"/>
              <a:cs typeface="Arial"/>
              <a:sym typeface="Arial"/>
            </a:endParaRPr>
          </a:p>
          <a:p>
            <a:pPr marL="0" lvl="0" indent="0" algn="l" rtl="0">
              <a:lnSpc>
                <a:spcPct val="100000"/>
              </a:lnSpc>
              <a:spcBef>
                <a:spcPts val="320"/>
              </a:spcBef>
              <a:spcAft>
                <a:spcPts val="0"/>
              </a:spcAft>
              <a:buNone/>
            </a:pPr>
            <a:endParaRPr sz="1800">
              <a:latin typeface="Arial"/>
              <a:ea typeface="Arial"/>
              <a:cs typeface="Arial"/>
              <a:sym typeface="Arial"/>
            </a:endParaRPr>
          </a:p>
          <a:p>
            <a:pPr marL="12700" lvl="0" indent="0" algn="l" rtl="0">
              <a:lnSpc>
                <a:spcPct val="100000"/>
              </a:lnSpc>
              <a:spcBef>
                <a:spcPts val="5"/>
              </a:spcBef>
              <a:spcAft>
                <a:spcPts val="0"/>
              </a:spcAft>
              <a:buNone/>
            </a:pPr>
            <a:r>
              <a:rPr lang="en-US" sz="2000" b="1">
                <a:latin typeface="Arial"/>
                <a:ea typeface="Arial"/>
                <a:cs typeface="Arial"/>
                <a:sym typeface="Arial"/>
              </a:rPr>
              <a:t>Janet P. Judge</a:t>
            </a:r>
            <a:endParaRPr sz="2000">
              <a:latin typeface="Arial"/>
              <a:ea typeface="Arial"/>
              <a:cs typeface="Arial"/>
              <a:sym typeface="Arial"/>
            </a:endParaRPr>
          </a:p>
          <a:p>
            <a:pPr marL="12700" lvl="0" indent="0" algn="l" rtl="0">
              <a:lnSpc>
                <a:spcPct val="100000"/>
              </a:lnSpc>
              <a:spcBef>
                <a:spcPts val="5"/>
              </a:spcBef>
              <a:spcAft>
                <a:spcPts val="0"/>
              </a:spcAft>
              <a:buNone/>
            </a:pPr>
            <a:r>
              <a:rPr lang="en-US" sz="1800">
                <a:latin typeface="Arial"/>
                <a:ea typeface="Arial"/>
                <a:cs typeface="Arial"/>
                <a:sym typeface="Arial"/>
              </a:rPr>
              <a:t>Education &amp; Sports Law Group LLC</a:t>
            </a:r>
            <a:endParaRPr sz="1800">
              <a:latin typeface="Arial"/>
              <a:ea typeface="Arial"/>
              <a:cs typeface="Arial"/>
              <a:sym typeface="Arial"/>
            </a:endParaRPr>
          </a:p>
          <a:p>
            <a:pPr marL="0" lvl="0" indent="0" algn="l" rtl="0">
              <a:lnSpc>
                <a:spcPct val="100000"/>
              </a:lnSpc>
              <a:spcBef>
                <a:spcPts val="0"/>
              </a:spcBef>
              <a:spcAft>
                <a:spcPts val="0"/>
              </a:spcAft>
              <a:buNone/>
            </a:pPr>
            <a:endParaRPr sz="1800">
              <a:latin typeface="Arial"/>
              <a:ea typeface="Arial"/>
              <a:cs typeface="Arial"/>
              <a:sym typeface="Arial"/>
            </a:endParaRPr>
          </a:p>
          <a:p>
            <a:pPr marL="0" lvl="0" indent="0" algn="l" rtl="0">
              <a:lnSpc>
                <a:spcPct val="100000"/>
              </a:lnSpc>
              <a:spcBef>
                <a:spcPts val="650"/>
              </a:spcBef>
              <a:spcAft>
                <a:spcPts val="0"/>
              </a:spcAft>
              <a:buNone/>
            </a:pPr>
            <a:endParaRPr sz="1800">
              <a:latin typeface="Arial"/>
              <a:ea typeface="Arial"/>
              <a:cs typeface="Arial"/>
              <a:sym typeface="Arial"/>
            </a:endParaRPr>
          </a:p>
          <a:p>
            <a:pPr marL="12700" lvl="0" indent="0" algn="l" rtl="0">
              <a:lnSpc>
                <a:spcPct val="100000"/>
              </a:lnSpc>
              <a:spcBef>
                <a:spcPts val="5"/>
              </a:spcBef>
              <a:spcAft>
                <a:spcPts val="0"/>
              </a:spcAft>
              <a:buNone/>
            </a:pPr>
            <a:r>
              <a:rPr lang="en-US" sz="2000">
                <a:solidFill>
                  <a:srgbClr val="333333"/>
                </a:solidFill>
                <a:latin typeface="Arial"/>
                <a:ea typeface="Arial"/>
                <a:cs typeface="Arial"/>
                <a:sym typeface="Arial"/>
              </a:rPr>
              <a:t>Training Course Does Not Constitute Legal Advice</a:t>
            </a:r>
            <a:endParaRPr sz="2000">
              <a:latin typeface="Arial"/>
              <a:ea typeface="Arial"/>
              <a:cs typeface="Arial"/>
              <a:sym typeface="Aria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Shape 645"/>
        <p:cNvGrpSpPr/>
        <p:nvPr/>
      </p:nvGrpSpPr>
      <p:grpSpPr>
        <a:xfrm>
          <a:off x="0" y="0"/>
          <a:ext cx="0" cy="0"/>
          <a:chOff x="0" y="0"/>
          <a:chExt cx="0" cy="0"/>
        </a:xfrm>
      </p:grpSpPr>
      <p:sp>
        <p:nvSpPr>
          <p:cNvPr id="646" name="Google Shape;646;p2"/>
          <p:cNvSpPr txBox="1">
            <a:spLocks noGrp="1"/>
          </p:cNvSpPr>
          <p:nvPr>
            <p:ph type="title"/>
          </p:nvPr>
        </p:nvSpPr>
        <p:spPr>
          <a:xfrm>
            <a:off x="718819" y="615970"/>
            <a:ext cx="3780154" cy="1589405"/>
          </a:xfrm>
          <a:prstGeom prst="rect">
            <a:avLst/>
          </a:prstGeom>
          <a:noFill/>
          <a:ln>
            <a:noFill/>
          </a:ln>
        </p:spPr>
        <p:txBody>
          <a:bodyPr spcFirstLastPara="1" wrap="square" lIns="0" tIns="106025" rIns="0" bIns="0" anchor="t" anchorCtr="0">
            <a:spAutoFit/>
          </a:bodyPr>
          <a:lstStyle/>
          <a:p>
            <a:pPr marL="12700" marR="5080" lvl="0" indent="0" algn="l" rtl="0">
              <a:lnSpc>
                <a:spcPct val="107962"/>
              </a:lnSpc>
              <a:spcBef>
                <a:spcPts val="0"/>
              </a:spcBef>
              <a:spcAft>
                <a:spcPts val="0"/>
              </a:spcAft>
              <a:buNone/>
            </a:pPr>
            <a:r>
              <a:rPr lang="en-US" sz="5400">
                <a:solidFill>
                  <a:srgbClr val="AC151B"/>
                </a:solidFill>
              </a:rPr>
              <a:t>Course Overview:</a:t>
            </a:r>
            <a:endParaRPr sz="5400"/>
          </a:p>
        </p:txBody>
      </p:sp>
      <p:grpSp>
        <p:nvGrpSpPr>
          <p:cNvPr id="647" name="Google Shape;647;p2"/>
          <p:cNvGrpSpPr/>
          <p:nvPr/>
        </p:nvGrpSpPr>
        <p:grpSpPr>
          <a:xfrm>
            <a:off x="640143" y="2576686"/>
            <a:ext cx="3475990" cy="46355"/>
            <a:chOff x="640143" y="2576686"/>
            <a:chExt cx="3475990" cy="46355"/>
          </a:xfrm>
        </p:grpSpPr>
        <p:sp>
          <p:nvSpPr>
            <p:cNvPr id="648" name="Google Shape;648;p2"/>
            <p:cNvSpPr/>
            <p:nvPr/>
          </p:nvSpPr>
          <p:spPr>
            <a:xfrm>
              <a:off x="640143" y="2578684"/>
              <a:ext cx="3475990" cy="42545"/>
            </a:xfrm>
            <a:custGeom>
              <a:avLst/>
              <a:gdLst/>
              <a:ahLst/>
              <a:cxnLst/>
              <a:rect l="l" t="t" r="r" b="b"/>
              <a:pathLst>
                <a:path w="3475990" h="42544" extrusionOk="0">
                  <a:moveTo>
                    <a:pt x="279523" y="0"/>
                  </a:moveTo>
                  <a:lnTo>
                    <a:pt x="233089" y="77"/>
                  </a:lnTo>
                  <a:lnTo>
                    <a:pt x="187724" y="733"/>
                  </a:lnTo>
                  <a:lnTo>
                    <a:pt x="142616" y="2003"/>
                  </a:lnTo>
                  <a:lnTo>
                    <a:pt x="96951" y="3920"/>
                  </a:lnTo>
                  <a:lnTo>
                    <a:pt x="49916" y="6518"/>
                  </a:lnTo>
                  <a:lnTo>
                    <a:pt x="698" y="9829"/>
                  </a:lnTo>
                  <a:lnTo>
                    <a:pt x="0" y="13576"/>
                  </a:lnTo>
                  <a:lnTo>
                    <a:pt x="888" y="24117"/>
                  </a:lnTo>
                  <a:lnTo>
                    <a:pt x="698" y="28117"/>
                  </a:lnTo>
                  <a:lnTo>
                    <a:pt x="112775" y="30208"/>
                  </a:lnTo>
                  <a:lnTo>
                    <a:pt x="222562" y="31370"/>
                  </a:lnTo>
                  <a:lnTo>
                    <a:pt x="329866" y="31742"/>
                  </a:lnTo>
                  <a:lnTo>
                    <a:pt x="434494" y="31463"/>
                  </a:lnTo>
                  <a:lnTo>
                    <a:pt x="585996" y="30130"/>
                  </a:lnTo>
                  <a:lnTo>
                    <a:pt x="774180" y="27328"/>
                  </a:lnTo>
                  <a:lnTo>
                    <a:pt x="1000027" y="22143"/>
                  </a:lnTo>
                  <a:lnTo>
                    <a:pt x="1097099" y="20706"/>
                  </a:lnTo>
                  <a:lnTo>
                    <a:pt x="1147831" y="20385"/>
                  </a:lnTo>
                  <a:lnTo>
                    <a:pt x="1200278" y="20415"/>
                  </a:lnTo>
                  <a:lnTo>
                    <a:pt x="1254628" y="20862"/>
                  </a:lnTo>
                  <a:lnTo>
                    <a:pt x="1311070" y="21791"/>
                  </a:lnTo>
                  <a:lnTo>
                    <a:pt x="1369791" y="23266"/>
                  </a:lnTo>
                  <a:lnTo>
                    <a:pt x="1430981" y="25353"/>
                  </a:lnTo>
                  <a:lnTo>
                    <a:pt x="1494828" y="28117"/>
                  </a:lnTo>
                  <a:lnTo>
                    <a:pt x="1567789" y="30716"/>
                  </a:lnTo>
                  <a:lnTo>
                    <a:pt x="1636270" y="31547"/>
                  </a:lnTo>
                  <a:lnTo>
                    <a:pt x="1700483" y="30973"/>
                  </a:lnTo>
                  <a:lnTo>
                    <a:pt x="1760643" y="29360"/>
                  </a:lnTo>
                  <a:lnTo>
                    <a:pt x="1816964" y="27070"/>
                  </a:lnTo>
                  <a:lnTo>
                    <a:pt x="1918945" y="21919"/>
                  </a:lnTo>
                  <a:lnTo>
                    <a:pt x="1965034" y="19786"/>
                  </a:lnTo>
                  <a:lnTo>
                    <a:pt x="2008141" y="18434"/>
                  </a:lnTo>
                  <a:lnTo>
                    <a:pt x="2048479" y="18227"/>
                  </a:lnTo>
                  <a:lnTo>
                    <a:pt x="2086263" y="19529"/>
                  </a:lnTo>
                  <a:lnTo>
                    <a:pt x="2121706" y="22705"/>
                  </a:lnTo>
                  <a:lnTo>
                    <a:pt x="2155024" y="28117"/>
                  </a:lnTo>
                  <a:lnTo>
                    <a:pt x="2188407" y="33879"/>
                  </a:lnTo>
                  <a:lnTo>
                    <a:pt x="2224023" y="37986"/>
                  </a:lnTo>
                  <a:lnTo>
                    <a:pt x="2262054" y="40628"/>
                  </a:lnTo>
                  <a:lnTo>
                    <a:pt x="2302682" y="41993"/>
                  </a:lnTo>
                  <a:lnTo>
                    <a:pt x="2346090" y="42272"/>
                  </a:lnTo>
                  <a:lnTo>
                    <a:pt x="2392458" y="41653"/>
                  </a:lnTo>
                  <a:lnTo>
                    <a:pt x="2441969" y="40327"/>
                  </a:lnTo>
                  <a:lnTo>
                    <a:pt x="2675080" y="31734"/>
                  </a:lnTo>
                  <a:lnTo>
                    <a:pt x="2743034" y="29711"/>
                  </a:lnTo>
                  <a:lnTo>
                    <a:pt x="2815221" y="28117"/>
                  </a:lnTo>
                  <a:lnTo>
                    <a:pt x="2887249" y="27055"/>
                  </a:lnTo>
                  <a:lnTo>
                    <a:pt x="2954776" y="26449"/>
                  </a:lnTo>
                  <a:lnTo>
                    <a:pt x="3018063" y="26223"/>
                  </a:lnTo>
                  <a:lnTo>
                    <a:pt x="3132970" y="26607"/>
                  </a:lnTo>
                  <a:lnTo>
                    <a:pt x="3323439" y="28586"/>
                  </a:lnTo>
                  <a:lnTo>
                    <a:pt x="3403192" y="28962"/>
                  </a:lnTo>
                  <a:lnTo>
                    <a:pt x="3440115" y="28731"/>
                  </a:lnTo>
                  <a:lnTo>
                    <a:pt x="3475418" y="28117"/>
                  </a:lnTo>
                  <a:lnTo>
                    <a:pt x="3475418" y="9829"/>
                  </a:lnTo>
                  <a:lnTo>
                    <a:pt x="3404508" y="8102"/>
                  </a:lnTo>
                  <a:lnTo>
                    <a:pt x="3336134" y="6895"/>
                  </a:lnTo>
                  <a:lnTo>
                    <a:pt x="3270279" y="6149"/>
                  </a:lnTo>
                  <a:lnTo>
                    <a:pt x="3206923" y="5804"/>
                  </a:lnTo>
                  <a:lnTo>
                    <a:pt x="3146049" y="5800"/>
                  </a:lnTo>
                  <a:lnTo>
                    <a:pt x="3087636" y="6079"/>
                  </a:lnTo>
                  <a:lnTo>
                    <a:pt x="2978124" y="7245"/>
                  </a:lnTo>
                  <a:lnTo>
                    <a:pt x="2746136" y="10947"/>
                  </a:lnTo>
                  <a:lnTo>
                    <a:pt x="2669666" y="11494"/>
                  </a:lnTo>
                  <a:lnTo>
                    <a:pt x="2634856" y="11329"/>
                  </a:lnTo>
                  <a:lnTo>
                    <a:pt x="2602304" y="10795"/>
                  </a:lnTo>
                  <a:lnTo>
                    <a:pt x="2526326" y="8585"/>
                  </a:lnTo>
                  <a:lnTo>
                    <a:pt x="2477445" y="8304"/>
                  </a:lnTo>
                  <a:lnTo>
                    <a:pt x="2426117" y="8765"/>
                  </a:lnTo>
                  <a:lnTo>
                    <a:pt x="2373114" y="9747"/>
                  </a:lnTo>
                  <a:lnTo>
                    <a:pt x="2211764" y="13611"/>
                  </a:lnTo>
                  <a:lnTo>
                    <a:pt x="2159769" y="14466"/>
                  </a:lnTo>
                  <a:lnTo>
                    <a:pt x="2109953" y="14737"/>
                  </a:lnTo>
                  <a:lnTo>
                    <a:pt x="2063087" y="14202"/>
                  </a:lnTo>
                  <a:lnTo>
                    <a:pt x="2019942" y="12640"/>
                  </a:lnTo>
                  <a:lnTo>
                    <a:pt x="1981288" y="9829"/>
                  </a:lnTo>
                  <a:lnTo>
                    <a:pt x="1944886" y="6784"/>
                  </a:lnTo>
                  <a:lnTo>
                    <a:pt x="1907681" y="4601"/>
                  </a:lnTo>
                  <a:lnTo>
                    <a:pt x="1869214" y="3189"/>
                  </a:lnTo>
                  <a:lnTo>
                    <a:pt x="1829027" y="2455"/>
                  </a:lnTo>
                  <a:lnTo>
                    <a:pt x="1786661" y="2305"/>
                  </a:lnTo>
                  <a:lnTo>
                    <a:pt x="1741658" y="2647"/>
                  </a:lnTo>
                  <a:lnTo>
                    <a:pt x="1693560" y="3389"/>
                  </a:lnTo>
                  <a:lnTo>
                    <a:pt x="1461040" y="8486"/>
                  </a:lnTo>
                  <a:lnTo>
                    <a:pt x="1127134" y="14658"/>
                  </a:lnTo>
                  <a:lnTo>
                    <a:pt x="1031769" y="15872"/>
                  </a:lnTo>
                  <a:lnTo>
                    <a:pt x="937243" y="16269"/>
                  </a:lnTo>
                  <a:lnTo>
                    <a:pt x="889277" y="16075"/>
                  </a:lnTo>
                  <a:lnTo>
                    <a:pt x="840301" y="15575"/>
                  </a:lnTo>
                  <a:lnTo>
                    <a:pt x="789907" y="14734"/>
                  </a:lnTo>
                  <a:lnTo>
                    <a:pt x="737688" y="13519"/>
                  </a:lnTo>
                  <a:lnTo>
                    <a:pt x="683237" y="11895"/>
                  </a:lnTo>
                  <a:lnTo>
                    <a:pt x="556213" y="7134"/>
                  </a:lnTo>
                  <a:lnTo>
                    <a:pt x="433381" y="2911"/>
                  </a:lnTo>
                  <a:lnTo>
                    <a:pt x="378856" y="1450"/>
                  </a:lnTo>
                  <a:lnTo>
                    <a:pt x="327841" y="469"/>
                  </a:lnTo>
                  <a:lnTo>
                    <a:pt x="279523" y="0"/>
                  </a:lnTo>
                  <a:close/>
                </a:path>
              </a:pathLst>
            </a:custGeom>
            <a:solidFill>
              <a:srgbClr val="C12C2E"/>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49" name="Google Shape;649;p2"/>
            <p:cNvSpPr/>
            <p:nvPr/>
          </p:nvSpPr>
          <p:spPr>
            <a:xfrm>
              <a:off x="640841" y="2576686"/>
              <a:ext cx="3474720" cy="46355"/>
            </a:xfrm>
            <a:custGeom>
              <a:avLst/>
              <a:gdLst/>
              <a:ahLst/>
              <a:cxnLst/>
              <a:rect l="l" t="t" r="r" b="b"/>
              <a:pathLst>
                <a:path w="3474720" h="46355" extrusionOk="0">
                  <a:moveTo>
                    <a:pt x="0" y="11827"/>
                  </a:moveTo>
                  <a:lnTo>
                    <a:pt x="48767" y="9518"/>
                  </a:lnTo>
                  <a:lnTo>
                    <a:pt x="98699" y="8642"/>
                  </a:lnTo>
                  <a:lnTo>
                    <a:pt x="149538" y="8929"/>
                  </a:lnTo>
                  <a:lnTo>
                    <a:pt x="201028" y="10111"/>
                  </a:lnTo>
                  <a:lnTo>
                    <a:pt x="252909" y="11918"/>
                  </a:lnTo>
                  <a:lnTo>
                    <a:pt x="304924" y="14080"/>
                  </a:lnTo>
                  <a:lnTo>
                    <a:pt x="356816" y="16328"/>
                  </a:lnTo>
                  <a:lnTo>
                    <a:pt x="408326" y="18392"/>
                  </a:lnTo>
                  <a:lnTo>
                    <a:pt x="459197" y="20003"/>
                  </a:lnTo>
                  <a:lnTo>
                    <a:pt x="509171" y="20891"/>
                  </a:lnTo>
                  <a:lnTo>
                    <a:pt x="557991" y="20788"/>
                  </a:lnTo>
                  <a:lnTo>
                    <a:pt x="605398" y="19422"/>
                  </a:lnTo>
                  <a:lnTo>
                    <a:pt x="651135" y="16525"/>
                  </a:lnTo>
                  <a:lnTo>
                    <a:pt x="694944" y="11827"/>
                  </a:lnTo>
                  <a:lnTo>
                    <a:pt x="741610" y="7013"/>
                  </a:lnTo>
                  <a:lnTo>
                    <a:pt x="789429" y="4541"/>
                  </a:lnTo>
                  <a:lnTo>
                    <a:pt x="838273" y="3991"/>
                  </a:lnTo>
                  <a:lnTo>
                    <a:pt x="888015" y="4944"/>
                  </a:lnTo>
                  <a:lnTo>
                    <a:pt x="938528" y="6979"/>
                  </a:lnTo>
                  <a:lnTo>
                    <a:pt x="989684" y="9676"/>
                  </a:lnTo>
                  <a:lnTo>
                    <a:pt x="1041358" y="12616"/>
                  </a:lnTo>
                  <a:lnTo>
                    <a:pt x="1093422" y="15378"/>
                  </a:lnTo>
                  <a:lnTo>
                    <a:pt x="1145748" y="17542"/>
                  </a:lnTo>
                  <a:lnTo>
                    <a:pt x="1198210" y="18690"/>
                  </a:lnTo>
                  <a:lnTo>
                    <a:pt x="1250681" y="18400"/>
                  </a:lnTo>
                  <a:lnTo>
                    <a:pt x="1303033" y="16252"/>
                  </a:lnTo>
                  <a:lnTo>
                    <a:pt x="1355140" y="11827"/>
                  </a:lnTo>
                  <a:lnTo>
                    <a:pt x="1407318" y="7405"/>
                  </a:lnTo>
                  <a:lnTo>
                    <a:pt x="1459858" y="5265"/>
                  </a:lnTo>
                  <a:lnTo>
                    <a:pt x="1512600" y="4984"/>
                  </a:lnTo>
                  <a:lnTo>
                    <a:pt x="1565379" y="6143"/>
                  </a:lnTo>
                  <a:lnTo>
                    <a:pt x="1618035" y="8319"/>
                  </a:lnTo>
                  <a:lnTo>
                    <a:pt x="1670404" y="11092"/>
                  </a:lnTo>
                  <a:lnTo>
                    <a:pt x="1722325" y="14040"/>
                  </a:lnTo>
                  <a:lnTo>
                    <a:pt x="1773634" y="16743"/>
                  </a:lnTo>
                  <a:lnTo>
                    <a:pt x="1824171" y="18778"/>
                  </a:lnTo>
                  <a:lnTo>
                    <a:pt x="1873771" y="19726"/>
                  </a:lnTo>
                  <a:lnTo>
                    <a:pt x="1922274" y="19164"/>
                  </a:lnTo>
                  <a:lnTo>
                    <a:pt x="1969517" y="16672"/>
                  </a:lnTo>
                  <a:lnTo>
                    <a:pt x="2015337" y="11827"/>
                  </a:lnTo>
                  <a:lnTo>
                    <a:pt x="2054391" y="7179"/>
                  </a:lnTo>
                  <a:lnTo>
                    <a:pt x="2093681" y="3815"/>
                  </a:lnTo>
                  <a:lnTo>
                    <a:pt x="2133547" y="1592"/>
                  </a:lnTo>
                  <a:lnTo>
                    <a:pt x="2174326" y="368"/>
                  </a:lnTo>
                  <a:lnTo>
                    <a:pt x="2216356" y="0"/>
                  </a:lnTo>
                  <a:lnTo>
                    <a:pt x="2259974" y="343"/>
                  </a:lnTo>
                  <a:lnTo>
                    <a:pt x="2305519" y="1254"/>
                  </a:lnTo>
                  <a:lnTo>
                    <a:pt x="2353328" y="2591"/>
                  </a:lnTo>
                  <a:lnTo>
                    <a:pt x="2403739" y="4210"/>
                  </a:lnTo>
                  <a:lnTo>
                    <a:pt x="2457091" y="5968"/>
                  </a:lnTo>
                  <a:lnTo>
                    <a:pt x="2513721" y="7722"/>
                  </a:lnTo>
                  <a:lnTo>
                    <a:pt x="2573966" y="9328"/>
                  </a:lnTo>
                  <a:lnTo>
                    <a:pt x="2638165" y="10643"/>
                  </a:lnTo>
                  <a:lnTo>
                    <a:pt x="2706656" y="11524"/>
                  </a:lnTo>
                  <a:lnTo>
                    <a:pt x="2779776" y="11827"/>
                  </a:lnTo>
                  <a:lnTo>
                    <a:pt x="2857029" y="11576"/>
                  </a:lnTo>
                  <a:lnTo>
                    <a:pt x="2927350" y="10958"/>
                  </a:lnTo>
                  <a:lnTo>
                    <a:pt x="2991409" y="10077"/>
                  </a:lnTo>
                  <a:lnTo>
                    <a:pt x="3049878" y="9032"/>
                  </a:lnTo>
                  <a:lnTo>
                    <a:pt x="3103427" y="7924"/>
                  </a:lnTo>
                  <a:lnTo>
                    <a:pt x="3152728" y="6856"/>
                  </a:lnTo>
                  <a:lnTo>
                    <a:pt x="3198452" y="5927"/>
                  </a:lnTo>
                  <a:lnTo>
                    <a:pt x="3241269" y="5239"/>
                  </a:lnTo>
                  <a:lnTo>
                    <a:pt x="3281851" y="4893"/>
                  </a:lnTo>
                  <a:lnTo>
                    <a:pt x="3320869" y="4989"/>
                  </a:lnTo>
                  <a:lnTo>
                    <a:pt x="3358994" y="5630"/>
                  </a:lnTo>
                  <a:lnTo>
                    <a:pt x="3396896" y="6916"/>
                  </a:lnTo>
                  <a:lnTo>
                    <a:pt x="3435248" y="8948"/>
                  </a:lnTo>
                  <a:lnTo>
                    <a:pt x="3474720" y="11827"/>
                  </a:lnTo>
                  <a:lnTo>
                    <a:pt x="3474288" y="19384"/>
                  </a:lnTo>
                  <a:lnTo>
                    <a:pt x="3474250" y="21645"/>
                  </a:lnTo>
                  <a:lnTo>
                    <a:pt x="3474720" y="30115"/>
                  </a:lnTo>
                  <a:lnTo>
                    <a:pt x="3422444" y="31916"/>
                  </a:lnTo>
                  <a:lnTo>
                    <a:pt x="3369076" y="32519"/>
                  </a:lnTo>
                  <a:lnTo>
                    <a:pt x="3314988" y="32154"/>
                  </a:lnTo>
                  <a:lnTo>
                    <a:pt x="3260558" y="31051"/>
                  </a:lnTo>
                  <a:lnTo>
                    <a:pt x="3206157" y="29441"/>
                  </a:lnTo>
                  <a:lnTo>
                    <a:pt x="3152163" y="27554"/>
                  </a:lnTo>
                  <a:lnTo>
                    <a:pt x="3098949" y="25620"/>
                  </a:lnTo>
                  <a:lnTo>
                    <a:pt x="3046890" y="23869"/>
                  </a:lnTo>
                  <a:lnTo>
                    <a:pt x="2996360" y="22533"/>
                  </a:lnTo>
                  <a:lnTo>
                    <a:pt x="2947735" y="21840"/>
                  </a:lnTo>
                  <a:lnTo>
                    <a:pt x="2901390" y="22022"/>
                  </a:lnTo>
                  <a:lnTo>
                    <a:pt x="2857698" y="23308"/>
                  </a:lnTo>
                  <a:lnTo>
                    <a:pt x="2817035" y="25929"/>
                  </a:lnTo>
                  <a:lnTo>
                    <a:pt x="2779776" y="30115"/>
                  </a:lnTo>
                  <a:lnTo>
                    <a:pt x="2736295" y="35146"/>
                  </a:lnTo>
                  <a:lnTo>
                    <a:pt x="2689070" y="38598"/>
                  </a:lnTo>
                  <a:lnTo>
                    <a:pt x="2638911" y="40670"/>
                  </a:lnTo>
                  <a:lnTo>
                    <a:pt x="2586628" y="41562"/>
                  </a:lnTo>
                  <a:lnTo>
                    <a:pt x="2533031" y="41473"/>
                  </a:lnTo>
                  <a:lnTo>
                    <a:pt x="2478928" y="40602"/>
                  </a:lnTo>
                  <a:lnTo>
                    <a:pt x="2425131" y="39149"/>
                  </a:lnTo>
                  <a:lnTo>
                    <a:pt x="2372450" y="37312"/>
                  </a:lnTo>
                  <a:lnTo>
                    <a:pt x="2321693" y="35291"/>
                  </a:lnTo>
                  <a:lnTo>
                    <a:pt x="2273672" y="33285"/>
                  </a:lnTo>
                  <a:lnTo>
                    <a:pt x="2229195" y="31494"/>
                  </a:lnTo>
                  <a:lnTo>
                    <a:pt x="2189073" y="30115"/>
                  </a:lnTo>
                  <a:lnTo>
                    <a:pt x="2153051" y="28866"/>
                  </a:lnTo>
                  <a:lnTo>
                    <a:pt x="2114542" y="27259"/>
                  </a:lnTo>
                  <a:lnTo>
                    <a:pt x="2073554" y="25449"/>
                  </a:lnTo>
                  <a:lnTo>
                    <a:pt x="2030093" y="23590"/>
                  </a:lnTo>
                  <a:lnTo>
                    <a:pt x="1984167" y="21837"/>
                  </a:lnTo>
                  <a:lnTo>
                    <a:pt x="1935783" y="20344"/>
                  </a:lnTo>
                  <a:lnTo>
                    <a:pt x="1884948" y="19264"/>
                  </a:lnTo>
                  <a:lnTo>
                    <a:pt x="1831670" y="18753"/>
                  </a:lnTo>
                  <a:lnTo>
                    <a:pt x="1775956" y="18964"/>
                  </a:lnTo>
                  <a:lnTo>
                    <a:pt x="1717812" y="20052"/>
                  </a:lnTo>
                  <a:lnTo>
                    <a:pt x="1657246" y="22170"/>
                  </a:lnTo>
                  <a:lnTo>
                    <a:pt x="1594265" y="25473"/>
                  </a:lnTo>
                  <a:lnTo>
                    <a:pt x="1528876" y="30115"/>
                  </a:lnTo>
                  <a:lnTo>
                    <a:pt x="1463866" y="34995"/>
                  </a:lnTo>
                  <a:lnTo>
                    <a:pt x="1401893" y="38932"/>
                  </a:lnTo>
                  <a:lnTo>
                    <a:pt x="1342775" y="41960"/>
                  </a:lnTo>
                  <a:lnTo>
                    <a:pt x="1286332" y="44116"/>
                  </a:lnTo>
                  <a:lnTo>
                    <a:pt x="1232381" y="45435"/>
                  </a:lnTo>
                  <a:lnTo>
                    <a:pt x="1180740" y="45953"/>
                  </a:lnTo>
                  <a:lnTo>
                    <a:pt x="1131228" y="45704"/>
                  </a:lnTo>
                  <a:lnTo>
                    <a:pt x="1083663" y="44726"/>
                  </a:lnTo>
                  <a:lnTo>
                    <a:pt x="1037863" y="43052"/>
                  </a:lnTo>
                  <a:lnTo>
                    <a:pt x="993647" y="40718"/>
                  </a:lnTo>
                  <a:lnTo>
                    <a:pt x="950832" y="37761"/>
                  </a:lnTo>
                  <a:lnTo>
                    <a:pt x="909237" y="34215"/>
                  </a:lnTo>
                  <a:lnTo>
                    <a:pt x="868680" y="30115"/>
                  </a:lnTo>
                  <a:lnTo>
                    <a:pt x="835132" y="27419"/>
                  </a:lnTo>
                  <a:lnTo>
                    <a:pt x="796238" y="25894"/>
                  </a:lnTo>
                  <a:lnTo>
                    <a:pt x="752627" y="25374"/>
                  </a:lnTo>
                  <a:lnTo>
                    <a:pt x="704930" y="25690"/>
                  </a:lnTo>
                  <a:lnTo>
                    <a:pt x="653778" y="26678"/>
                  </a:lnTo>
                  <a:lnTo>
                    <a:pt x="599802" y="28169"/>
                  </a:lnTo>
                  <a:lnTo>
                    <a:pt x="543632" y="29997"/>
                  </a:lnTo>
                  <a:lnTo>
                    <a:pt x="485898" y="31995"/>
                  </a:lnTo>
                  <a:lnTo>
                    <a:pt x="427232" y="33997"/>
                  </a:lnTo>
                  <a:lnTo>
                    <a:pt x="368264" y="35835"/>
                  </a:lnTo>
                  <a:lnTo>
                    <a:pt x="309624" y="37343"/>
                  </a:lnTo>
                  <a:lnTo>
                    <a:pt x="251943" y="38354"/>
                  </a:lnTo>
                  <a:lnTo>
                    <a:pt x="195853" y="38702"/>
                  </a:lnTo>
                  <a:lnTo>
                    <a:pt x="141982" y="38218"/>
                  </a:lnTo>
                  <a:lnTo>
                    <a:pt x="90963" y="36737"/>
                  </a:lnTo>
                  <a:lnTo>
                    <a:pt x="43425" y="34092"/>
                  </a:lnTo>
                  <a:lnTo>
                    <a:pt x="0" y="30115"/>
                  </a:lnTo>
                  <a:lnTo>
                    <a:pt x="63" y="23524"/>
                  </a:lnTo>
                  <a:lnTo>
                    <a:pt x="63" y="15587"/>
                  </a:lnTo>
                  <a:lnTo>
                    <a:pt x="0" y="11827"/>
                  </a:lnTo>
                  <a:close/>
                </a:path>
              </a:pathLst>
            </a:custGeom>
            <a:noFill/>
            <a:ln w="44450" cap="flat" cmpd="sng">
              <a:solidFill>
                <a:srgbClr val="C12C2E"/>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a:p>
          </p:txBody>
        </p:sp>
      </p:grpSp>
      <p:sp>
        <p:nvSpPr>
          <p:cNvPr id="650" name="Google Shape;650;p2"/>
          <p:cNvSpPr txBox="1"/>
          <p:nvPr/>
        </p:nvSpPr>
        <p:spPr>
          <a:xfrm>
            <a:off x="718819" y="2873914"/>
            <a:ext cx="3745229" cy="2997200"/>
          </a:xfrm>
          <a:prstGeom prst="rect">
            <a:avLst/>
          </a:prstGeom>
          <a:noFill/>
          <a:ln>
            <a:noFill/>
          </a:ln>
        </p:spPr>
        <p:txBody>
          <a:bodyPr spcFirstLastPara="1" wrap="square" lIns="0" tIns="13325" rIns="0" bIns="0" anchor="t" anchorCtr="0">
            <a:spAutoFit/>
          </a:bodyPr>
          <a:lstStyle/>
          <a:p>
            <a:pPr marL="240665" lvl="0" indent="-227965" algn="l" rtl="0">
              <a:lnSpc>
                <a:spcPct val="114058"/>
              </a:lnSpc>
              <a:spcBef>
                <a:spcPts val="0"/>
              </a:spcBef>
              <a:spcAft>
                <a:spcPts val="0"/>
              </a:spcAft>
              <a:buSzPts val="1700"/>
              <a:buFont typeface="Arial"/>
              <a:buChar char="•"/>
            </a:pPr>
            <a:r>
              <a:rPr lang="en-US" sz="1700" b="1">
                <a:latin typeface="Arial"/>
                <a:ea typeface="Arial"/>
                <a:cs typeface="Arial"/>
                <a:sym typeface="Arial"/>
              </a:rPr>
              <a:t>Class One:</a:t>
            </a:r>
            <a:endParaRPr sz="1700">
              <a:latin typeface="Arial"/>
              <a:ea typeface="Arial"/>
              <a:cs typeface="Arial"/>
              <a:sym typeface="Arial"/>
            </a:endParaRPr>
          </a:p>
          <a:p>
            <a:pPr marL="240665" marR="129539" lvl="0" indent="0" algn="l" rtl="0">
              <a:lnSpc>
                <a:spcPct val="108176"/>
              </a:lnSpc>
              <a:spcBef>
                <a:spcPts val="125"/>
              </a:spcBef>
              <a:spcAft>
                <a:spcPts val="0"/>
              </a:spcAft>
              <a:buNone/>
            </a:pPr>
            <a:r>
              <a:rPr lang="en-US" sz="1700">
                <a:latin typeface="Arial"/>
                <a:ea typeface="Arial"/>
                <a:cs typeface="Arial"/>
                <a:sym typeface="Arial"/>
              </a:rPr>
              <a:t>Definitions, Complaints, Supportive Measures, Dismissals, Training, Policies and Recordkeeping</a:t>
            </a:r>
            <a:endParaRPr sz="1700">
              <a:latin typeface="Arial"/>
              <a:ea typeface="Arial"/>
              <a:cs typeface="Arial"/>
              <a:sym typeface="Arial"/>
            </a:endParaRPr>
          </a:p>
          <a:p>
            <a:pPr marL="240665" lvl="0" indent="-227965" algn="l" rtl="0">
              <a:lnSpc>
                <a:spcPct val="114058"/>
              </a:lnSpc>
              <a:spcBef>
                <a:spcPts val="755"/>
              </a:spcBef>
              <a:spcAft>
                <a:spcPts val="0"/>
              </a:spcAft>
              <a:buSzPts val="1700"/>
              <a:buFont typeface="Arial"/>
              <a:buChar char="•"/>
            </a:pPr>
            <a:r>
              <a:rPr lang="en-US" sz="1700" b="1">
                <a:latin typeface="Arial"/>
                <a:ea typeface="Arial"/>
                <a:cs typeface="Arial"/>
                <a:sym typeface="Arial"/>
              </a:rPr>
              <a:t>Class Two:</a:t>
            </a:r>
            <a:endParaRPr sz="1700">
              <a:latin typeface="Arial"/>
              <a:ea typeface="Arial"/>
              <a:cs typeface="Arial"/>
              <a:sym typeface="Arial"/>
            </a:endParaRPr>
          </a:p>
          <a:p>
            <a:pPr marL="240665" marR="5080" lvl="0" indent="0" algn="l" rtl="0">
              <a:lnSpc>
                <a:spcPct val="108176"/>
              </a:lnSpc>
              <a:spcBef>
                <a:spcPts val="125"/>
              </a:spcBef>
              <a:spcAft>
                <a:spcPts val="0"/>
              </a:spcAft>
              <a:buNone/>
            </a:pPr>
            <a:r>
              <a:rPr lang="en-US" sz="1700">
                <a:latin typeface="Arial"/>
                <a:ea typeface="Arial"/>
                <a:cs typeface="Arial"/>
                <a:sym typeface="Arial"/>
              </a:rPr>
              <a:t>Investigations, Hearings, Evidence, Burden of Proof, Reports, Remedies</a:t>
            </a:r>
            <a:endParaRPr sz="1700">
              <a:latin typeface="Arial"/>
              <a:ea typeface="Arial"/>
              <a:cs typeface="Arial"/>
              <a:sym typeface="Arial"/>
            </a:endParaRPr>
          </a:p>
          <a:p>
            <a:pPr marL="240665" lvl="0" indent="-227965" algn="l" rtl="0">
              <a:lnSpc>
                <a:spcPct val="114058"/>
              </a:lnSpc>
              <a:spcBef>
                <a:spcPts val="755"/>
              </a:spcBef>
              <a:spcAft>
                <a:spcPts val="0"/>
              </a:spcAft>
              <a:buSzPts val="1700"/>
              <a:buFont typeface="Arial"/>
              <a:buChar char="•"/>
            </a:pPr>
            <a:r>
              <a:rPr lang="en-US" sz="1700" b="1">
                <a:latin typeface="Arial"/>
                <a:ea typeface="Arial"/>
                <a:cs typeface="Arial"/>
                <a:sym typeface="Arial"/>
              </a:rPr>
              <a:t>Class Three:</a:t>
            </a:r>
            <a:endParaRPr sz="1700">
              <a:latin typeface="Arial"/>
              <a:ea typeface="Arial"/>
              <a:cs typeface="Arial"/>
              <a:sym typeface="Arial"/>
            </a:endParaRPr>
          </a:p>
          <a:p>
            <a:pPr marL="240665" lvl="0" indent="0" algn="l" rtl="0">
              <a:lnSpc>
                <a:spcPct val="114058"/>
              </a:lnSpc>
              <a:spcBef>
                <a:spcPts val="0"/>
              </a:spcBef>
              <a:spcAft>
                <a:spcPts val="0"/>
              </a:spcAft>
              <a:buNone/>
            </a:pPr>
            <a:r>
              <a:rPr lang="en-US" sz="1700">
                <a:latin typeface="Arial"/>
                <a:ea typeface="Arial"/>
                <a:cs typeface="Arial"/>
                <a:sym typeface="Arial"/>
              </a:rPr>
              <a:t>Anatomy of an OCR Investigation</a:t>
            </a:r>
            <a:endParaRPr sz="1700">
              <a:latin typeface="Arial"/>
              <a:ea typeface="Arial"/>
              <a:cs typeface="Arial"/>
              <a:sym typeface="Arial"/>
            </a:endParaRPr>
          </a:p>
          <a:p>
            <a:pPr marL="240665" lvl="0" indent="-227965" algn="l" rtl="0">
              <a:lnSpc>
                <a:spcPct val="114058"/>
              </a:lnSpc>
              <a:spcBef>
                <a:spcPts val="805"/>
              </a:spcBef>
              <a:spcAft>
                <a:spcPts val="0"/>
              </a:spcAft>
              <a:buSzPts val="1700"/>
              <a:buFont typeface="Arial"/>
              <a:buChar char="•"/>
            </a:pPr>
            <a:r>
              <a:rPr lang="en-US" sz="1700" b="1">
                <a:latin typeface="Arial"/>
                <a:ea typeface="Arial"/>
                <a:cs typeface="Arial"/>
                <a:sym typeface="Arial"/>
              </a:rPr>
              <a:t>Class Four:</a:t>
            </a:r>
            <a:endParaRPr sz="1700">
              <a:latin typeface="Arial"/>
              <a:ea typeface="Arial"/>
              <a:cs typeface="Arial"/>
              <a:sym typeface="Arial"/>
            </a:endParaRPr>
          </a:p>
          <a:p>
            <a:pPr marL="240665" lvl="0" indent="0" algn="l" rtl="0">
              <a:lnSpc>
                <a:spcPct val="114058"/>
              </a:lnSpc>
              <a:spcBef>
                <a:spcPts val="0"/>
              </a:spcBef>
              <a:spcAft>
                <a:spcPts val="0"/>
              </a:spcAft>
              <a:buNone/>
            </a:pPr>
            <a:r>
              <a:rPr lang="en-US" sz="1700">
                <a:latin typeface="Arial"/>
                <a:ea typeface="Arial"/>
                <a:cs typeface="Arial"/>
                <a:sym typeface="Arial"/>
              </a:rPr>
              <a:t>Title IX and Athletics</a:t>
            </a:r>
            <a:endParaRPr sz="1700">
              <a:latin typeface="Arial"/>
              <a:ea typeface="Arial"/>
              <a:cs typeface="Arial"/>
              <a:sym typeface="Arial"/>
            </a:endParaRPr>
          </a:p>
        </p:txBody>
      </p:sp>
      <p:pic>
        <p:nvPicPr>
          <p:cNvPr id="651" name="Google Shape;651;p2"/>
          <p:cNvPicPr preferRelativeResize="0"/>
          <p:nvPr/>
        </p:nvPicPr>
        <p:blipFill rotWithShape="1">
          <a:blip r:embed="rId3">
            <a:alphaModFix/>
          </a:blip>
          <a:srcRect/>
          <a:stretch/>
        </p:blipFill>
        <p:spPr>
          <a:xfrm>
            <a:off x="5311140" y="0"/>
            <a:ext cx="6879335" cy="6857931"/>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3"/>
          <p:cNvSpPr txBox="1">
            <a:spLocks noGrp="1"/>
          </p:cNvSpPr>
          <p:nvPr>
            <p:ph type="title"/>
          </p:nvPr>
        </p:nvSpPr>
        <p:spPr>
          <a:xfrm>
            <a:off x="778452" y="222101"/>
            <a:ext cx="10635094" cy="1096645"/>
          </a:xfrm>
          <a:prstGeom prst="rect">
            <a:avLst/>
          </a:prstGeom>
          <a:noFill/>
          <a:ln>
            <a:noFill/>
          </a:ln>
        </p:spPr>
        <p:txBody>
          <a:bodyPr spcFirstLastPara="1" wrap="square" lIns="0" tIns="401050" rIns="0" bIns="0" anchor="t" anchorCtr="0">
            <a:spAutoFit/>
          </a:bodyPr>
          <a:lstStyle/>
          <a:p>
            <a:pPr marL="151130" lvl="0" indent="0" algn="l" rtl="0">
              <a:lnSpc>
                <a:spcPct val="100000"/>
              </a:lnSpc>
              <a:spcBef>
                <a:spcPts val="0"/>
              </a:spcBef>
              <a:spcAft>
                <a:spcPts val="0"/>
              </a:spcAft>
              <a:buNone/>
            </a:pPr>
            <a:r>
              <a:rPr lang="en-US">
                <a:solidFill>
                  <a:srgbClr val="AC151B"/>
                </a:solidFill>
              </a:rPr>
              <a:t>Class One</a:t>
            </a:r>
            <a:endParaRPr/>
          </a:p>
        </p:txBody>
      </p:sp>
      <p:sp>
        <p:nvSpPr>
          <p:cNvPr id="657" name="Google Shape;657;p3"/>
          <p:cNvSpPr txBox="1"/>
          <p:nvPr/>
        </p:nvSpPr>
        <p:spPr>
          <a:xfrm>
            <a:off x="916939" y="1553410"/>
            <a:ext cx="4359910" cy="3914140"/>
          </a:xfrm>
          <a:prstGeom prst="rect">
            <a:avLst/>
          </a:prstGeom>
          <a:noFill/>
          <a:ln>
            <a:noFill/>
          </a:ln>
        </p:spPr>
        <p:txBody>
          <a:bodyPr spcFirstLastPara="1" wrap="square" lIns="0" tIns="13325" rIns="0" bIns="0" anchor="t" anchorCtr="0">
            <a:spAutoFit/>
          </a:bodyPr>
          <a:lstStyle/>
          <a:p>
            <a:pPr marL="240029" lvl="0" indent="-227329" algn="l" rtl="0">
              <a:lnSpc>
                <a:spcPct val="100000"/>
              </a:lnSpc>
              <a:spcBef>
                <a:spcPts val="0"/>
              </a:spcBef>
              <a:spcAft>
                <a:spcPts val="0"/>
              </a:spcAft>
              <a:buSzPts val="2800"/>
              <a:buFont typeface="Arial"/>
              <a:buChar char="•"/>
            </a:pPr>
            <a:r>
              <a:rPr lang="en-US" sz="2600">
                <a:latin typeface="Arial"/>
                <a:ea typeface="Arial"/>
                <a:cs typeface="Arial"/>
                <a:sym typeface="Arial"/>
              </a:rPr>
              <a:t>What Rules Apply?</a:t>
            </a:r>
            <a:endParaRPr sz="2600">
              <a:latin typeface="Arial"/>
              <a:ea typeface="Arial"/>
              <a:cs typeface="Arial"/>
              <a:sym typeface="Arial"/>
            </a:endParaRPr>
          </a:p>
          <a:p>
            <a:pPr marL="240029" lvl="0" indent="-227329" algn="l" rtl="0">
              <a:lnSpc>
                <a:spcPct val="100000"/>
              </a:lnSpc>
              <a:spcBef>
                <a:spcPts val="310"/>
              </a:spcBef>
              <a:spcAft>
                <a:spcPts val="0"/>
              </a:spcAft>
              <a:buSzPts val="2800"/>
              <a:buFont typeface="Arial"/>
              <a:buChar char="•"/>
            </a:pPr>
            <a:r>
              <a:rPr lang="en-US" sz="2600">
                <a:latin typeface="Arial"/>
                <a:ea typeface="Arial"/>
                <a:cs typeface="Arial"/>
                <a:sym typeface="Arial"/>
              </a:rPr>
              <a:t>Definitions</a:t>
            </a:r>
            <a:endParaRPr sz="2600">
              <a:latin typeface="Arial"/>
              <a:ea typeface="Arial"/>
              <a:cs typeface="Arial"/>
              <a:sym typeface="Arial"/>
            </a:endParaRPr>
          </a:p>
          <a:p>
            <a:pPr marL="240029" lvl="0" indent="-227329" algn="l" rtl="0">
              <a:lnSpc>
                <a:spcPct val="100000"/>
              </a:lnSpc>
              <a:spcBef>
                <a:spcPts val="310"/>
              </a:spcBef>
              <a:spcAft>
                <a:spcPts val="0"/>
              </a:spcAft>
              <a:buSzPts val="2800"/>
              <a:buFont typeface="Arial"/>
              <a:buChar char="•"/>
            </a:pPr>
            <a:r>
              <a:rPr lang="en-US" sz="2600">
                <a:latin typeface="Arial"/>
                <a:ea typeface="Arial"/>
                <a:cs typeface="Arial"/>
                <a:sym typeface="Arial"/>
              </a:rPr>
              <a:t>Jurisdiction</a:t>
            </a:r>
            <a:endParaRPr sz="2600">
              <a:latin typeface="Arial"/>
              <a:ea typeface="Arial"/>
              <a:cs typeface="Arial"/>
              <a:sym typeface="Arial"/>
            </a:endParaRPr>
          </a:p>
          <a:p>
            <a:pPr marL="240029" lvl="0" indent="-227329" algn="l" rtl="0">
              <a:lnSpc>
                <a:spcPct val="100000"/>
              </a:lnSpc>
              <a:spcBef>
                <a:spcPts val="315"/>
              </a:spcBef>
              <a:spcAft>
                <a:spcPts val="0"/>
              </a:spcAft>
              <a:buSzPts val="2800"/>
              <a:buFont typeface="Arial"/>
              <a:buChar char="•"/>
            </a:pPr>
            <a:r>
              <a:rPr lang="en-US" sz="2600">
                <a:latin typeface="Arial"/>
                <a:ea typeface="Arial"/>
                <a:cs typeface="Arial"/>
                <a:sym typeface="Arial"/>
              </a:rPr>
              <a:t>Formal Complaints</a:t>
            </a:r>
            <a:endParaRPr sz="2600">
              <a:latin typeface="Arial"/>
              <a:ea typeface="Arial"/>
              <a:cs typeface="Arial"/>
              <a:sym typeface="Arial"/>
            </a:endParaRPr>
          </a:p>
          <a:p>
            <a:pPr marL="240029" lvl="0" indent="-227329" algn="l" rtl="0">
              <a:lnSpc>
                <a:spcPct val="100000"/>
              </a:lnSpc>
              <a:spcBef>
                <a:spcPts val="310"/>
              </a:spcBef>
              <a:spcAft>
                <a:spcPts val="0"/>
              </a:spcAft>
              <a:buSzPts val="2800"/>
              <a:buFont typeface="Arial"/>
              <a:buChar char="•"/>
            </a:pPr>
            <a:r>
              <a:rPr lang="en-US" sz="2600">
                <a:latin typeface="Arial"/>
                <a:ea typeface="Arial"/>
                <a:cs typeface="Arial"/>
                <a:sym typeface="Arial"/>
              </a:rPr>
              <a:t>Supportive Measures</a:t>
            </a:r>
            <a:endParaRPr sz="2600">
              <a:latin typeface="Arial"/>
              <a:ea typeface="Arial"/>
              <a:cs typeface="Arial"/>
              <a:sym typeface="Arial"/>
            </a:endParaRPr>
          </a:p>
          <a:p>
            <a:pPr marL="240029" lvl="0" indent="-227329" algn="l" rtl="0">
              <a:lnSpc>
                <a:spcPct val="100000"/>
              </a:lnSpc>
              <a:spcBef>
                <a:spcPts val="310"/>
              </a:spcBef>
              <a:spcAft>
                <a:spcPts val="0"/>
              </a:spcAft>
              <a:buSzPts val="2800"/>
              <a:buFont typeface="Arial"/>
              <a:buChar char="•"/>
            </a:pPr>
            <a:r>
              <a:rPr lang="en-US" sz="2600">
                <a:latin typeface="Arial"/>
                <a:ea typeface="Arial"/>
                <a:cs typeface="Arial"/>
                <a:sym typeface="Arial"/>
              </a:rPr>
              <a:t>Dismissals</a:t>
            </a:r>
            <a:endParaRPr sz="2600">
              <a:latin typeface="Arial"/>
              <a:ea typeface="Arial"/>
              <a:cs typeface="Arial"/>
              <a:sym typeface="Arial"/>
            </a:endParaRPr>
          </a:p>
          <a:p>
            <a:pPr marL="240029" lvl="0" indent="-227329" algn="l" rtl="0">
              <a:lnSpc>
                <a:spcPct val="100000"/>
              </a:lnSpc>
              <a:spcBef>
                <a:spcPts val="315"/>
              </a:spcBef>
              <a:spcAft>
                <a:spcPts val="0"/>
              </a:spcAft>
              <a:buSzPts val="2800"/>
              <a:buFont typeface="Arial"/>
              <a:buChar char="•"/>
            </a:pPr>
            <a:r>
              <a:rPr lang="en-US" sz="2600">
                <a:latin typeface="Arial"/>
                <a:ea typeface="Arial"/>
                <a:cs typeface="Arial"/>
                <a:sym typeface="Arial"/>
              </a:rPr>
              <a:t>Informal Resolution</a:t>
            </a:r>
            <a:endParaRPr sz="2600">
              <a:latin typeface="Arial"/>
              <a:ea typeface="Arial"/>
              <a:cs typeface="Arial"/>
              <a:sym typeface="Arial"/>
            </a:endParaRPr>
          </a:p>
          <a:p>
            <a:pPr marL="240029" lvl="0" indent="-227329" algn="l" rtl="0">
              <a:lnSpc>
                <a:spcPct val="100000"/>
              </a:lnSpc>
              <a:spcBef>
                <a:spcPts val="310"/>
              </a:spcBef>
              <a:spcAft>
                <a:spcPts val="0"/>
              </a:spcAft>
              <a:buSzPts val="2800"/>
              <a:buFont typeface="Arial"/>
              <a:buChar char="•"/>
            </a:pPr>
            <a:r>
              <a:rPr lang="en-US" sz="2600">
                <a:latin typeface="Arial"/>
                <a:ea typeface="Arial"/>
                <a:cs typeface="Arial"/>
                <a:sym typeface="Arial"/>
              </a:rPr>
              <a:t>Training</a:t>
            </a:r>
            <a:endParaRPr sz="2600">
              <a:latin typeface="Arial"/>
              <a:ea typeface="Arial"/>
              <a:cs typeface="Arial"/>
              <a:sym typeface="Arial"/>
            </a:endParaRPr>
          </a:p>
          <a:p>
            <a:pPr marL="240029" lvl="0" indent="-227329" algn="l" rtl="0">
              <a:lnSpc>
                <a:spcPct val="100000"/>
              </a:lnSpc>
              <a:spcBef>
                <a:spcPts val="315"/>
              </a:spcBef>
              <a:spcAft>
                <a:spcPts val="0"/>
              </a:spcAft>
              <a:buSzPts val="2800"/>
              <a:buFont typeface="Arial"/>
              <a:buChar char="•"/>
            </a:pPr>
            <a:r>
              <a:rPr lang="en-US" sz="2600">
                <a:latin typeface="Arial"/>
                <a:ea typeface="Arial"/>
                <a:cs typeface="Arial"/>
                <a:sym typeface="Arial"/>
              </a:rPr>
              <a:t>Policies and Recordkeeping</a:t>
            </a:r>
            <a:endParaRPr sz="2600">
              <a:latin typeface="Arial"/>
              <a:ea typeface="Arial"/>
              <a:cs typeface="Arial"/>
              <a:sym typeface="Arial"/>
            </a:endParaRPr>
          </a:p>
        </p:txBody>
      </p:sp>
      <p:pic>
        <p:nvPicPr>
          <p:cNvPr id="658" name="Google Shape;658;p3"/>
          <p:cNvPicPr preferRelativeResize="0"/>
          <p:nvPr/>
        </p:nvPicPr>
        <p:blipFill rotWithShape="1">
          <a:blip r:embed="rId3">
            <a:alphaModFix/>
          </a:blip>
          <a:srcRect/>
          <a:stretch/>
        </p:blipFill>
        <p:spPr>
          <a:xfrm>
            <a:off x="5603760" y="1356372"/>
            <a:ext cx="6399262" cy="4015726"/>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Shape 662"/>
        <p:cNvGrpSpPr/>
        <p:nvPr/>
      </p:nvGrpSpPr>
      <p:grpSpPr>
        <a:xfrm>
          <a:off x="0" y="0"/>
          <a:ext cx="0" cy="0"/>
          <a:chOff x="0" y="0"/>
          <a:chExt cx="0" cy="0"/>
        </a:xfrm>
      </p:grpSpPr>
      <p:pic>
        <p:nvPicPr>
          <p:cNvPr id="663" name="Google Shape;663;p4"/>
          <p:cNvPicPr preferRelativeResize="0"/>
          <p:nvPr/>
        </p:nvPicPr>
        <p:blipFill rotWithShape="1">
          <a:blip r:embed="rId3">
            <a:alphaModFix/>
          </a:blip>
          <a:srcRect/>
          <a:stretch/>
        </p:blipFill>
        <p:spPr>
          <a:xfrm>
            <a:off x="0" y="0"/>
            <a:ext cx="12192000" cy="1575815"/>
          </a:xfrm>
          <a:prstGeom prst="rect">
            <a:avLst/>
          </a:prstGeom>
          <a:noFill/>
          <a:ln>
            <a:noFill/>
          </a:ln>
        </p:spPr>
      </p:pic>
      <p:sp>
        <p:nvSpPr>
          <p:cNvPr id="664" name="Google Shape;664;p4"/>
          <p:cNvSpPr txBox="1">
            <a:spLocks noGrp="1"/>
          </p:cNvSpPr>
          <p:nvPr>
            <p:ph type="title"/>
          </p:nvPr>
        </p:nvSpPr>
        <p:spPr>
          <a:xfrm>
            <a:off x="778452" y="222101"/>
            <a:ext cx="5121275" cy="1096645"/>
          </a:xfrm>
          <a:prstGeom prst="rect">
            <a:avLst/>
          </a:prstGeom>
          <a:noFill/>
          <a:ln>
            <a:noFill/>
          </a:ln>
        </p:spPr>
        <p:txBody>
          <a:bodyPr spcFirstLastPara="1" wrap="square" lIns="0" tIns="75550" rIns="0" bIns="0" anchor="t" anchorCtr="0">
            <a:spAutoFit/>
          </a:bodyPr>
          <a:lstStyle/>
          <a:p>
            <a:pPr marL="12700" marR="5080" lvl="0" indent="0" algn="l" rtl="0">
              <a:lnSpc>
                <a:spcPct val="108108"/>
              </a:lnSpc>
              <a:spcBef>
                <a:spcPts val="0"/>
              </a:spcBef>
              <a:spcAft>
                <a:spcPts val="0"/>
              </a:spcAft>
              <a:buNone/>
            </a:pPr>
            <a:r>
              <a:rPr lang="en-US" sz="3700">
                <a:solidFill>
                  <a:srgbClr val="FFFFFF"/>
                </a:solidFill>
              </a:rPr>
              <a:t>Federal Rulemaking Process:</a:t>
            </a:r>
            <a:endParaRPr sz="3700"/>
          </a:p>
        </p:txBody>
      </p:sp>
      <p:pic>
        <p:nvPicPr>
          <p:cNvPr id="665" name="Google Shape;665;p4"/>
          <p:cNvPicPr preferRelativeResize="0"/>
          <p:nvPr/>
        </p:nvPicPr>
        <p:blipFill rotWithShape="1">
          <a:blip r:embed="rId4">
            <a:alphaModFix/>
          </a:blip>
          <a:srcRect/>
          <a:stretch/>
        </p:blipFill>
        <p:spPr>
          <a:xfrm>
            <a:off x="826008" y="1716024"/>
            <a:ext cx="10459211" cy="4914899"/>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33333"/>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1EA9DED8770CE4AB2956D55D24136F2" ma:contentTypeVersion="9" ma:contentTypeDescription="Create a new document." ma:contentTypeScope="" ma:versionID="a698e44a1f0b4f5006354669a2ec811d">
  <xsd:schema xmlns:xsd="http://www.w3.org/2001/XMLSchema" xmlns:xs="http://www.w3.org/2001/XMLSchema" xmlns:p="http://schemas.microsoft.com/office/2006/metadata/properties" xmlns:ns3="0defabe4-dc53-4bdf-baf8-df3449a048a2" targetNamespace="http://schemas.microsoft.com/office/2006/metadata/properties" ma:root="true" ma:fieldsID="e6ab34ea2d23aaf881c86be46339f51a" ns3:_="">
    <xsd:import namespace="0defabe4-dc53-4bdf-baf8-df3449a048a2"/>
    <xsd:element name="properties">
      <xsd:complexType>
        <xsd:sequence>
          <xsd:element name="documentManagement">
            <xsd:complexType>
              <xsd:all>
                <xsd:element ref="ns3:MediaServiceMetadata" minOccurs="0"/>
                <xsd:element ref="ns3:MediaServiceFastMetadata" minOccurs="0"/>
                <xsd:element ref="ns3:MediaServiceSearchProperties" minOccurs="0"/>
                <xsd:element ref="ns3:MediaServiceObjectDetectorVersions" minOccurs="0"/>
                <xsd:element ref="ns3:_activity" minOccurs="0"/>
                <xsd:element ref="ns3:MediaServiceSystem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efabe4-dc53-4bdf-baf8-df3449a048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_activity" ma:index="12" nillable="true" ma:displayName="_activity" ma:hidden="true" ma:internalName="_activity">
      <xsd:simpleType>
        <xsd:restriction base="dms:Note"/>
      </xsd:simpleType>
    </xsd:element>
    <xsd:element name="MediaServiceSystemTags" ma:index="13" nillable="true" ma:displayName="MediaServiceSystemTags" ma:hidden="true" ma:internalName="MediaServiceSystemTags" ma:readOnly="true">
      <xsd:simpleType>
        <xsd:restriction base="dms:Note"/>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0defabe4-dc53-4bdf-baf8-df3449a048a2" xsi:nil="true"/>
  </documentManagement>
</p:properties>
</file>

<file path=customXml/itemProps1.xml><?xml version="1.0" encoding="utf-8"?>
<ds:datastoreItem xmlns:ds="http://schemas.openxmlformats.org/officeDocument/2006/customXml" ds:itemID="{0705FA39-7C76-4943-9F24-D07EDB8228B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defabe4-dc53-4bdf-baf8-df3449a048a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0959E99-1307-4CC5-8A71-B5778FDA5E64}">
  <ds:schemaRefs>
    <ds:schemaRef ds:uri="http://schemas.microsoft.com/sharepoint/v3/contenttype/forms"/>
  </ds:schemaRefs>
</ds:datastoreItem>
</file>

<file path=customXml/itemProps3.xml><?xml version="1.0" encoding="utf-8"?>
<ds:datastoreItem xmlns:ds="http://schemas.openxmlformats.org/officeDocument/2006/customXml" ds:itemID="{645B9B32-E937-4324-9AE3-E82D9821728C}">
  <ds:schemaRefs>
    <ds:schemaRef ds:uri="http://purl.org/dc/terms/"/>
    <ds:schemaRef ds:uri="http://schemas.microsoft.com/office/2006/documentManagement/types"/>
    <ds:schemaRef ds:uri="http://schemas.openxmlformats.org/package/2006/metadata/core-properties"/>
    <ds:schemaRef ds:uri="http://purl.org/dc/dcmitype/"/>
    <ds:schemaRef ds:uri="http://www.w3.org/XML/1998/namespace"/>
    <ds:schemaRef ds:uri="http://schemas.microsoft.com/office/infopath/2007/PartnerControls"/>
    <ds:schemaRef ds:uri="0defabe4-dc53-4bdf-baf8-df3449a048a2"/>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104</TotalTime>
  <Words>9999</Words>
  <Application>Microsoft Office PowerPoint</Application>
  <PresentationFormat>Widescreen</PresentationFormat>
  <Paragraphs>911</Paragraphs>
  <Slides>246</Slides>
  <Notes>246</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246</vt:i4>
      </vt:variant>
    </vt:vector>
  </HeadingPairs>
  <TitlesOfParts>
    <vt:vector size="257" baseType="lpstr">
      <vt:lpstr>Arial Black</vt:lpstr>
      <vt:lpstr>Times New Roman</vt:lpstr>
      <vt:lpstr>Courier New</vt:lpstr>
      <vt:lpstr>Quattrocento Sans</vt:lpstr>
      <vt:lpstr>Arial</vt:lpstr>
      <vt:lpstr>Calibri</vt:lpstr>
      <vt:lpstr>Noto Sans Symbols</vt:lpstr>
      <vt:lpstr>Office Theme</vt:lpstr>
      <vt:lpstr>Office Theme</vt:lpstr>
      <vt:lpstr>Office Theme</vt:lpstr>
      <vt:lpstr>Office Theme</vt:lpstr>
      <vt:lpstr>Title IX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Title IX Module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Title IX Module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Title IX Module 4</vt:lpstr>
      <vt:lpstr>Title IX Coordinator Training Online Course</vt:lpstr>
      <vt:lpstr>Course Overview:</vt:lpstr>
      <vt:lpstr>Class One</vt:lpstr>
      <vt:lpstr>Federal Rulemaking Process:</vt:lpstr>
      <vt:lpstr>Biden Administration NPRMs to Final Regulations</vt:lpstr>
      <vt:lpstr>In the meantime:</vt:lpstr>
      <vt:lpstr>Definitions</vt:lpstr>
      <vt:lpstr>Quid Pro Quo</vt:lpstr>
      <vt:lpstr>Clery Definitions</vt:lpstr>
      <vt:lpstr>Complainant &amp; Respondent</vt:lpstr>
      <vt:lpstr>Actual Knowledge</vt:lpstr>
      <vt:lpstr>Jurisdiction: Education Program or Activity</vt:lpstr>
      <vt:lpstr>Filing a Formal Compliant</vt:lpstr>
      <vt:lpstr>Formal Complaints</vt:lpstr>
      <vt:lpstr>Complaints that Allege more than one Respondent</vt:lpstr>
      <vt:lpstr>Written Notice of Allegations</vt:lpstr>
      <vt:lpstr>Dismissals</vt:lpstr>
      <vt:lpstr>Mandatory/Discretionary Dismissals</vt:lpstr>
      <vt:lpstr>Dismissal Results</vt:lpstr>
      <vt:lpstr>Supportive Measures</vt:lpstr>
      <vt:lpstr>Response to a Report</vt:lpstr>
      <vt:lpstr>Supportive Measures</vt:lpstr>
      <vt:lpstr>Informal Resolution</vt:lpstr>
      <vt:lpstr>Informal Resolution Requirements</vt:lpstr>
      <vt:lpstr>Informal Resolution Process</vt:lpstr>
      <vt:lpstr>Training?</vt:lpstr>
      <vt:lpstr>The Regulations (Title IX Personnel)</vt:lpstr>
      <vt:lpstr>Consider Training Others, even though not Required by the Regulations</vt:lpstr>
      <vt:lpstr>Elements of a Good Training Program</vt:lpstr>
      <vt:lpstr>Necessary Components</vt:lpstr>
      <vt:lpstr>Required Training</vt:lpstr>
      <vt:lpstr>Don’t Forget …</vt:lpstr>
      <vt:lpstr>Auditing Training Materials</vt:lpstr>
      <vt:lpstr>PowerPoint Presentation</vt:lpstr>
      <vt:lpstr>Managing the Policies</vt:lpstr>
      <vt:lpstr>Notification and Dissemination</vt:lpstr>
      <vt:lpstr>Adopt &amp; Publish</vt:lpstr>
      <vt:lpstr>Policy Decision Point: Framework</vt:lpstr>
      <vt:lpstr>Record Retention 7 Years</vt:lpstr>
      <vt:lpstr>And Athletics!</vt:lpstr>
      <vt:lpstr>Questions?</vt:lpstr>
      <vt:lpstr>Note</vt:lpstr>
      <vt:lpstr>Title IX Module 5 </vt:lpstr>
      <vt:lpstr>Title IX Coordinator Training Online Course</vt:lpstr>
      <vt:lpstr>Class Overview:</vt:lpstr>
      <vt:lpstr>Investigations</vt:lpstr>
      <vt:lpstr>Impartiality, Bias, Prejudgment &amp; Conflict of Interest</vt:lpstr>
      <vt:lpstr>Evidence: Investigation vs. Hearings</vt:lpstr>
      <vt:lpstr>Investigations Involving Employees</vt:lpstr>
      <vt:lpstr>PowerPoint Presentation</vt:lpstr>
      <vt:lpstr>Title VII &amp; Title IX</vt:lpstr>
      <vt:lpstr>Evidence: Understanding Relevance</vt:lpstr>
      <vt:lpstr>How is Relevance Defined?</vt:lpstr>
      <vt:lpstr>So What Is the Ordinary Meaning of the term?</vt:lpstr>
      <vt:lpstr>BUT YOU JUST SAID …</vt:lpstr>
      <vt:lpstr>Should All Relevant Evidence Be Considered?</vt:lpstr>
      <vt:lpstr>What Evidence is “NOT RELEVANT” Under the Regulations?</vt:lpstr>
      <vt:lpstr>AND (as we will address with hearings)…</vt:lpstr>
      <vt:lpstr>Investigating a Formal Complaint</vt:lpstr>
      <vt:lpstr>Conducting an Investigation</vt:lpstr>
      <vt:lpstr>Consider whether interviews will be:</vt:lpstr>
      <vt:lpstr>Investigative Report</vt:lpstr>
      <vt:lpstr>The Investigative Report</vt:lpstr>
      <vt:lpstr>Review of Evidence</vt:lpstr>
      <vt:lpstr>Recommendations Regarding Responsibility?</vt:lpstr>
      <vt:lpstr>Violations of Other Policies</vt:lpstr>
      <vt:lpstr>Violations of Other Policies</vt:lpstr>
      <vt:lpstr>Due Process (Fundamental Fairness)</vt:lpstr>
      <vt:lpstr>A Fair Process:</vt:lpstr>
      <vt:lpstr>Title IX Sexual Harassment Grievance Process: Elements of “Due Process”</vt:lpstr>
      <vt:lpstr>State the Standard of Evidence</vt:lpstr>
      <vt:lpstr>Relevance &amp; Credibility Determinations</vt:lpstr>
      <vt:lpstr>In Hearings:</vt:lpstr>
      <vt:lpstr>PowerPoint Presentation</vt:lpstr>
      <vt:lpstr>PowerPoint Presentation</vt:lpstr>
      <vt:lpstr>Credibility Considerations</vt:lpstr>
      <vt:lpstr>The Decision- Maker (Hearing Officer)</vt:lpstr>
      <vt:lpstr>Getting Ready</vt:lpstr>
      <vt:lpstr>Points to Consider: May have rules that:</vt:lpstr>
      <vt:lpstr>Advisors</vt:lpstr>
      <vt:lpstr>PowerPoint Presentation</vt:lpstr>
      <vt:lpstr>Advisor or Legal Representative</vt:lpstr>
      <vt:lpstr>Written Determination</vt:lpstr>
      <vt:lpstr>Written Determination</vt:lpstr>
      <vt:lpstr>Appeals</vt:lpstr>
      <vt:lpstr>Must provide an appeal from a determination of responsibility and dismissal of a formal complaint, based on:</vt:lpstr>
      <vt:lpstr>Appeal Process</vt:lpstr>
      <vt:lpstr>Note</vt:lpstr>
      <vt:lpstr>Title IX Module 6</vt:lpstr>
      <vt:lpstr>Title IX Coordinator Training Online Course</vt:lpstr>
      <vt:lpstr>Class Overview</vt:lpstr>
      <vt:lpstr>Why is this Important to You?</vt:lpstr>
      <vt:lpstr>What Complaints Does OCR Handle?</vt:lpstr>
      <vt:lpstr>Demystifying the OCR Process</vt:lpstr>
      <vt:lpstr>OCR Investigations: Resources</vt:lpstr>
      <vt:lpstr>Phase I: Evaluating the Complaint</vt:lpstr>
      <vt:lpstr>Phase I: Evaluating the Complaint</vt:lpstr>
      <vt:lpstr>Phase I: Strategies</vt:lpstr>
      <vt:lpstr>Phase II: Notification of Investigation</vt:lpstr>
      <vt:lpstr>Phase II: Notification of Investigation</vt:lpstr>
      <vt:lpstr>Phase II: Strategies</vt:lpstr>
      <vt:lpstr>Early Resolution Options</vt:lpstr>
      <vt:lpstr>Voluntary Resolution</vt:lpstr>
      <vt:lpstr>Phase III: Data Request</vt:lpstr>
      <vt:lpstr>Phase III: Strategies</vt:lpstr>
      <vt:lpstr>Phase IV: Onsite Visit</vt:lpstr>
      <vt:lpstr>Phase IV: Strategies</vt:lpstr>
      <vt:lpstr>Phase IV: Strategies</vt:lpstr>
      <vt:lpstr>Phase V: Compliance Determination</vt:lpstr>
      <vt:lpstr>Phase V: Compliance Determination</vt:lpstr>
      <vt:lpstr>Resolution Examples</vt:lpstr>
      <vt:lpstr>Phase V: Strategies</vt:lpstr>
      <vt:lpstr>In Summary …</vt:lpstr>
      <vt:lpstr>Questions?</vt:lpstr>
      <vt:lpstr>Note</vt:lpstr>
      <vt:lpstr>Title IX Module 7</vt:lpstr>
      <vt:lpstr>Title IX Coordinator Training Online Course</vt:lpstr>
      <vt:lpstr>Class Overview</vt:lpstr>
      <vt:lpstr>PowerPoint Presentation</vt:lpstr>
      <vt:lpstr>PowerPoint Presentation</vt:lpstr>
      <vt:lpstr>Overarching Principles:</vt:lpstr>
      <vt:lpstr>The NCAA’s Sexual Violence Policy and Annual Attestation</vt:lpstr>
      <vt:lpstr>NCAA Policy: Add’l Considerations</vt:lpstr>
      <vt:lpstr>Attestation: Prez, AD, TIX</vt:lpstr>
      <vt:lpstr>PowerPoint Presentation</vt:lpstr>
      <vt:lpstr>Athletic Equity Compliance: Three Separate and Independent Areas of Compliance</vt:lpstr>
      <vt:lpstr>Equitable Participation: The Three Part Test</vt:lpstr>
      <vt:lpstr>Sport Cuts that Involve the Underrepresented Sex: Typically Require Prong 1 Compliance Post Program Elimination</vt:lpstr>
      <vt:lpstr>OCR Substantial Proportionality</vt:lpstr>
      <vt:lpstr>NCAA Rules: Transgender Student-Athlete Participation</vt:lpstr>
      <vt:lpstr>2022 Update to NCAA Policy</vt:lpstr>
      <vt:lpstr>2022 Update to NCAA Policy</vt:lpstr>
      <vt:lpstr>Delay Phase Three?</vt:lpstr>
      <vt:lpstr>Proposed Federal Regulations</vt:lpstr>
      <vt:lpstr>Next Steps</vt:lpstr>
      <vt:lpstr>Athletics-Based Financial Aid/Scholarship Equity</vt:lpstr>
      <vt:lpstr>PowerPoint Presentation</vt:lpstr>
      <vt:lpstr>Sources of Funding</vt:lpstr>
      <vt:lpstr>How Do Sport Budgets Factor In?</vt:lpstr>
      <vt:lpstr>An athletic program is gender equitable when the men’s sports program would be pleased to accept for its own the overall participation, opportunities and resources currently allocated to the women’s program and vice versa.</vt:lpstr>
      <vt:lpstr>Discrimination?</vt:lpstr>
      <vt:lpstr>Retaliation Prohibited</vt:lpstr>
      <vt:lpstr>Compensation &amp; Pay Equity</vt:lpstr>
      <vt:lpstr>Current Regulations</vt:lpstr>
      <vt:lpstr>Application (per the preamble):</vt:lpstr>
      <vt:lpstr>Reporting in Athletics</vt:lpstr>
      <vt:lpstr>Athletics:</vt:lpstr>
      <vt:lpstr>What are the Potential Roles of the Title IX Office Around Athletics?</vt:lpstr>
      <vt:lpstr>Infusing Equity: Consider a Supplemental Policy</vt:lpstr>
      <vt:lpstr>Questions?</vt:lpstr>
      <vt:lpstr>Note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IX Presentation</dc:title>
  <dc:creator>Ivy.Word</dc:creator>
  <cp:lastModifiedBy>Kevin James</cp:lastModifiedBy>
  <cp:revision>4</cp:revision>
  <dcterms:created xsi:type="dcterms:W3CDTF">2024-07-16T18:46:53Z</dcterms:created>
  <dcterms:modified xsi:type="dcterms:W3CDTF">2024-07-19T14:08:29Z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2024-07-16T00:00:00Z</vt:filetime>
  </property>
  <property fmtid="{D5CDD505-2E9C-101B-9397-08002B2CF9AE}" pid="3" name="Creator">
    <vt:lpwstr>PDFium</vt:lpwstr>
  </property>
  <property fmtid="{D5CDD505-2E9C-101B-9397-08002B2CF9AE}" pid="4" name="Producer">
    <vt:lpwstr>PDFium</vt:lpwstr>
  </property>
  <property fmtid="{D5CDD505-2E9C-101B-9397-08002B2CF9AE}" pid="5" name="LastSaved">
    <vt:filetime>2024-07-16T00:00:00Z</vt:filetime>
  </property>
  <property fmtid="{D5CDD505-2E9C-101B-9397-08002B2CF9AE}" pid="6" name="ContentTypeId">
    <vt:lpwstr>0x01010061EA9DED8770CE4AB2956D55D24136F2</vt:lpwstr>
  </property>
</Properties>
</file>